
<file path=[Content_Types].xml><?xml version="1.0" encoding="utf-8"?>
<Types xmlns="http://schemas.openxmlformats.org/package/2006/content-types">
  <Default Extension="png" ContentType="image/png"/>
  <Default Extension="bin" ContentType="application/vnd.openxmlformats-officedocument.oleObject"/>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6" r:id="rId2"/>
    <p:sldMasterId id="2147483669" r:id="rId3"/>
    <p:sldMasterId id="2147483683" r:id="rId4"/>
    <p:sldMasterId id="2147483691" r:id="rId5"/>
  </p:sldMasterIdLst>
  <p:notesMasterIdLst>
    <p:notesMasterId r:id="rId8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Lst>
  <p:sldSz cx="9144000" cy="5143500" type="screen16x9"/>
  <p:notesSz cx="6858000" cy="9144000"/>
  <p:embeddedFontLst>
    <p:embeddedFont>
      <p:font typeface="Corbel" panose="020B0503020204020204" pitchFamily="34" charset="0"/>
      <p:regular r:id="rId84"/>
      <p:bold r:id="rId85"/>
      <p:italic r:id="rId86"/>
      <p:boldItalic r:id="rId87"/>
    </p:embeddedFont>
    <p:embeddedFont>
      <p:font typeface="Tahoma" panose="020B0604030504040204" pitchFamily="34" charset="0"/>
      <p:regular r:id="rId88"/>
      <p:bold r:id="rId89"/>
    </p:embeddedFont>
    <p:embeddedFont>
      <p:font typeface="Garamond" panose="02020404030301010803" pitchFamily="18" charset="0"/>
      <p:regular r:id="rId90"/>
      <p:bold r:id="rId91"/>
      <p:italic r:id="rId92"/>
      <p:boldItalic r:id="rId93"/>
    </p:embeddedFont>
    <p:embeddedFont>
      <p:font typeface="Noto Sans Symbols" panose="020B0604020202020204" charset="0"/>
      <p:regular r:id="rId94"/>
      <p:bold r:id="rId95"/>
    </p:embeddedFont>
    <p:embeddedFont>
      <p:font typeface="Calibri" panose="020F0502020204030204" pitchFamily="34" charset="0"/>
      <p:regular r:id="rId96"/>
      <p:bold r:id="rId97"/>
      <p:italic r:id="rId98"/>
      <p:boldItalic r:id="rId99"/>
    </p:embeddedFont>
    <p:embeddedFont>
      <p:font typeface="Arial Narrow" panose="020B0606020202030204" pitchFamily="34" charset="0"/>
      <p:regular r:id="rId100"/>
      <p:bold r:id="rId101"/>
      <p:italic r:id="rId102"/>
      <p:boldItalic r:id="rId10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4" roundtripDataSignature="AMtx7mgepF0SoFv5J+nprS73KSFkduWM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E5962F0-05B4-447A-AA33-89804E1A05A4}">
  <a:tblStyle styleId="{BE5962F0-05B4-447A-AA33-89804E1A05A4}" styleName="Table_0">
    <a:wholeTbl>
      <a:tcTxStyle b="off" i="off">
        <a:font>
          <a:latin typeface="Corbel"/>
          <a:ea typeface="Corbel"/>
          <a:cs typeface="Corbe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orbel"/>
          <a:ea typeface="Corbel"/>
          <a:cs typeface="Corbel"/>
        </a:font>
        <a:schemeClr val="lt1"/>
      </a:tcTxStyle>
      <a:tcStyle>
        <a:tcBdr/>
        <a:fill>
          <a:solidFill>
            <a:schemeClr val="accent1"/>
          </a:solidFill>
        </a:fill>
      </a:tcStyle>
    </a:lastCol>
    <a:firstCol>
      <a:tcTxStyle b="on" i="off">
        <a:font>
          <a:latin typeface="Corbel"/>
          <a:ea typeface="Corbel"/>
          <a:cs typeface="Corbel"/>
        </a:font>
        <a:schemeClr val="lt1"/>
      </a:tcTxStyle>
      <a:tcStyle>
        <a:tcBdr/>
        <a:fill>
          <a:solidFill>
            <a:schemeClr val="accent1"/>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orbel"/>
          <a:ea typeface="Corbel"/>
          <a:cs typeface="Corbe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62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fntdata"/><Relationship Id="rId89" Type="http://schemas.openxmlformats.org/officeDocument/2006/relationships/font" Target="fonts/font6.fntdata"/><Relationship Id="rId16" Type="http://schemas.openxmlformats.org/officeDocument/2006/relationships/slide" Target="slides/slide11.xml"/><Relationship Id="rId107" Type="http://schemas.openxmlformats.org/officeDocument/2006/relationships/theme" Target="theme/them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9.fntdata"/><Relationship Id="rId5" Type="http://schemas.openxmlformats.org/officeDocument/2006/relationships/slideMaster" Target="slideMasters/slideMaster5.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font" Target="fonts/font2.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20.fntdata"/><Relationship Id="rId108"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14.fntdata"/><Relationship Id="rId104" Type="http://customschemas.google.com/relationships/presentationmetadata" Target="meta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4.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7.fntdata"/><Relationship Id="rId105"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8" name="Google Shape;6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5" name="Google Shape;65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4" name="Google Shape;75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a:solidFill>
                  <a:schemeClr val="dk1"/>
                </a:solidFill>
                <a:latin typeface="Times New Roman"/>
                <a:ea typeface="Times New Roman"/>
                <a:cs typeface="Times New Roman"/>
                <a:sym typeface="Times New Roman"/>
              </a:rPr>
              <a:t>33</a:t>
            </a:fld>
            <a:endParaRPr sz="1200">
              <a:solidFill>
                <a:schemeClr val="dk1"/>
              </a:solidFill>
              <a:latin typeface="Times New Roman"/>
              <a:ea typeface="Times New Roman"/>
              <a:cs typeface="Times New Roman"/>
              <a:sym typeface="Times New Roman"/>
            </a:endParaRPr>
          </a:p>
        </p:txBody>
      </p:sp>
      <p:sp>
        <p:nvSpPr>
          <p:cNvPr id="764" name="Google Shape;76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5" name="Google Shape;76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5" name="Google Shape;77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
        <p:nvSpPr>
          <p:cNvPr id="832" name="Google Shape;83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3" name="Google Shape;83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p40: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40</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3" name="Google Shape;86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3" name="Google Shape;873;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83" name="Google Shape;88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0" name="Google Shape;91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9" name="Google Shape;91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9" name="Google Shape;3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8" name="Google Shape;928;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0" name="Google Shape;94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47" name="Google Shape;947;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8" name="Google Shape;948;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3" name="Google Shape;963;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4" name="Google Shape;96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55</a:t>
            </a:fld>
            <a:endParaRPr/>
          </a:p>
        </p:txBody>
      </p:sp>
      <p:sp>
        <p:nvSpPr>
          <p:cNvPr id="973" name="Google Shape;973;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4" name="Google Shape;974;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57</a:t>
            </a:fld>
            <a:endParaRPr>
              <a:solidFill>
                <a:srgbClr val="000000"/>
              </a:solidFill>
            </a:endParaRPr>
          </a:p>
        </p:txBody>
      </p:sp>
      <p:sp>
        <p:nvSpPr>
          <p:cNvPr id="989" name="Google Shape;989;p57:notes"/>
          <p:cNvSpPr>
            <a:spLocks noGrp="1" noRot="1" noChangeAspect="1"/>
          </p:cNvSpPr>
          <p:nvPr>
            <p:ph type="sldImg" idx="2"/>
          </p:nvPr>
        </p:nvSpPr>
        <p:spPr>
          <a:xfrm>
            <a:off x="552450" y="801688"/>
            <a:ext cx="5327650" cy="2997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round/>
            <a:headEnd type="none" w="sm" len="sm"/>
            <a:tailEnd type="none" w="sm" len="sm"/>
          </a:ln>
        </p:spPr>
      </p:sp>
      <p:sp>
        <p:nvSpPr>
          <p:cNvPr id="990" name="Google Shape;990;p57:notes"/>
          <p:cNvSpPr txBox="1">
            <a:spLocks noGrp="1"/>
          </p:cNvSpPr>
          <p:nvPr>
            <p:ph type="body" idx="1"/>
          </p:nvPr>
        </p:nvSpPr>
        <p:spPr>
          <a:xfrm>
            <a:off x="911225" y="4344988"/>
            <a:ext cx="5035550" cy="3849687"/>
          </a:xfrm>
          <a:prstGeom prst="rect">
            <a:avLst/>
          </a:prstGeom>
          <a:noFill/>
          <a:ln>
            <a:noFill/>
          </a:ln>
        </p:spPr>
        <p:txBody>
          <a:bodyPr spcFirstLastPara="1" wrap="square" lIns="93650" tIns="46025" rIns="93650" bIns="460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127" name="Google Shape;1127;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3" name="Google Shape;1133;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9" name="Google Shape;114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5" name="Google Shape;1155;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4" name="Google Shape;116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0" name="Google Shape;117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6" name="Google Shape;1176;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2" name="Google Shape;1182;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8" name="Google Shape;1188;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67</a:t>
            </a:fld>
            <a:endParaRPr>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1" name="Google Shape;1201;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68</a:t>
            </a:fld>
            <a:endParaRPr>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8" name="Google Shape;1208;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9" name="Google Shape;1209;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69</a:t>
            </a:fld>
            <a:endParaRPr>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solidFill>
                  <a:srgbClr val="000000"/>
                </a:solidFill>
              </a:rPr>
              <a:t>70</a:t>
            </a:fld>
            <a:endParaRPr>
              <a:solidFill>
                <a:srgbClr val="000000"/>
              </a:solidFill>
            </a:endParaRPr>
          </a:p>
        </p:txBody>
      </p:sp>
      <p:sp>
        <p:nvSpPr>
          <p:cNvPr id="1216" name="Google Shape;1216;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7" name="Google Shape;1217;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7" name="Google Shape;122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4" name="Google Shape;1234;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0" name="Google Shape;1260;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7" name="Google Shape;1287;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Ce schéma résume l’ensemble des questions posées, dont il faut conclure que en dessous de 200 mSv, et disons en dessous de 100 pour se donner une (très forte) marge de sécurité, aucun effet délétère de l’irradiation est à redouter – y compris chez les femmes enceintes…</a:t>
            </a:r>
            <a:endParaRPr/>
          </a:p>
          <a:p>
            <a:pPr marL="0" lvl="0" indent="0" algn="l" rtl="0">
              <a:spcBef>
                <a:spcPts val="0"/>
              </a:spcBef>
              <a:spcAft>
                <a:spcPts val="0"/>
              </a:spcAft>
              <a:buNone/>
            </a:pPr>
            <a:endParaRPr/>
          </a:p>
          <a:p>
            <a:pPr marL="0" lvl="0" indent="0" algn="l" rtl="0">
              <a:spcBef>
                <a:spcPts val="0"/>
              </a:spcBef>
              <a:spcAft>
                <a:spcPts val="0"/>
              </a:spcAft>
              <a:buNone/>
            </a:pPr>
            <a:r>
              <a:rPr lang="fr-FR"/>
              <a:t>A bien se rappeler : on raisonne en SURincidence, pas en incidence brute…</a:t>
            </a:r>
            <a:endParaRPr/>
          </a:p>
        </p:txBody>
      </p:sp>
      <p:sp>
        <p:nvSpPr>
          <p:cNvPr id="1288" name="Google Shape;1288;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3" name="Google Shape;132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9" name="Google Shape;1329;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9" name="Google Shape;1339;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7"/>
        <p:cNvGrpSpPr/>
        <p:nvPr/>
      </p:nvGrpSpPr>
      <p:grpSpPr>
        <a:xfrm>
          <a:off x="0" y="0"/>
          <a:ext cx="0" cy="0"/>
          <a:chOff x="0" y="0"/>
          <a:chExt cx="0" cy="0"/>
        </a:xfrm>
      </p:grpSpPr>
      <p:pic>
        <p:nvPicPr>
          <p:cNvPr id="18" name="Google Shape;18;p7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9" name="Google Shape;19;p79"/>
          <p:cNvPicPr preferRelativeResize="0"/>
          <p:nvPr/>
        </p:nvPicPr>
        <p:blipFill rotWithShape="1">
          <a:blip r:embed="rId3">
            <a:alphaModFix/>
          </a:blip>
          <a:srcRect/>
          <a:stretch/>
        </p:blipFill>
        <p:spPr>
          <a:xfrm>
            <a:off x="571" y="323"/>
            <a:ext cx="9142858" cy="5142857"/>
          </a:xfrm>
          <a:prstGeom prst="rect">
            <a:avLst/>
          </a:prstGeom>
          <a:noFill/>
          <a:ln>
            <a:noFill/>
          </a:ln>
        </p:spPr>
      </p:pic>
      <p:pic>
        <p:nvPicPr>
          <p:cNvPr id="20" name="Google Shape;20;p79"/>
          <p:cNvPicPr preferRelativeResize="0"/>
          <p:nvPr/>
        </p:nvPicPr>
        <p:blipFill rotWithShape="1">
          <a:blip r:embed="rId4">
            <a:alphaModFix/>
          </a:blip>
          <a:srcRect/>
          <a:stretch/>
        </p:blipFill>
        <p:spPr>
          <a:xfrm>
            <a:off x="571" y="323"/>
            <a:ext cx="9142858" cy="5142857"/>
          </a:xfrm>
          <a:prstGeom prst="rect">
            <a:avLst/>
          </a:prstGeom>
          <a:noFill/>
          <a:ln>
            <a:noFill/>
          </a:ln>
        </p:spPr>
      </p:pic>
      <p:pic>
        <p:nvPicPr>
          <p:cNvPr id="21" name="Google Shape;21;p79"/>
          <p:cNvPicPr preferRelativeResize="0"/>
          <p:nvPr/>
        </p:nvPicPr>
        <p:blipFill rotWithShape="1">
          <a:blip r:embed="rId5">
            <a:alphaModFix/>
          </a:blip>
          <a:srcRect/>
          <a:stretch/>
        </p:blipFill>
        <p:spPr>
          <a:xfrm>
            <a:off x="571" y="323"/>
            <a:ext cx="9142858" cy="5142857"/>
          </a:xfrm>
          <a:prstGeom prst="rect">
            <a:avLst/>
          </a:prstGeom>
          <a:noFill/>
          <a:ln>
            <a:noFill/>
          </a:ln>
        </p:spPr>
      </p:pic>
      <p:sp>
        <p:nvSpPr>
          <p:cNvPr id="22" name="Google Shape;22;p79"/>
          <p:cNvSpPr txBox="1">
            <a:spLocks noGrp="1"/>
          </p:cNvSpPr>
          <p:nvPr>
            <p:ph type="subTitle" idx="1"/>
          </p:nvPr>
        </p:nvSpPr>
        <p:spPr>
          <a:xfrm>
            <a:off x="2492734" y="3820935"/>
            <a:ext cx="6194066" cy="693917"/>
          </a:xfrm>
          <a:prstGeom prst="rect">
            <a:avLst/>
          </a:prstGeom>
          <a:noFill/>
          <a:ln>
            <a:noFill/>
          </a:ln>
        </p:spPr>
        <p:txBody>
          <a:bodyPr spcFirstLastPara="1" wrap="square" lIns="91425" tIns="45700" rIns="91425" bIns="45700" anchor="t" anchorCtr="0">
            <a:normAutofit/>
          </a:bodyPr>
          <a:lstStyle>
            <a:lvl1pPr lvl="0" algn="r">
              <a:spcBef>
                <a:spcPts val="0"/>
              </a:spcBef>
              <a:spcAft>
                <a:spcPts val="0"/>
              </a:spcAft>
              <a:buSzPts val="2800"/>
              <a:buFont typeface="Corbel"/>
              <a:buNone/>
              <a:defRPr sz="2800"/>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a:endParaRPr/>
          </a:p>
        </p:txBody>
      </p:sp>
      <p:sp>
        <p:nvSpPr>
          <p:cNvPr id="23" name="Google Shape;23;p79"/>
          <p:cNvSpPr txBox="1">
            <a:spLocks noGrp="1"/>
          </p:cNvSpPr>
          <p:nvPr>
            <p:ph type="ctrTitle"/>
          </p:nvPr>
        </p:nvSpPr>
        <p:spPr>
          <a:xfrm>
            <a:off x="1108986" y="2705102"/>
            <a:ext cx="7577814" cy="1102519"/>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4000"/>
              <a:buFont typeface="Corbe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7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sp>
        <p:nvSpPr>
          <p:cNvPr id="26" name="Google Shape;26;p7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77"/>
        <p:cNvGrpSpPr/>
        <p:nvPr/>
      </p:nvGrpSpPr>
      <p:grpSpPr>
        <a:xfrm>
          <a:off x="0" y="0"/>
          <a:ext cx="0" cy="0"/>
          <a:chOff x="0" y="0"/>
          <a:chExt cx="0" cy="0"/>
        </a:xfrm>
      </p:grpSpPr>
      <p:sp>
        <p:nvSpPr>
          <p:cNvPr id="78" name="Google Shape;78;p8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84"/>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84"/>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84"/>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4"/>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et texte">
  <p:cSld name="Titre et texte">
    <p:spTree>
      <p:nvGrpSpPr>
        <p:cNvPr id="1" name="Shape 83"/>
        <p:cNvGrpSpPr/>
        <p:nvPr/>
      </p:nvGrpSpPr>
      <p:grpSpPr>
        <a:xfrm>
          <a:off x="0" y="0"/>
          <a:ext cx="0" cy="0"/>
          <a:chOff x="0" y="0"/>
          <a:chExt cx="0" cy="0"/>
        </a:xfrm>
      </p:grpSpPr>
      <p:sp>
        <p:nvSpPr>
          <p:cNvPr id="84" name="Google Shape;84;p8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87"/>
          <p:cNvSpPr txBox="1">
            <a:spLocks noGrp="1"/>
          </p:cNvSpPr>
          <p:nvPr>
            <p:ph type="title"/>
          </p:nvPr>
        </p:nvSpPr>
        <p:spPr>
          <a:xfrm>
            <a:off x="457200" y="269599"/>
            <a:ext cx="8229600" cy="8572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87"/>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87"/>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
        <p:nvSpPr>
          <p:cNvPr id="88" name="Google Shape;88;p87"/>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9"/>
        <p:cNvGrpSpPr/>
        <p:nvPr/>
      </p:nvGrpSpPr>
      <p:grpSpPr>
        <a:xfrm>
          <a:off x="0" y="0"/>
          <a:ext cx="0" cy="0"/>
          <a:chOff x="0" y="0"/>
          <a:chExt cx="0" cy="0"/>
        </a:xfrm>
      </p:grpSpPr>
      <p:sp>
        <p:nvSpPr>
          <p:cNvPr id="90" name="Google Shape;90;p9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98"/>
          <p:cNvSpPr txBox="1">
            <a:spLocks noGrp="1"/>
          </p:cNvSpPr>
          <p:nvPr>
            <p:ph type="subTitle" idx="1"/>
          </p:nvPr>
        </p:nvSpPr>
        <p:spPr>
          <a:xfrm>
            <a:off x="1143000" y="2701528"/>
            <a:ext cx="6858000" cy="1241822"/>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400"/>
              <a:buNone/>
              <a:defRPr sz="140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92" name="Google Shape;92;p98"/>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98"/>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98"/>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95"/>
        <p:cNvGrpSpPr/>
        <p:nvPr/>
      </p:nvGrpSpPr>
      <p:grpSpPr>
        <a:xfrm>
          <a:off x="0" y="0"/>
          <a:ext cx="0" cy="0"/>
          <a:chOff x="0" y="0"/>
          <a:chExt cx="0" cy="0"/>
        </a:xfrm>
      </p:grpSpPr>
      <p:sp>
        <p:nvSpPr>
          <p:cNvPr id="96" name="Google Shape;96;p99"/>
          <p:cNvSpPr txBox="1">
            <a:spLocks noGrp="1"/>
          </p:cNvSpPr>
          <p:nvPr>
            <p:ph type="title"/>
          </p:nvPr>
        </p:nvSpPr>
        <p:spPr>
          <a:xfrm>
            <a:off x="623888" y="1282306"/>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99"/>
          <p:cNvSpPr txBox="1">
            <a:spLocks noGrp="1"/>
          </p:cNvSpPr>
          <p:nvPr>
            <p:ph type="body" idx="1"/>
          </p:nvPr>
        </p:nvSpPr>
        <p:spPr>
          <a:xfrm>
            <a:off x="623888" y="3442099"/>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400"/>
              <a:buNone/>
              <a:defRPr sz="140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98" name="Google Shape;98;p99"/>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99"/>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99"/>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01"/>
        <p:cNvGrpSpPr/>
        <p:nvPr/>
      </p:nvGrpSpPr>
      <p:grpSpPr>
        <a:xfrm>
          <a:off x="0" y="0"/>
          <a:ext cx="0" cy="0"/>
          <a:chOff x="0" y="0"/>
          <a:chExt cx="0" cy="0"/>
        </a:xfrm>
      </p:grpSpPr>
      <p:sp>
        <p:nvSpPr>
          <p:cNvPr id="102" name="Google Shape;102;p10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10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4" name="Google Shape;104;p100"/>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5" name="Google Shape;105;p100"/>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00"/>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00"/>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08"/>
        <p:cNvGrpSpPr/>
        <p:nvPr/>
      </p:nvGrpSpPr>
      <p:grpSpPr>
        <a:xfrm>
          <a:off x="0" y="0"/>
          <a:ext cx="0" cy="0"/>
          <a:chOff x="0" y="0"/>
          <a:chExt cx="0" cy="0"/>
        </a:xfrm>
      </p:grpSpPr>
      <p:sp>
        <p:nvSpPr>
          <p:cNvPr id="109" name="Google Shape;109;p10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01"/>
          <p:cNvSpPr txBox="1">
            <a:spLocks noGrp="1"/>
          </p:cNvSpPr>
          <p:nvPr>
            <p:ph type="body" idx="1"/>
          </p:nvPr>
        </p:nvSpPr>
        <p:spPr>
          <a:xfrm>
            <a:off x="629842"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400"/>
              <a:buNone/>
              <a:defRPr sz="140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1" name="Google Shape;111;p101"/>
          <p:cNvSpPr txBox="1">
            <a:spLocks noGrp="1"/>
          </p:cNvSpPr>
          <p:nvPr>
            <p:ph type="body" idx="2"/>
          </p:nvPr>
        </p:nvSpPr>
        <p:spPr>
          <a:xfrm>
            <a:off x="629842" y="1878807"/>
            <a:ext cx="3868340" cy="2763441"/>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2" name="Google Shape;112;p101"/>
          <p:cNvSpPr txBox="1">
            <a:spLocks noGrp="1"/>
          </p:cNvSpPr>
          <p:nvPr>
            <p:ph type="body" idx="3"/>
          </p:nvPr>
        </p:nvSpPr>
        <p:spPr>
          <a:xfrm>
            <a:off x="4629154"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400"/>
              <a:buNone/>
              <a:defRPr sz="140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113" name="Google Shape;113;p101"/>
          <p:cNvSpPr txBox="1">
            <a:spLocks noGrp="1"/>
          </p:cNvSpPr>
          <p:nvPr>
            <p:ph type="body" idx="4"/>
          </p:nvPr>
        </p:nvSpPr>
        <p:spPr>
          <a:xfrm>
            <a:off x="4629154" y="1878807"/>
            <a:ext cx="3887391" cy="2763441"/>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4" name="Google Shape;114;p101"/>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01"/>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01"/>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17"/>
        <p:cNvGrpSpPr/>
        <p:nvPr/>
      </p:nvGrpSpPr>
      <p:grpSpPr>
        <a:xfrm>
          <a:off x="0" y="0"/>
          <a:ext cx="0" cy="0"/>
          <a:chOff x="0" y="0"/>
          <a:chExt cx="0" cy="0"/>
        </a:xfrm>
      </p:grpSpPr>
      <p:sp>
        <p:nvSpPr>
          <p:cNvPr id="118" name="Google Shape;118;p10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02"/>
          <p:cNvSpPr txBox="1">
            <a:spLocks noGrp="1"/>
          </p:cNvSpPr>
          <p:nvPr>
            <p:ph type="body" idx="1"/>
          </p:nvPr>
        </p:nvSpPr>
        <p:spPr>
          <a:xfrm>
            <a:off x="3887391" y="740570"/>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120" name="Google Shape;120;p102"/>
          <p:cNvSpPr txBox="1">
            <a:spLocks noGrp="1"/>
          </p:cNvSpPr>
          <p:nvPr>
            <p:ph type="body" idx="2"/>
          </p:nvPr>
        </p:nvSpPr>
        <p:spPr>
          <a:xfrm>
            <a:off x="629841" y="1543052"/>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100"/>
              <a:buNone/>
              <a:defRPr sz="110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800"/>
              <a:buNone/>
              <a:defRPr sz="800"/>
            </a:lvl4pPr>
            <a:lvl5pPr marL="2286000" lvl="4" indent="-228600" algn="l">
              <a:lnSpc>
                <a:spcPct val="90000"/>
              </a:lnSpc>
              <a:spcBef>
                <a:spcPts val="375"/>
              </a:spcBef>
              <a:spcAft>
                <a:spcPts val="0"/>
              </a:spcAft>
              <a:buClr>
                <a:schemeClr val="dk1"/>
              </a:buClr>
              <a:buSzPts val="800"/>
              <a:buNone/>
              <a:defRPr sz="800"/>
            </a:lvl5pPr>
            <a:lvl6pPr marL="2743200" lvl="5" indent="-228600" algn="l">
              <a:lnSpc>
                <a:spcPct val="90000"/>
              </a:lnSpc>
              <a:spcBef>
                <a:spcPts val="375"/>
              </a:spcBef>
              <a:spcAft>
                <a:spcPts val="0"/>
              </a:spcAft>
              <a:buClr>
                <a:schemeClr val="dk1"/>
              </a:buClr>
              <a:buSzPts val="800"/>
              <a:buNone/>
              <a:defRPr sz="800"/>
            </a:lvl6pPr>
            <a:lvl7pPr marL="3200400" lvl="6" indent="-228600" algn="l">
              <a:lnSpc>
                <a:spcPct val="90000"/>
              </a:lnSpc>
              <a:spcBef>
                <a:spcPts val="375"/>
              </a:spcBef>
              <a:spcAft>
                <a:spcPts val="0"/>
              </a:spcAft>
              <a:buClr>
                <a:schemeClr val="dk1"/>
              </a:buClr>
              <a:buSzPts val="800"/>
              <a:buNone/>
              <a:defRPr sz="800"/>
            </a:lvl7pPr>
            <a:lvl8pPr marL="3657600" lvl="7" indent="-228600" algn="l">
              <a:lnSpc>
                <a:spcPct val="90000"/>
              </a:lnSpc>
              <a:spcBef>
                <a:spcPts val="375"/>
              </a:spcBef>
              <a:spcAft>
                <a:spcPts val="0"/>
              </a:spcAft>
              <a:buClr>
                <a:schemeClr val="dk1"/>
              </a:buClr>
              <a:buSzPts val="800"/>
              <a:buNone/>
              <a:defRPr sz="800"/>
            </a:lvl8pPr>
            <a:lvl9pPr marL="4114800" lvl="8" indent="-228600" algn="l">
              <a:lnSpc>
                <a:spcPct val="90000"/>
              </a:lnSpc>
              <a:spcBef>
                <a:spcPts val="375"/>
              </a:spcBef>
              <a:spcAft>
                <a:spcPts val="0"/>
              </a:spcAft>
              <a:buClr>
                <a:schemeClr val="dk1"/>
              </a:buClr>
              <a:buSzPts val="800"/>
              <a:buNone/>
              <a:defRPr sz="800"/>
            </a:lvl9pPr>
          </a:lstStyle>
          <a:p>
            <a:endParaRPr/>
          </a:p>
        </p:txBody>
      </p:sp>
      <p:sp>
        <p:nvSpPr>
          <p:cNvPr id="121" name="Google Shape;121;p102"/>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02"/>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02"/>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24"/>
        <p:cNvGrpSpPr/>
        <p:nvPr/>
      </p:nvGrpSpPr>
      <p:grpSpPr>
        <a:xfrm>
          <a:off x="0" y="0"/>
          <a:ext cx="0" cy="0"/>
          <a:chOff x="0" y="0"/>
          <a:chExt cx="0" cy="0"/>
        </a:xfrm>
      </p:grpSpPr>
      <p:sp>
        <p:nvSpPr>
          <p:cNvPr id="125" name="Google Shape;125;p103"/>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103"/>
          <p:cNvSpPr>
            <a:spLocks noGrp="1"/>
          </p:cNvSpPr>
          <p:nvPr>
            <p:ph type="pic" idx="2"/>
          </p:nvPr>
        </p:nvSpPr>
        <p:spPr>
          <a:xfrm>
            <a:off x="3887391" y="740570"/>
            <a:ext cx="4629150" cy="3655219"/>
          </a:xfrm>
          <a:prstGeom prst="rect">
            <a:avLst/>
          </a:prstGeom>
          <a:noFill/>
          <a:ln>
            <a:noFill/>
          </a:ln>
        </p:spPr>
      </p:sp>
      <p:sp>
        <p:nvSpPr>
          <p:cNvPr id="127" name="Google Shape;127;p103"/>
          <p:cNvSpPr txBox="1">
            <a:spLocks noGrp="1"/>
          </p:cNvSpPr>
          <p:nvPr>
            <p:ph type="body" idx="1"/>
          </p:nvPr>
        </p:nvSpPr>
        <p:spPr>
          <a:xfrm>
            <a:off x="629841" y="1543052"/>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100"/>
              <a:buNone/>
              <a:defRPr sz="110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800"/>
              <a:buNone/>
              <a:defRPr sz="800"/>
            </a:lvl4pPr>
            <a:lvl5pPr marL="2286000" lvl="4" indent="-228600" algn="l">
              <a:lnSpc>
                <a:spcPct val="90000"/>
              </a:lnSpc>
              <a:spcBef>
                <a:spcPts val="375"/>
              </a:spcBef>
              <a:spcAft>
                <a:spcPts val="0"/>
              </a:spcAft>
              <a:buClr>
                <a:schemeClr val="dk1"/>
              </a:buClr>
              <a:buSzPts val="800"/>
              <a:buNone/>
              <a:defRPr sz="800"/>
            </a:lvl5pPr>
            <a:lvl6pPr marL="2743200" lvl="5" indent="-228600" algn="l">
              <a:lnSpc>
                <a:spcPct val="90000"/>
              </a:lnSpc>
              <a:spcBef>
                <a:spcPts val="375"/>
              </a:spcBef>
              <a:spcAft>
                <a:spcPts val="0"/>
              </a:spcAft>
              <a:buClr>
                <a:schemeClr val="dk1"/>
              </a:buClr>
              <a:buSzPts val="800"/>
              <a:buNone/>
              <a:defRPr sz="800"/>
            </a:lvl6pPr>
            <a:lvl7pPr marL="3200400" lvl="6" indent="-228600" algn="l">
              <a:lnSpc>
                <a:spcPct val="90000"/>
              </a:lnSpc>
              <a:spcBef>
                <a:spcPts val="375"/>
              </a:spcBef>
              <a:spcAft>
                <a:spcPts val="0"/>
              </a:spcAft>
              <a:buClr>
                <a:schemeClr val="dk1"/>
              </a:buClr>
              <a:buSzPts val="800"/>
              <a:buNone/>
              <a:defRPr sz="800"/>
            </a:lvl7pPr>
            <a:lvl8pPr marL="3657600" lvl="7" indent="-228600" algn="l">
              <a:lnSpc>
                <a:spcPct val="90000"/>
              </a:lnSpc>
              <a:spcBef>
                <a:spcPts val="375"/>
              </a:spcBef>
              <a:spcAft>
                <a:spcPts val="0"/>
              </a:spcAft>
              <a:buClr>
                <a:schemeClr val="dk1"/>
              </a:buClr>
              <a:buSzPts val="800"/>
              <a:buNone/>
              <a:defRPr sz="800"/>
            </a:lvl8pPr>
            <a:lvl9pPr marL="4114800" lvl="8" indent="-228600" algn="l">
              <a:lnSpc>
                <a:spcPct val="90000"/>
              </a:lnSpc>
              <a:spcBef>
                <a:spcPts val="375"/>
              </a:spcBef>
              <a:spcAft>
                <a:spcPts val="0"/>
              </a:spcAft>
              <a:buClr>
                <a:schemeClr val="dk1"/>
              </a:buClr>
              <a:buSzPts val="800"/>
              <a:buNone/>
              <a:defRPr sz="800"/>
            </a:lvl9pPr>
          </a:lstStyle>
          <a:p>
            <a:endParaRPr/>
          </a:p>
        </p:txBody>
      </p:sp>
      <p:sp>
        <p:nvSpPr>
          <p:cNvPr id="128" name="Google Shape;128;p103"/>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03"/>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03"/>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131"/>
        <p:cNvGrpSpPr/>
        <p:nvPr/>
      </p:nvGrpSpPr>
      <p:grpSpPr>
        <a:xfrm>
          <a:off x="0" y="0"/>
          <a:ext cx="0" cy="0"/>
          <a:chOff x="0" y="0"/>
          <a:chExt cx="0" cy="0"/>
        </a:xfrm>
      </p:grpSpPr>
      <p:sp>
        <p:nvSpPr>
          <p:cNvPr id="132" name="Google Shape;132;p10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04"/>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4" name="Google Shape;134;p104"/>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04"/>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04"/>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137"/>
        <p:cNvGrpSpPr/>
        <p:nvPr/>
      </p:nvGrpSpPr>
      <p:grpSpPr>
        <a:xfrm>
          <a:off x="0" y="0"/>
          <a:ext cx="0" cy="0"/>
          <a:chOff x="0" y="0"/>
          <a:chExt cx="0" cy="0"/>
        </a:xfrm>
      </p:grpSpPr>
      <p:sp>
        <p:nvSpPr>
          <p:cNvPr id="138" name="Google Shape;138;p105"/>
          <p:cNvSpPr txBox="1">
            <a:spLocks noGrp="1"/>
          </p:cNvSpPr>
          <p:nvPr>
            <p:ph type="title"/>
          </p:nvPr>
        </p:nvSpPr>
        <p:spPr>
          <a:xfrm rot="5400000">
            <a:off x="5350074" y="1467448"/>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105"/>
          <p:cNvSpPr txBox="1">
            <a:spLocks noGrp="1"/>
          </p:cNvSpPr>
          <p:nvPr>
            <p:ph type="body" idx="1"/>
          </p:nvPr>
        </p:nvSpPr>
        <p:spPr>
          <a:xfrm rot="5400000">
            <a:off x="1349577" y="-447077"/>
            <a:ext cx="4358879" cy="5800725"/>
          </a:xfrm>
          <a:prstGeom prst="rect">
            <a:avLst/>
          </a:prstGeom>
          <a:noFill/>
          <a:ln>
            <a:noFill/>
          </a:ln>
        </p:spPr>
        <p:txBody>
          <a:bodyPr spcFirstLastPara="1" wrap="square" lIns="68575" tIns="34275" rIns="68575" bIns="34275"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40" name="Google Shape;140;p105"/>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05"/>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05"/>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texte">
  <p:cSld name="Titre et texte">
    <p:spTree>
      <p:nvGrpSpPr>
        <p:cNvPr id="1" name="Shape 27"/>
        <p:cNvGrpSpPr/>
        <p:nvPr/>
      </p:nvGrpSpPr>
      <p:grpSpPr>
        <a:xfrm>
          <a:off x="0" y="0"/>
          <a:ext cx="0" cy="0"/>
          <a:chOff x="0" y="0"/>
          <a:chExt cx="0" cy="0"/>
        </a:xfrm>
      </p:grpSpPr>
      <p:sp>
        <p:nvSpPr>
          <p:cNvPr id="28" name="Google Shape;28;p8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29" name="Google Shape;29;p80"/>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8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sp>
        <p:nvSpPr>
          <p:cNvPr id="32" name="Google Shape;32;p8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149"/>
        <p:cNvGrpSpPr/>
        <p:nvPr/>
      </p:nvGrpSpPr>
      <p:grpSpPr>
        <a:xfrm>
          <a:off x="0" y="0"/>
          <a:ext cx="0" cy="0"/>
          <a:chOff x="0" y="0"/>
          <a:chExt cx="0" cy="0"/>
        </a:xfrm>
      </p:grpSpPr>
      <p:sp>
        <p:nvSpPr>
          <p:cNvPr id="150" name="Google Shape;150;p8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8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8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3"/>
        <p:cNvGrpSpPr/>
        <p:nvPr/>
      </p:nvGrpSpPr>
      <p:grpSpPr>
        <a:xfrm>
          <a:off x="0" y="0"/>
          <a:ext cx="0" cy="0"/>
          <a:chOff x="0" y="0"/>
          <a:chExt cx="0" cy="0"/>
        </a:xfrm>
      </p:grpSpPr>
      <p:sp>
        <p:nvSpPr>
          <p:cNvPr id="154" name="Google Shape;154;p123"/>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123"/>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56" name="Google Shape;156;p12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2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2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59"/>
        <p:cNvGrpSpPr/>
        <p:nvPr/>
      </p:nvGrpSpPr>
      <p:grpSpPr>
        <a:xfrm>
          <a:off x="0" y="0"/>
          <a:ext cx="0" cy="0"/>
          <a:chOff x="0" y="0"/>
          <a:chExt cx="0" cy="0"/>
        </a:xfrm>
      </p:grpSpPr>
      <p:sp>
        <p:nvSpPr>
          <p:cNvPr id="160" name="Google Shape;160;p12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1" name="Google Shape;161;p124"/>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2" name="Google Shape;162;p12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2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12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165"/>
        <p:cNvGrpSpPr/>
        <p:nvPr/>
      </p:nvGrpSpPr>
      <p:grpSpPr>
        <a:xfrm>
          <a:off x="0" y="0"/>
          <a:ext cx="0" cy="0"/>
          <a:chOff x="0" y="0"/>
          <a:chExt cx="0" cy="0"/>
        </a:xfrm>
      </p:grpSpPr>
      <p:sp>
        <p:nvSpPr>
          <p:cNvPr id="166" name="Google Shape;166;p125"/>
          <p:cNvSpPr txBox="1">
            <a:spLocks noGrp="1"/>
          </p:cNvSpPr>
          <p:nvPr>
            <p:ph type="title"/>
          </p:nvPr>
        </p:nvSpPr>
        <p:spPr>
          <a:xfrm>
            <a:off x="722313" y="3305176"/>
            <a:ext cx="7772400" cy="1021557"/>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7" name="Google Shape;167;p125"/>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68" name="Google Shape;168;p12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12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12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71"/>
        <p:cNvGrpSpPr/>
        <p:nvPr/>
      </p:nvGrpSpPr>
      <p:grpSpPr>
        <a:xfrm>
          <a:off x="0" y="0"/>
          <a:ext cx="0" cy="0"/>
          <a:chOff x="0" y="0"/>
          <a:chExt cx="0" cy="0"/>
        </a:xfrm>
      </p:grpSpPr>
      <p:sp>
        <p:nvSpPr>
          <p:cNvPr id="172" name="Google Shape;172;p12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3" name="Google Shape;173;p126"/>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74" name="Google Shape;174;p126"/>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75" name="Google Shape;175;p126"/>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126"/>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126"/>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178"/>
        <p:cNvGrpSpPr/>
        <p:nvPr/>
      </p:nvGrpSpPr>
      <p:grpSpPr>
        <a:xfrm>
          <a:off x="0" y="0"/>
          <a:ext cx="0" cy="0"/>
          <a:chOff x="0" y="0"/>
          <a:chExt cx="0" cy="0"/>
        </a:xfrm>
      </p:grpSpPr>
      <p:sp>
        <p:nvSpPr>
          <p:cNvPr id="179" name="Google Shape;179;p12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127"/>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81" name="Google Shape;181;p127"/>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82" name="Google Shape;182;p127"/>
          <p:cNvSpPr txBox="1">
            <a:spLocks noGrp="1"/>
          </p:cNvSpPr>
          <p:nvPr>
            <p:ph type="body" idx="3"/>
          </p:nvPr>
        </p:nvSpPr>
        <p:spPr>
          <a:xfrm>
            <a:off x="4645027"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83" name="Google Shape;183;p127"/>
          <p:cNvSpPr txBox="1">
            <a:spLocks noGrp="1"/>
          </p:cNvSpPr>
          <p:nvPr>
            <p:ph type="body" idx="4"/>
          </p:nvPr>
        </p:nvSpPr>
        <p:spPr>
          <a:xfrm>
            <a:off x="4645027"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84" name="Google Shape;184;p12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2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2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187"/>
        <p:cNvGrpSpPr/>
        <p:nvPr/>
      </p:nvGrpSpPr>
      <p:grpSpPr>
        <a:xfrm>
          <a:off x="0" y="0"/>
          <a:ext cx="0" cy="0"/>
          <a:chOff x="0" y="0"/>
          <a:chExt cx="0" cy="0"/>
        </a:xfrm>
      </p:grpSpPr>
      <p:sp>
        <p:nvSpPr>
          <p:cNvPr id="188" name="Google Shape;188;p12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12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12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12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192"/>
        <p:cNvGrpSpPr/>
        <p:nvPr/>
      </p:nvGrpSpPr>
      <p:grpSpPr>
        <a:xfrm>
          <a:off x="0" y="0"/>
          <a:ext cx="0" cy="0"/>
          <a:chOff x="0" y="0"/>
          <a:chExt cx="0" cy="0"/>
        </a:xfrm>
      </p:grpSpPr>
      <p:sp>
        <p:nvSpPr>
          <p:cNvPr id="193" name="Google Shape;193;p129"/>
          <p:cNvSpPr txBox="1">
            <a:spLocks noGrp="1"/>
          </p:cNvSpPr>
          <p:nvPr>
            <p:ph type="title"/>
          </p:nvPr>
        </p:nvSpPr>
        <p:spPr>
          <a:xfrm>
            <a:off x="457202" y="204788"/>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4" name="Google Shape;194;p129"/>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95" name="Google Shape;195;p129"/>
          <p:cNvSpPr txBox="1">
            <a:spLocks noGrp="1"/>
          </p:cNvSpPr>
          <p:nvPr>
            <p:ph type="body" idx="2"/>
          </p:nvPr>
        </p:nvSpPr>
        <p:spPr>
          <a:xfrm>
            <a:off x="457202" y="1076326"/>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96" name="Google Shape;196;p12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12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12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199"/>
        <p:cNvGrpSpPr/>
        <p:nvPr/>
      </p:nvGrpSpPr>
      <p:grpSpPr>
        <a:xfrm>
          <a:off x="0" y="0"/>
          <a:ext cx="0" cy="0"/>
          <a:chOff x="0" y="0"/>
          <a:chExt cx="0" cy="0"/>
        </a:xfrm>
      </p:grpSpPr>
      <p:sp>
        <p:nvSpPr>
          <p:cNvPr id="200" name="Google Shape;200;p130"/>
          <p:cNvSpPr txBox="1">
            <a:spLocks noGrp="1"/>
          </p:cNvSpPr>
          <p:nvPr>
            <p:ph type="title"/>
          </p:nvPr>
        </p:nvSpPr>
        <p:spPr>
          <a:xfrm>
            <a:off x="1792288" y="3600450"/>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1" name="Google Shape;201;p130"/>
          <p:cNvSpPr>
            <a:spLocks noGrp="1"/>
          </p:cNvSpPr>
          <p:nvPr>
            <p:ph type="pic" idx="2"/>
          </p:nvPr>
        </p:nvSpPr>
        <p:spPr>
          <a:xfrm>
            <a:off x="1792288" y="459581"/>
            <a:ext cx="5486400" cy="3086100"/>
          </a:xfrm>
          <a:prstGeom prst="rect">
            <a:avLst/>
          </a:prstGeom>
          <a:noFill/>
          <a:ln>
            <a:noFill/>
          </a:ln>
        </p:spPr>
      </p:sp>
      <p:sp>
        <p:nvSpPr>
          <p:cNvPr id="202" name="Google Shape;202;p130"/>
          <p:cNvSpPr txBox="1">
            <a:spLocks noGrp="1"/>
          </p:cNvSpPr>
          <p:nvPr>
            <p:ph type="body" idx="1"/>
          </p:nvPr>
        </p:nvSpPr>
        <p:spPr>
          <a:xfrm>
            <a:off x="1792288" y="4025504"/>
            <a:ext cx="5486400" cy="603646"/>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03" name="Google Shape;203;p13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13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3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206"/>
        <p:cNvGrpSpPr/>
        <p:nvPr/>
      </p:nvGrpSpPr>
      <p:grpSpPr>
        <a:xfrm>
          <a:off x="0" y="0"/>
          <a:ext cx="0" cy="0"/>
          <a:chOff x="0" y="0"/>
          <a:chExt cx="0" cy="0"/>
        </a:xfrm>
      </p:grpSpPr>
      <p:sp>
        <p:nvSpPr>
          <p:cNvPr id="207" name="Google Shape;207;p13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8" name="Google Shape;208;p131"/>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9" name="Google Shape;209;p13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13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3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33"/>
        <p:cNvGrpSpPr/>
        <p:nvPr/>
      </p:nvGrpSpPr>
      <p:grpSpPr>
        <a:xfrm>
          <a:off x="0" y="0"/>
          <a:ext cx="0" cy="0"/>
          <a:chOff x="0" y="0"/>
          <a:chExt cx="0" cy="0"/>
        </a:xfrm>
      </p:grpSpPr>
      <p:sp>
        <p:nvSpPr>
          <p:cNvPr id="34" name="Google Shape;34;p8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35" name="Google Shape;35;p85"/>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8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8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sp>
        <p:nvSpPr>
          <p:cNvPr id="38" name="Google Shape;38;p8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212"/>
        <p:cNvGrpSpPr/>
        <p:nvPr/>
      </p:nvGrpSpPr>
      <p:grpSpPr>
        <a:xfrm>
          <a:off x="0" y="0"/>
          <a:ext cx="0" cy="0"/>
          <a:chOff x="0" y="0"/>
          <a:chExt cx="0" cy="0"/>
        </a:xfrm>
      </p:grpSpPr>
      <p:sp>
        <p:nvSpPr>
          <p:cNvPr id="213" name="Google Shape;213;p132"/>
          <p:cNvSpPr txBox="1">
            <a:spLocks noGrp="1"/>
          </p:cNvSpPr>
          <p:nvPr>
            <p:ph type="title"/>
          </p:nvPr>
        </p:nvSpPr>
        <p:spPr>
          <a:xfrm rot="5400000">
            <a:off x="5463778" y="1371601"/>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4" name="Google Shape;214;p132"/>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5" name="Google Shape;215;p132"/>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132"/>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32"/>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re. Contenu et 2 contenus" type="objAndTwoObj">
  <p:cSld name="OBJECT_AND_TWO_OBJECTS">
    <p:spTree>
      <p:nvGrpSpPr>
        <p:cNvPr id="1" name="Shape 218"/>
        <p:cNvGrpSpPr/>
        <p:nvPr/>
      </p:nvGrpSpPr>
      <p:grpSpPr>
        <a:xfrm>
          <a:off x="0" y="0"/>
          <a:ext cx="0" cy="0"/>
          <a:chOff x="0" y="0"/>
          <a:chExt cx="0" cy="0"/>
        </a:xfrm>
      </p:grpSpPr>
      <p:sp>
        <p:nvSpPr>
          <p:cNvPr id="219" name="Google Shape;219;p13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0" name="Google Shape;220;p133"/>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1" name="Google Shape;221;p133"/>
          <p:cNvSpPr txBox="1">
            <a:spLocks noGrp="1"/>
          </p:cNvSpPr>
          <p:nvPr>
            <p:ph type="body" idx="2"/>
          </p:nvPr>
        </p:nvSpPr>
        <p:spPr>
          <a:xfrm>
            <a:off x="4648200" y="1200151"/>
            <a:ext cx="4038600" cy="163949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2" name="Google Shape;222;p133"/>
          <p:cNvSpPr txBox="1">
            <a:spLocks noGrp="1"/>
          </p:cNvSpPr>
          <p:nvPr>
            <p:ph type="body" idx="3"/>
          </p:nvPr>
        </p:nvSpPr>
        <p:spPr>
          <a:xfrm>
            <a:off x="4648200" y="2953942"/>
            <a:ext cx="4038600" cy="164068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3" name="Google Shape;223;p13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13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13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400">
                <a:solidFill>
                  <a:srgbClr val="000000"/>
                </a:solidFill>
                <a:latin typeface="Arial"/>
                <a:ea typeface="Arial"/>
                <a:cs typeface="Arial"/>
                <a:sym typeface="Arial"/>
              </a:defRPr>
            </a:lvl1pPr>
            <a:lvl2pPr marL="0" lvl="1" indent="0" algn="r">
              <a:spcBef>
                <a:spcPts val="0"/>
              </a:spcBef>
              <a:buNone/>
              <a:defRPr sz="1400">
                <a:solidFill>
                  <a:srgbClr val="000000"/>
                </a:solidFill>
                <a:latin typeface="Arial"/>
                <a:ea typeface="Arial"/>
                <a:cs typeface="Arial"/>
                <a:sym typeface="Arial"/>
              </a:defRPr>
            </a:lvl2pPr>
            <a:lvl3pPr marL="0" lvl="2" indent="0" algn="r">
              <a:spcBef>
                <a:spcPts val="0"/>
              </a:spcBef>
              <a:buNone/>
              <a:defRPr sz="1400">
                <a:solidFill>
                  <a:srgbClr val="000000"/>
                </a:solidFill>
                <a:latin typeface="Arial"/>
                <a:ea typeface="Arial"/>
                <a:cs typeface="Arial"/>
                <a:sym typeface="Arial"/>
              </a:defRPr>
            </a:lvl3pPr>
            <a:lvl4pPr marL="0" lvl="3" indent="0" algn="r">
              <a:spcBef>
                <a:spcPts val="0"/>
              </a:spcBef>
              <a:buNone/>
              <a:defRPr sz="1400">
                <a:solidFill>
                  <a:srgbClr val="000000"/>
                </a:solidFill>
                <a:latin typeface="Arial"/>
                <a:ea typeface="Arial"/>
                <a:cs typeface="Arial"/>
                <a:sym typeface="Arial"/>
              </a:defRPr>
            </a:lvl4pPr>
            <a:lvl5pPr marL="0" lvl="4" indent="0" algn="r">
              <a:spcBef>
                <a:spcPts val="0"/>
              </a:spcBef>
              <a:buNone/>
              <a:defRPr sz="1400">
                <a:solidFill>
                  <a:srgbClr val="000000"/>
                </a:solidFill>
                <a:latin typeface="Arial"/>
                <a:ea typeface="Arial"/>
                <a:cs typeface="Arial"/>
                <a:sym typeface="Arial"/>
              </a:defRPr>
            </a:lvl5pPr>
            <a:lvl6pPr marL="0" lvl="5" indent="0" algn="r">
              <a:spcBef>
                <a:spcPts val="0"/>
              </a:spcBef>
              <a:buNone/>
              <a:defRPr sz="1400">
                <a:solidFill>
                  <a:srgbClr val="000000"/>
                </a:solidFill>
                <a:latin typeface="Arial"/>
                <a:ea typeface="Arial"/>
                <a:cs typeface="Arial"/>
                <a:sym typeface="Arial"/>
              </a:defRPr>
            </a:lvl6pPr>
            <a:lvl7pPr marL="0" lvl="6" indent="0" algn="r">
              <a:spcBef>
                <a:spcPts val="0"/>
              </a:spcBef>
              <a:buNone/>
              <a:defRPr sz="1400">
                <a:solidFill>
                  <a:srgbClr val="000000"/>
                </a:solidFill>
                <a:latin typeface="Arial"/>
                <a:ea typeface="Arial"/>
                <a:cs typeface="Arial"/>
                <a:sym typeface="Arial"/>
              </a:defRPr>
            </a:lvl7pPr>
            <a:lvl8pPr marL="0" lvl="7" indent="0" algn="r">
              <a:spcBef>
                <a:spcPts val="0"/>
              </a:spcBef>
              <a:buNone/>
              <a:defRPr sz="1400">
                <a:solidFill>
                  <a:srgbClr val="000000"/>
                </a:solidFill>
                <a:latin typeface="Arial"/>
                <a:ea typeface="Arial"/>
                <a:cs typeface="Arial"/>
                <a:sym typeface="Arial"/>
              </a:defRPr>
            </a:lvl8pPr>
            <a:lvl9pPr marL="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re. Contenu et texte" type="objAndTx">
  <p:cSld name="OBJECT_AND_TEXT">
    <p:spTree>
      <p:nvGrpSpPr>
        <p:cNvPr id="1" name="Shape 226"/>
        <p:cNvGrpSpPr/>
        <p:nvPr/>
      </p:nvGrpSpPr>
      <p:grpSpPr>
        <a:xfrm>
          <a:off x="0" y="0"/>
          <a:ext cx="0" cy="0"/>
          <a:chOff x="0" y="0"/>
          <a:chExt cx="0" cy="0"/>
        </a:xfrm>
      </p:grpSpPr>
      <p:sp>
        <p:nvSpPr>
          <p:cNvPr id="227" name="Google Shape;227;p1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8" name="Google Shape;228;p134"/>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9" name="Google Shape;229;p134"/>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0" name="Google Shape;230;p13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13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13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Arial"/>
                <a:ea typeface="Arial"/>
                <a:cs typeface="Arial"/>
                <a:sym typeface="Arial"/>
              </a:defRPr>
            </a:lvl1pPr>
            <a:lvl2pPr marL="0" marR="0" lvl="1" indent="0" algn="r">
              <a:spcBef>
                <a:spcPts val="0"/>
              </a:spcBef>
              <a:buNone/>
              <a:defRPr sz="1400">
                <a:solidFill>
                  <a:srgbClr val="000000"/>
                </a:solidFill>
                <a:latin typeface="Arial"/>
                <a:ea typeface="Arial"/>
                <a:cs typeface="Arial"/>
                <a:sym typeface="Arial"/>
              </a:defRPr>
            </a:lvl2pPr>
            <a:lvl3pPr marL="0" marR="0" lvl="2" indent="0" algn="r">
              <a:spcBef>
                <a:spcPts val="0"/>
              </a:spcBef>
              <a:buNone/>
              <a:defRPr sz="1400">
                <a:solidFill>
                  <a:srgbClr val="000000"/>
                </a:solidFill>
                <a:latin typeface="Arial"/>
                <a:ea typeface="Arial"/>
                <a:cs typeface="Arial"/>
                <a:sym typeface="Arial"/>
              </a:defRPr>
            </a:lvl3pPr>
            <a:lvl4pPr marL="0" marR="0" lvl="3" indent="0" algn="r">
              <a:spcBef>
                <a:spcPts val="0"/>
              </a:spcBef>
              <a:buNone/>
              <a:defRPr sz="1400">
                <a:solidFill>
                  <a:srgbClr val="000000"/>
                </a:solidFill>
                <a:latin typeface="Arial"/>
                <a:ea typeface="Arial"/>
                <a:cs typeface="Arial"/>
                <a:sym typeface="Arial"/>
              </a:defRPr>
            </a:lvl4pPr>
            <a:lvl5pPr marL="0" marR="0" lvl="4" indent="0" algn="r">
              <a:spcBef>
                <a:spcPts val="0"/>
              </a:spcBef>
              <a:buNone/>
              <a:defRPr sz="1400">
                <a:solidFill>
                  <a:srgbClr val="000000"/>
                </a:solidFill>
                <a:latin typeface="Arial"/>
                <a:ea typeface="Arial"/>
                <a:cs typeface="Arial"/>
                <a:sym typeface="Arial"/>
              </a:defRPr>
            </a:lvl5pPr>
            <a:lvl6pPr marL="0" marR="0" lvl="5" indent="0" algn="r">
              <a:spcBef>
                <a:spcPts val="0"/>
              </a:spcBef>
              <a:buNone/>
              <a:defRPr sz="1400">
                <a:solidFill>
                  <a:srgbClr val="000000"/>
                </a:solidFill>
                <a:latin typeface="Arial"/>
                <a:ea typeface="Arial"/>
                <a:cs typeface="Arial"/>
                <a:sym typeface="Arial"/>
              </a:defRPr>
            </a:lvl6pPr>
            <a:lvl7pPr marL="0" marR="0" lvl="6" indent="0" algn="r">
              <a:spcBef>
                <a:spcPts val="0"/>
              </a:spcBef>
              <a:buNone/>
              <a:defRPr sz="1400">
                <a:solidFill>
                  <a:srgbClr val="000000"/>
                </a:solidFill>
                <a:latin typeface="Arial"/>
                <a:ea typeface="Arial"/>
                <a:cs typeface="Arial"/>
                <a:sym typeface="Arial"/>
              </a:defRPr>
            </a:lvl7pPr>
            <a:lvl8pPr marL="0" marR="0" lvl="7" indent="0" algn="r">
              <a:spcBef>
                <a:spcPts val="0"/>
              </a:spcBef>
              <a:buNone/>
              <a:defRPr sz="1400">
                <a:solidFill>
                  <a:srgbClr val="000000"/>
                </a:solidFill>
                <a:latin typeface="Arial"/>
                <a:ea typeface="Arial"/>
                <a:cs typeface="Arial"/>
                <a:sym typeface="Arial"/>
              </a:defRPr>
            </a:lvl8pPr>
            <a:lvl9pPr marL="0" marR="0" lvl="8" indent="0" algn="r">
              <a:spcBef>
                <a:spcPts val="0"/>
              </a:spcBef>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241"/>
        <p:cNvGrpSpPr/>
        <p:nvPr/>
      </p:nvGrpSpPr>
      <p:grpSpPr>
        <a:xfrm>
          <a:off x="0" y="0"/>
          <a:ext cx="0" cy="0"/>
          <a:chOff x="0" y="0"/>
          <a:chExt cx="0" cy="0"/>
        </a:xfrm>
      </p:grpSpPr>
      <p:sp>
        <p:nvSpPr>
          <p:cNvPr id="242" name="Google Shape;242;p9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9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solidFill>
                  <a:srgbClr val="000000"/>
                </a:solidFill>
              </a:defRPr>
            </a:lvl1pPr>
            <a:lvl2pPr marL="0" lvl="1" indent="0" algn="l">
              <a:spcBef>
                <a:spcPts val="0"/>
              </a:spcBef>
              <a:buNone/>
              <a:defRPr>
                <a:solidFill>
                  <a:srgbClr val="000000"/>
                </a:solidFill>
              </a:defRPr>
            </a:lvl2pPr>
            <a:lvl3pPr marL="0" lvl="2" indent="0" algn="l">
              <a:spcBef>
                <a:spcPts val="0"/>
              </a:spcBef>
              <a:buNone/>
              <a:defRPr>
                <a:solidFill>
                  <a:srgbClr val="000000"/>
                </a:solidFill>
              </a:defRPr>
            </a:lvl3pPr>
            <a:lvl4pPr marL="0" lvl="3" indent="0" algn="l">
              <a:spcBef>
                <a:spcPts val="0"/>
              </a:spcBef>
              <a:buNone/>
              <a:defRPr>
                <a:solidFill>
                  <a:srgbClr val="000000"/>
                </a:solidFill>
              </a:defRPr>
            </a:lvl4pPr>
            <a:lvl5pPr marL="0" lvl="4" indent="0" algn="l">
              <a:spcBef>
                <a:spcPts val="0"/>
              </a:spcBef>
              <a:buNone/>
              <a:defRPr>
                <a:solidFill>
                  <a:srgbClr val="000000"/>
                </a:solidFill>
              </a:defRPr>
            </a:lvl5pPr>
            <a:lvl6pPr marL="0" lvl="5" indent="0" algn="l">
              <a:spcBef>
                <a:spcPts val="0"/>
              </a:spcBef>
              <a:buNone/>
              <a:defRPr>
                <a:solidFill>
                  <a:srgbClr val="000000"/>
                </a:solidFill>
              </a:defRPr>
            </a:lvl6pPr>
            <a:lvl7pPr marL="0" lvl="6" indent="0" algn="l">
              <a:spcBef>
                <a:spcPts val="0"/>
              </a:spcBef>
              <a:buNone/>
              <a:defRPr>
                <a:solidFill>
                  <a:srgbClr val="000000"/>
                </a:solidFill>
              </a:defRPr>
            </a:lvl7pPr>
            <a:lvl8pPr marL="0" lvl="7" indent="0" algn="l">
              <a:spcBef>
                <a:spcPts val="0"/>
              </a:spcBef>
              <a:buNone/>
              <a:defRPr>
                <a:solidFill>
                  <a:srgbClr val="000000"/>
                </a:solidFill>
              </a:defRPr>
            </a:lvl8pPr>
            <a:lvl9pPr marL="0" lvl="8" indent="0" algn="l">
              <a:spcBef>
                <a:spcPts val="0"/>
              </a:spcBef>
              <a:buNone/>
              <a:defRPr>
                <a:solidFill>
                  <a:srgbClr val="000000"/>
                </a:solidFill>
              </a:defRPr>
            </a:lvl9pPr>
          </a:lstStyle>
          <a:p>
            <a:pPr marL="0" lvl="0" indent="0" algn="l" rtl="0">
              <a:spcBef>
                <a:spcPts val="0"/>
              </a:spcBef>
              <a:spcAft>
                <a:spcPts val="0"/>
              </a:spcAft>
              <a:buNone/>
            </a:pPr>
            <a:fld id="{00000000-1234-1234-1234-123412341234}" type="slidenum">
              <a:rPr lang="fr-FR"/>
              <a:t>‹N°›</a:t>
            </a:fld>
            <a:endParaRPr/>
          </a:p>
        </p:txBody>
      </p:sp>
      <p:sp>
        <p:nvSpPr>
          <p:cNvPr id="244" name="Google Shape;244;p9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245"/>
        <p:cNvGrpSpPr/>
        <p:nvPr/>
      </p:nvGrpSpPr>
      <p:grpSpPr>
        <a:xfrm>
          <a:off x="0" y="0"/>
          <a:ext cx="0" cy="0"/>
          <a:chOff x="0" y="0"/>
          <a:chExt cx="0" cy="0"/>
        </a:xfrm>
      </p:grpSpPr>
      <p:sp>
        <p:nvSpPr>
          <p:cNvPr id="246" name="Google Shape;246;p94"/>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9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9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solidFill>
                  <a:srgbClr val="000000"/>
                </a:solidFill>
              </a:defRPr>
            </a:lvl1pPr>
            <a:lvl2pPr marL="0" lvl="1" indent="0" algn="l">
              <a:spcBef>
                <a:spcPts val="0"/>
              </a:spcBef>
              <a:buNone/>
              <a:defRPr>
                <a:solidFill>
                  <a:srgbClr val="000000"/>
                </a:solidFill>
              </a:defRPr>
            </a:lvl2pPr>
            <a:lvl3pPr marL="0" lvl="2" indent="0" algn="l">
              <a:spcBef>
                <a:spcPts val="0"/>
              </a:spcBef>
              <a:buNone/>
              <a:defRPr>
                <a:solidFill>
                  <a:srgbClr val="000000"/>
                </a:solidFill>
              </a:defRPr>
            </a:lvl3pPr>
            <a:lvl4pPr marL="0" lvl="3" indent="0" algn="l">
              <a:spcBef>
                <a:spcPts val="0"/>
              </a:spcBef>
              <a:buNone/>
              <a:defRPr>
                <a:solidFill>
                  <a:srgbClr val="000000"/>
                </a:solidFill>
              </a:defRPr>
            </a:lvl4pPr>
            <a:lvl5pPr marL="0" lvl="4" indent="0" algn="l">
              <a:spcBef>
                <a:spcPts val="0"/>
              </a:spcBef>
              <a:buNone/>
              <a:defRPr>
                <a:solidFill>
                  <a:srgbClr val="000000"/>
                </a:solidFill>
              </a:defRPr>
            </a:lvl5pPr>
            <a:lvl6pPr marL="0" lvl="5" indent="0" algn="l">
              <a:spcBef>
                <a:spcPts val="0"/>
              </a:spcBef>
              <a:buNone/>
              <a:defRPr>
                <a:solidFill>
                  <a:srgbClr val="000000"/>
                </a:solidFill>
              </a:defRPr>
            </a:lvl6pPr>
            <a:lvl7pPr marL="0" lvl="6" indent="0" algn="l">
              <a:spcBef>
                <a:spcPts val="0"/>
              </a:spcBef>
              <a:buNone/>
              <a:defRPr>
                <a:solidFill>
                  <a:srgbClr val="000000"/>
                </a:solidFill>
              </a:defRPr>
            </a:lvl7pPr>
            <a:lvl8pPr marL="0" lvl="7" indent="0" algn="l">
              <a:spcBef>
                <a:spcPts val="0"/>
              </a:spcBef>
              <a:buNone/>
              <a:defRPr>
                <a:solidFill>
                  <a:srgbClr val="000000"/>
                </a:solidFill>
              </a:defRPr>
            </a:lvl8pPr>
            <a:lvl9pPr marL="0" lvl="8" indent="0" algn="l">
              <a:spcBef>
                <a:spcPts val="0"/>
              </a:spcBef>
              <a:buNone/>
              <a:defRPr>
                <a:solidFill>
                  <a:srgbClr val="000000"/>
                </a:solidFill>
              </a:defRPr>
            </a:lvl9pPr>
          </a:lstStyle>
          <a:p>
            <a:pPr marL="0" lvl="0" indent="0" algn="l" rtl="0">
              <a:spcBef>
                <a:spcPts val="0"/>
              </a:spcBef>
              <a:spcAft>
                <a:spcPts val="0"/>
              </a:spcAft>
              <a:buNone/>
            </a:pPr>
            <a:fld id="{00000000-1234-1234-1234-123412341234}" type="slidenum">
              <a:rPr lang="fr-FR"/>
              <a:t>‹N°›</a:t>
            </a:fld>
            <a:endParaRPr/>
          </a:p>
        </p:txBody>
      </p:sp>
      <p:sp>
        <p:nvSpPr>
          <p:cNvPr id="249" name="Google Shape;249;p9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50"/>
        <p:cNvGrpSpPr/>
        <p:nvPr/>
      </p:nvGrpSpPr>
      <p:grpSpPr>
        <a:xfrm>
          <a:off x="0" y="0"/>
          <a:ext cx="0" cy="0"/>
          <a:chOff x="0" y="0"/>
          <a:chExt cx="0" cy="0"/>
        </a:xfrm>
      </p:grpSpPr>
      <p:pic>
        <p:nvPicPr>
          <p:cNvPr id="251" name="Google Shape;251;p11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52" name="Google Shape;252;p118"/>
          <p:cNvPicPr preferRelativeResize="0"/>
          <p:nvPr/>
        </p:nvPicPr>
        <p:blipFill rotWithShape="1">
          <a:blip r:embed="rId3">
            <a:alphaModFix/>
          </a:blip>
          <a:srcRect/>
          <a:stretch/>
        </p:blipFill>
        <p:spPr>
          <a:xfrm>
            <a:off x="571" y="323"/>
            <a:ext cx="9142858" cy="5142857"/>
          </a:xfrm>
          <a:prstGeom prst="rect">
            <a:avLst/>
          </a:prstGeom>
          <a:noFill/>
          <a:ln>
            <a:noFill/>
          </a:ln>
        </p:spPr>
      </p:pic>
      <p:pic>
        <p:nvPicPr>
          <p:cNvPr id="253" name="Google Shape;253;p118"/>
          <p:cNvPicPr preferRelativeResize="0"/>
          <p:nvPr/>
        </p:nvPicPr>
        <p:blipFill rotWithShape="1">
          <a:blip r:embed="rId4">
            <a:alphaModFix/>
          </a:blip>
          <a:srcRect/>
          <a:stretch/>
        </p:blipFill>
        <p:spPr>
          <a:xfrm>
            <a:off x="571" y="323"/>
            <a:ext cx="9142858" cy="5142857"/>
          </a:xfrm>
          <a:prstGeom prst="rect">
            <a:avLst/>
          </a:prstGeom>
          <a:noFill/>
          <a:ln>
            <a:noFill/>
          </a:ln>
        </p:spPr>
      </p:pic>
      <p:pic>
        <p:nvPicPr>
          <p:cNvPr id="254" name="Google Shape;254;p118"/>
          <p:cNvPicPr preferRelativeResize="0"/>
          <p:nvPr/>
        </p:nvPicPr>
        <p:blipFill rotWithShape="1">
          <a:blip r:embed="rId5">
            <a:alphaModFix/>
          </a:blip>
          <a:srcRect/>
          <a:stretch/>
        </p:blipFill>
        <p:spPr>
          <a:xfrm>
            <a:off x="571" y="323"/>
            <a:ext cx="9142858" cy="5142857"/>
          </a:xfrm>
          <a:prstGeom prst="rect">
            <a:avLst/>
          </a:prstGeom>
          <a:noFill/>
          <a:ln>
            <a:noFill/>
          </a:ln>
        </p:spPr>
      </p:pic>
      <p:sp>
        <p:nvSpPr>
          <p:cNvPr id="255" name="Google Shape;255;p118"/>
          <p:cNvSpPr txBox="1">
            <a:spLocks noGrp="1"/>
          </p:cNvSpPr>
          <p:nvPr>
            <p:ph type="subTitle" idx="1"/>
          </p:nvPr>
        </p:nvSpPr>
        <p:spPr>
          <a:xfrm>
            <a:off x="2492734" y="3820935"/>
            <a:ext cx="6194066" cy="693917"/>
          </a:xfrm>
          <a:prstGeom prst="rect">
            <a:avLst/>
          </a:prstGeom>
          <a:noFill/>
          <a:ln>
            <a:noFill/>
          </a:ln>
        </p:spPr>
        <p:txBody>
          <a:bodyPr spcFirstLastPara="1" wrap="square" lIns="91425" tIns="45700" rIns="91425" bIns="45700" anchor="t" anchorCtr="0">
            <a:normAutofit/>
          </a:bodyPr>
          <a:lstStyle>
            <a:lvl1pPr lvl="0" algn="r">
              <a:spcBef>
                <a:spcPts val="0"/>
              </a:spcBef>
              <a:spcAft>
                <a:spcPts val="0"/>
              </a:spcAft>
              <a:buSzPts val="2800"/>
              <a:buFont typeface="Corbel"/>
              <a:buNone/>
              <a:defRPr sz="2800"/>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a:endParaRPr/>
          </a:p>
        </p:txBody>
      </p:sp>
      <p:sp>
        <p:nvSpPr>
          <p:cNvPr id="256" name="Google Shape;256;p118"/>
          <p:cNvSpPr txBox="1">
            <a:spLocks noGrp="1"/>
          </p:cNvSpPr>
          <p:nvPr>
            <p:ph type="ctrTitle"/>
          </p:nvPr>
        </p:nvSpPr>
        <p:spPr>
          <a:xfrm>
            <a:off x="1108986" y="2705102"/>
            <a:ext cx="7577814" cy="1102519"/>
          </a:xfrm>
          <a:prstGeom prst="rect">
            <a:avLst/>
          </a:prstGeom>
          <a:noFill/>
          <a:ln>
            <a:noFill/>
          </a:ln>
        </p:spPr>
        <p:txBody>
          <a:bodyPr spcFirstLastPara="1" wrap="square" lIns="91425" tIns="45700" rIns="91425" bIns="45700" anchor="b" anchorCtr="0">
            <a:normAutofit/>
          </a:bodyPr>
          <a:lstStyle>
            <a:lvl1pPr lvl="0" algn="r">
              <a:spcBef>
                <a:spcPts val="0"/>
              </a:spcBef>
              <a:spcAft>
                <a:spcPts val="0"/>
              </a:spcAft>
              <a:buClr>
                <a:schemeClr val="dk1"/>
              </a:buClr>
              <a:buSzPts val="4000"/>
              <a:buFont typeface="Corbe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11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11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solidFill>
                  <a:srgbClr val="000000"/>
                </a:solidFill>
              </a:defRPr>
            </a:lvl1pPr>
            <a:lvl2pPr marL="0" lvl="1" indent="0" algn="l">
              <a:spcBef>
                <a:spcPts val="0"/>
              </a:spcBef>
              <a:buNone/>
              <a:defRPr>
                <a:solidFill>
                  <a:srgbClr val="000000"/>
                </a:solidFill>
              </a:defRPr>
            </a:lvl2pPr>
            <a:lvl3pPr marL="0" lvl="2" indent="0" algn="l">
              <a:spcBef>
                <a:spcPts val="0"/>
              </a:spcBef>
              <a:buNone/>
              <a:defRPr>
                <a:solidFill>
                  <a:srgbClr val="000000"/>
                </a:solidFill>
              </a:defRPr>
            </a:lvl3pPr>
            <a:lvl4pPr marL="0" lvl="3" indent="0" algn="l">
              <a:spcBef>
                <a:spcPts val="0"/>
              </a:spcBef>
              <a:buNone/>
              <a:defRPr>
                <a:solidFill>
                  <a:srgbClr val="000000"/>
                </a:solidFill>
              </a:defRPr>
            </a:lvl4pPr>
            <a:lvl5pPr marL="0" lvl="4" indent="0" algn="l">
              <a:spcBef>
                <a:spcPts val="0"/>
              </a:spcBef>
              <a:buNone/>
              <a:defRPr>
                <a:solidFill>
                  <a:srgbClr val="000000"/>
                </a:solidFill>
              </a:defRPr>
            </a:lvl5pPr>
            <a:lvl6pPr marL="0" lvl="5" indent="0" algn="l">
              <a:spcBef>
                <a:spcPts val="0"/>
              </a:spcBef>
              <a:buNone/>
              <a:defRPr>
                <a:solidFill>
                  <a:srgbClr val="000000"/>
                </a:solidFill>
              </a:defRPr>
            </a:lvl6pPr>
            <a:lvl7pPr marL="0" lvl="6" indent="0" algn="l">
              <a:spcBef>
                <a:spcPts val="0"/>
              </a:spcBef>
              <a:buNone/>
              <a:defRPr>
                <a:solidFill>
                  <a:srgbClr val="000000"/>
                </a:solidFill>
              </a:defRPr>
            </a:lvl7pPr>
            <a:lvl8pPr marL="0" lvl="7" indent="0" algn="l">
              <a:spcBef>
                <a:spcPts val="0"/>
              </a:spcBef>
              <a:buNone/>
              <a:defRPr>
                <a:solidFill>
                  <a:srgbClr val="000000"/>
                </a:solidFill>
              </a:defRPr>
            </a:lvl8pPr>
            <a:lvl9pPr marL="0" lvl="8" indent="0" algn="l">
              <a:spcBef>
                <a:spcPts val="0"/>
              </a:spcBef>
              <a:buNone/>
              <a:defRPr>
                <a:solidFill>
                  <a:srgbClr val="000000"/>
                </a:solidFill>
              </a:defRPr>
            </a:lvl9pPr>
          </a:lstStyle>
          <a:p>
            <a:pPr marL="0" lvl="0" indent="0" algn="l" rtl="0">
              <a:spcBef>
                <a:spcPts val="0"/>
              </a:spcBef>
              <a:spcAft>
                <a:spcPts val="0"/>
              </a:spcAft>
              <a:buNone/>
            </a:pPr>
            <a:fld id="{00000000-1234-1234-1234-123412341234}" type="slidenum">
              <a:rPr lang="fr-FR"/>
              <a:t>‹N°›</a:t>
            </a:fld>
            <a:endParaRPr/>
          </a:p>
        </p:txBody>
      </p:sp>
      <p:sp>
        <p:nvSpPr>
          <p:cNvPr id="259" name="Google Shape;259;p11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re et texte">
  <p:cSld name="Titre et texte">
    <p:spTree>
      <p:nvGrpSpPr>
        <p:cNvPr id="1" name="Shape 260"/>
        <p:cNvGrpSpPr/>
        <p:nvPr/>
      </p:nvGrpSpPr>
      <p:grpSpPr>
        <a:xfrm>
          <a:off x="0" y="0"/>
          <a:ext cx="0" cy="0"/>
          <a:chOff x="0" y="0"/>
          <a:chExt cx="0" cy="0"/>
        </a:xfrm>
      </p:grpSpPr>
      <p:sp>
        <p:nvSpPr>
          <p:cNvPr id="261" name="Google Shape;261;p119"/>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262" name="Google Shape;262;p119"/>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11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1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solidFill>
                  <a:srgbClr val="000000"/>
                </a:solidFill>
              </a:defRPr>
            </a:lvl1pPr>
            <a:lvl2pPr marL="0" lvl="1" indent="0" algn="l">
              <a:spcBef>
                <a:spcPts val="0"/>
              </a:spcBef>
              <a:buNone/>
              <a:defRPr>
                <a:solidFill>
                  <a:srgbClr val="000000"/>
                </a:solidFill>
              </a:defRPr>
            </a:lvl2pPr>
            <a:lvl3pPr marL="0" lvl="2" indent="0" algn="l">
              <a:spcBef>
                <a:spcPts val="0"/>
              </a:spcBef>
              <a:buNone/>
              <a:defRPr>
                <a:solidFill>
                  <a:srgbClr val="000000"/>
                </a:solidFill>
              </a:defRPr>
            </a:lvl3pPr>
            <a:lvl4pPr marL="0" lvl="3" indent="0" algn="l">
              <a:spcBef>
                <a:spcPts val="0"/>
              </a:spcBef>
              <a:buNone/>
              <a:defRPr>
                <a:solidFill>
                  <a:srgbClr val="000000"/>
                </a:solidFill>
              </a:defRPr>
            </a:lvl4pPr>
            <a:lvl5pPr marL="0" lvl="4" indent="0" algn="l">
              <a:spcBef>
                <a:spcPts val="0"/>
              </a:spcBef>
              <a:buNone/>
              <a:defRPr>
                <a:solidFill>
                  <a:srgbClr val="000000"/>
                </a:solidFill>
              </a:defRPr>
            </a:lvl5pPr>
            <a:lvl6pPr marL="0" lvl="5" indent="0" algn="l">
              <a:spcBef>
                <a:spcPts val="0"/>
              </a:spcBef>
              <a:buNone/>
              <a:defRPr>
                <a:solidFill>
                  <a:srgbClr val="000000"/>
                </a:solidFill>
              </a:defRPr>
            </a:lvl6pPr>
            <a:lvl7pPr marL="0" lvl="6" indent="0" algn="l">
              <a:spcBef>
                <a:spcPts val="0"/>
              </a:spcBef>
              <a:buNone/>
              <a:defRPr>
                <a:solidFill>
                  <a:srgbClr val="000000"/>
                </a:solidFill>
              </a:defRPr>
            </a:lvl7pPr>
            <a:lvl8pPr marL="0" lvl="7" indent="0" algn="l">
              <a:spcBef>
                <a:spcPts val="0"/>
              </a:spcBef>
              <a:buNone/>
              <a:defRPr>
                <a:solidFill>
                  <a:srgbClr val="000000"/>
                </a:solidFill>
              </a:defRPr>
            </a:lvl8pPr>
            <a:lvl9pPr marL="0" lvl="8" indent="0" algn="l">
              <a:spcBef>
                <a:spcPts val="0"/>
              </a:spcBef>
              <a:buNone/>
              <a:defRPr>
                <a:solidFill>
                  <a:srgbClr val="000000"/>
                </a:solidFill>
              </a:defRPr>
            </a:lvl9pPr>
          </a:lstStyle>
          <a:p>
            <a:pPr marL="0" lvl="0" indent="0" algn="l" rtl="0">
              <a:spcBef>
                <a:spcPts val="0"/>
              </a:spcBef>
              <a:spcAft>
                <a:spcPts val="0"/>
              </a:spcAft>
              <a:buNone/>
            </a:pPr>
            <a:fld id="{00000000-1234-1234-1234-123412341234}" type="slidenum">
              <a:rPr lang="fr-FR"/>
              <a:t>‹N°›</a:t>
            </a:fld>
            <a:endParaRPr/>
          </a:p>
        </p:txBody>
      </p:sp>
      <p:sp>
        <p:nvSpPr>
          <p:cNvPr id="265" name="Google Shape;265;p11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re et texte sur 2 colonnes">
  <p:cSld name="Titre et texte sur 2 colonnes">
    <p:spTree>
      <p:nvGrpSpPr>
        <p:cNvPr id="1" name="Shape 266"/>
        <p:cNvGrpSpPr/>
        <p:nvPr/>
      </p:nvGrpSpPr>
      <p:grpSpPr>
        <a:xfrm>
          <a:off x="0" y="0"/>
          <a:ext cx="0" cy="0"/>
          <a:chOff x="0" y="0"/>
          <a:chExt cx="0" cy="0"/>
        </a:xfrm>
      </p:grpSpPr>
      <p:sp>
        <p:nvSpPr>
          <p:cNvPr id="267" name="Google Shape;267;p120"/>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268" name="Google Shape;268;p120"/>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269" name="Google Shape;269;p120"/>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12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12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solidFill>
                  <a:srgbClr val="000000"/>
                </a:solidFill>
              </a:defRPr>
            </a:lvl1pPr>
            <a:lvl2pPr marL="0" lvl="1" indent="0" algn="l">
              <a:spcBef>
                <a:spcPts val="0"/>
              </a:spcBef>
              <a:buNone/>
              <a:defRPr>
                <a:solidFill>
                  <a:srgbClr val="000000"/>
                </a:solidFill>
              </a:defRPr>
            </a:lvl2pPr>
            <a:lvl3pPr marL="0" lvl="2" indent="0" algn="l">
              <a:spcBef>
                <a:spcPts val="0"/>
              </a:spcBef>
              <a:buNone/>
              <a:defRPr>
                <a:solidFill>
                  <a:srgbClr val="000000"/>
                </a:solidFill>
              </a:defRPr>
            </a:lvl3pPr>
            <a:lvl4pPr marL="0" lvl="3" indent="0" algn="l">
              <a:spcBef>
                <a:spcPts val="0"/>
              </a:spcBef>
              <a:buNone/>
              <a:defRPr>
                <a:solidFill>
                  <a:srgbClr val="000000"/>
                </a:solidFill>
              </a:defRPr>
            </a:lvl4pPr>
            <a:lvl5pPr marL="0" lvl="4" indent="0" algn="l">
              <a:spcBef>
                <a:spcPts val="0"/>
              </a:spcBef>
              <a:buNone/>
              <a:defRPr>
                <a:solidFill>
                  <a:srgbClr val="000000"/>
                </a:solidFill>
              </a:defRPr>
            </a:lvl5pPr>
            <a:lvl6pPr marL="0" lvl="5" indent="0" algn="l">
              <a:spcBef>
                <a:spcPts val="0"/>
              </a:spcBef>
              <a:buNone/>
              <a:defRPr>
                <a:solidFill>
                  <a:srgbClr val="000000"/>
                </a:solidFill>
              </a:defRPr>
            </a:lvl6pPr>
            <a:lvl7pPr marL="0" lvl="6" indent="0" algn="l">
              <a:spcBef>
                <a:spcPts val="0"/>
              </a:spcBef>
              <a:buNone/>
              <a:defRPr>
                <a:solidFill>
                  <a:srgbClr val="000000"/>
                </a:solidFill>
              </a:defRPr>
            </a:lvl7pPr>
            <a:lvl8pPr marL="0" lvl="7" indent="0" algn="l">
              <a:spcBef>
                <a:spcPts val="0"/>
              </a:spcBef>
              <a:buNone/>
              <a:defRPr>
                <a:solidFill>
                  <a:srgbClr val="000000"/>
                </a:solidFill>
              </a:defRPr>
            </a:lvl8pPr>
            <a:lvl9pPr marL="0" lvl="8" indent="0" algn="l">
              <a:spcBef>
                <a:spcPts val="0"/>
              </a:spcBef>
              <a:buNone/>
              <a:defRPr>
                <a:solidFill>
                  <a:srgbClr val="000000"/>
                </a:solidFill>
              </a:defRPr>
            </a:lvl9pPr>
          </a:lstStyle>
          <a:p>
            <a:pPr marL="0" lvl="0" indent="0" algn="l" rtl="0">
              <a:spcBef>
                <a:spcPts val="0"/>
              </a:spcBef>
              <a:spcAft>
                <a:spcPts val="0"/>
              </a:spcAft>
              <a:buNone/>
            </a:pPr>
            <a:fld id="{00000000-1234-1234-1234-123412341234}" type="slidenum">
              <a:rPr lang="fr-FR"/>
              <a:t>‹N°›</a:t>
            </a:fld>
            <a:endParaRPr/>
          </a:p>
        </p:txBody>
      </p:sp>
      <p:sp>
        <p:nvSpPr>
          <p:cNvPr id="272" name="Google Shape;272;p12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73"/>
        <p:cNvGrpSpPr/>
        <p:nvPr/>
      </p:nvGrpSpPr>
      <p:grpSpPr>
        <a:xfrm>
          <a:off x="0" y="0"/>
          <a:ext cx="0" cy="0"/>
          <a:chOff x="0" y="0"/>
          <a:chExt cx="0" cy="0"/>
        </a:xfrm>
      </p:grpSpPr>
      <p:sp>
        <p:nvSpPr>
          <p:cNvPr id="274" name="Google Shape;274;p121"/>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275" name="Google Shape;275;p121"/>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12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12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solidFill>
                  <a:srgbClr val="000000"/>
                </a:solidFill>
              </a:defRPr>
            </a:lvl1pPr>
            <a:lvl2pPr marL="0" lvl="1" indent="0" algn="l">
              <a:spcBef>
                <a:spcPts val="0"/>
              </a:spcBef>
              <a:buNone/>
              <a:defRPr>
                <a:solidFill>
                  <a:srgbClr val="000000"/>
                </a:solidFill>
              </a:defRPr>
            </a:lvl2pPr>
            <a:lvl3pPr marL="0" lvl="2" indent="0" algn="l">
              <a:spcBef>
                <a:spcPts val="0"/>
              </a:spcBef>
              <a:buNone/>
              <a:defRPr>
                <a:solidFill>
                  <a:srgbClr val="000000"/>
                </a:solidFill>
              </a:defRPr>
            </a:lvl3pPr>
            <a:lvl4pPr marL="0" lvl="3" indent="0" algn="l">
              <a:spcBef>
                <a:spcPts val="0"/>
              </a:spcBef>
              <a:buNone/>
              <a:defRPr>
                <a:solidFill>
                  <a:srgbClr val="000000"/>
                </a:solidFill>
              </a:defRPr>
            </a:lvl4pPr>
            <a:lvl5pPr marL="0" lvl="4" indent="0" algn="l">
              <a:spcBef>
                <a:spcPts val="0"/>
              </a:spcBef>
              <a:buNone/>
              <a:defRPr>
                <a:solidFill>
                  <a:srgbClr val="000000"/>
                </a:solidFill>
              </a:defRPr>
            </a:lvl5pPr>
            <a:lvl6pPr marL="0" lvl="5" indent="0" algn="l">
              <a:spcBef>
                <a:spcPts val="0"/>
              </a:spcBef>
              <a:buNone/>
              <a:defRPr>
                <a:solidFill>
                  <a:srgbClr val="000000"/>
                </a:solidFill>
              </a:defRPr>
            </a:lvl6pPr>
            <a:lvl7pPr marL="0" lvl="6" indent="0" algn="l">
              <a:spcBef>
                <a:spcPts val="0"/>
              </a:spcBef>
              <a:buNone/>
              <a:defRPr>
                <a:solidFill>
                  <a:srgbClr val="000000"/>
                </a:solidFill>
              </a:defRPr>
            </a:lvl7pPr>
            <a:lvl8pPr marL="0" lvl="7" indent="0" algn="l">
              <a:spcBef>
                <a:spcPts val="0"/>
              </a:spcBef>
              <a:buNone/>
              <a:defRPr>
                <a:solidFill>
                  <a:srgbClr val="000000"/>
                </a:solidFill>
              </a:defRPr>
            </a:lvl8pPr>
            <a:lvl9pPr marL="0" lvl="8" indent="0" algn="l">
              <a:spcBef>
                <a:spcPts val="0"/>
              </a:spcBef>
              <a:buNone/>
              <a:defRPr>
                <a:solidFill>
                  <a:srgbClr val="000000"/>
                </a:solidFill>
              </a:defRPr>
            </a:lvl9pPr>
          </a:lstStyle>
          <a:p>
            <a:pPr marL="0" lvl="0" indent="0" algn="l" rtl="0">
              <a:spcBef>
                <a:spcPts val="0"/>
              </a:spcBef>
              <a:spcAft>
                <a:spcPts val="0"/>
              </a:spcAft>
              <a:buNone/>
            </a:pPr>
            <a:fld id="{00000000-1234-1234-1234-123412341234}" type="slidenum">
              <a:rPr lang="fr-FR"/>
              <a:t>‹N°›</a:t>
            </a:fld>
            <a:endParaRPr/>
          </a:p>
        </p:txBody>
      </p:sp>
      <p:sp>
        <p:nvSpPr>
          <p:cNvPr id="278" name="Google Shape;278;p12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2 Content">
  <p:cSld name="Title and 2 Content">
    <p:spTree>
      <p:nvGrpSpPr>
        <p:cNvPr id="1" name="Shape 279"/>
        <p:cNvGrpSpPr/>
        <p:nvPr/>
      </p:nvGrpSpPr>
      <p:grpSpPr>
        <a:xfrm>
          <a:off x="0" y="0"/>
          <a:ext cx="0" cy="0"/>
          <a:chOff x="0" y="0"/>
          <a:chExt cx="0" cy="0"/>
        </a:xfrm>
      </p:grpSpPr>
      <p:sp>
        <p:nvSpPr>
          <p:cNvPr id="280" name="Google Shape;280;p122"/>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281" name="Google Shape;281;p122"/>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282" name="Google Shape;282;p122"/>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122"/>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4" name="Google Shape;284;p122"/>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solidFill>
                  <a:srgbClr val="000000"/>
                </a:solidFill>
              </a:defRPr>
            </a:lvl1pPr>
            <a:lvl2pPr marL="0" lvl="1" indent="0" algn="l">
              <a:spcBef>
                <a:spcPts val="0"/>
              </a:spcBef>
              <a:buNone/>
              <a:defRPr>
                <a:solidFill>
                  <a:srgbClr val="000000"/>
                </a:solidFill>
              </a:defRPr>
            </a:lvl2pPr>
            <a:lvl3pPr marL="0" lvl="2" indent="0" algn="l">
              <a:spcBef>
                <a:spcPts val="0"/>
              </a:spcBef>
              <a:buNone/>
              <a:defRPr>
                <a:solidFill>
                  <a:srgbClr val="000000"/>
                </a:solidFill>
              </a:defRPr>
            </a:lvl3pPr>
            <a:lvl4pPr marL="0" lvl="3" indent="0" algn="l">
              <a:spcBef>
                <a:spcPts val="0"/>
              </a:spcBef>
              <a:buNone/>
              <a:defRPr>
                <a:solidFill>
                  <a:srgbClr val="000000"/>
                </a:solidFill>
              </a:defRPr>
            </a:lvl4pPr>
            <a:lvl5pPr marL="0" lvl="4" indent="0" algn="l">
              <a:spcBef>
                <a:spcPts val="0"/>
              </a:spcBef>
              <a:buNone/>
              <a:defRPr>
                <a:solidFill>
                  <a:srgbClr val="000000"/>
                </a:solidFill>
              </a:defRPr>
            </a:lvl5pPr>
            <a:lvl6pPr marL="0" lvl="5" indent="0" algn="l">
              <a:spcBef>
                <a:spcPts val="0"/>
              </a:spcBef>
              <a:buNone/>
              <a:defRPr>
                <a:solidFill>
                  <a:srgbClr val="000000"/>
                </a:solidFill>
              </a:defRPr>
            </a:lvl6pPr>
            <a:lvl7pPr marL="0" lvl="6" indent="0" algn="l">
              <a:spcBef>
                <a:spcPts val="0"/>
              </a:spcBef>
              <a:buNone/>
              <a:defRPr>
                <a:solidFill>
                  <a:srgbClr val="000000"/>
                </a:solidFill>
              </a:defRPr>
            </a:lvl7pPr>
            <a:lvl8pPr marL="0" lvl="7" indent="0" algn="l">
              <a:spcBef>
                <a:spcPts val="0"/>
              </a:spcBef>
              <a:buNone/>
              <a:defRPr>
                <a:solidFill>
                  <a:srgbClr val="000000"/>
                </a:solidFill>
              </a:defRPr>
            </a:lvl8pPr>
            <a:lvl9pPr marL="0" lvl="8" indent="0" algn="l">
              <a:spcBef>
                <a:spcPts val="0"/>
              </a:spcBef>
              <a:buNone/>
              <a:defRPr>
                <a:solidFill>
                  <a:srgbClr val="000000"/>
                </a:solidFill>
              </a:defRPr>
            </a:lvl9pPr>
          </a:lstStyle>
          <a:p>
            <a:pPr marL="0" lvl="0" indent="0" algn="l" rtl="0">
              <a:spcBef>
                <a:spcPts val="0"/>
              </a:spcBef>
              <a:spcAft>
                <a:spcPts val="0"/>
              </a:spcAft>
              <a:buNone/>
            </a:pPr>
            <a:fld id="{00000000-1234-1234-1234-123412341234}" type="slidenum">
              <a:rPr lang="fr-FR"/>
              <a:t>‹N°›</a:t>
            </a:fld>
            <a:endParaRPr/>
          </a:p>
        </p:txBody>
      </p:sp>
      <p:sp>
        <p:nvSpPr>
          <p:cNvPr id="285" name="Google Shape;285;p122"/>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9"/>
        <p:cNvGrpSpPr/>
        <p:nvPr/>
      </p:nvGrpSpPr>
      <p:grpSpPr>
        <a:xfrm>
          <a:off x="0" y="0"/>
          <a:ext cx="0" cy="0"/>
          <a:chOff x="0" y="0"/>
          <a:chExt cx="0" cy="0"/>
        </a:xfrm>
      </p:grpSpPr>
      <p:sp>
        <p:nvSpPr>
          <p:cNvPr id="40" name="Google Shape;40;p86"/>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86"/>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sp>
        <p:nvSpPr>
          <p:cNvPr id="42" name="Google Shape;42;p86"/>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92"/>
        <p:cNvGrpSpPr/>
        <p:nvPr/>
      </p:nvGrpSpPr>
      <p:grpSpPr>
        <a:xfrm>
          <a:off x="0" y="0"/>
          <a:ext cx="0" cy="0"/>
          <a:chOff x="0" y="0"/>
          <a:chExt cx="0" cy="0"/>
        </a:xfrm>
      </p:grpSpPr>
      <p:sp>
        <p:nvSpPr>
          <p:cNvPr id="293" name="Google Shape;293;p9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4" name="Google Shape;294;p9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5" name="Google Shape;295;p9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9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9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298"/>
        <p:cNvGrpSpPr/>
        <p:nvPr/>
      </p:nvGrpSpPr>
      <p:grpSpPr>
        <a:xfrm>
          <a:off x="0" y="0"/>
          <a:ext cx="0" cy="0"/>
          <a:chOff x="0" y="0"/>
          <a:chExt cx="0" cy="0"/>
        </a:xfrm>
      </p:grpSpPr>
      <p:sp>
        <p:nvSpPr>
          <p:cNvPr id="299" name="Google Shape;299;p106"/>
          <p:cNvSpPr txBox="1">
            <a:spLocks noGrp="1"/>
          </p:cNvSpPr>
          <p:nvPr>
            <p:ph type="ctrTitle"/>
          </p:nvPr>
        </p:nvSpPr>
        <p:spPr>
          <a:xfrm>
            <a:off x="685800" y="1597822"/>
            <a:ext cx="7772400" cy="1102519"/>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0" name="Google Shape;300;p10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301" name="Google Shape;301;p106"/>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106"/>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106"/>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04"/>
        <p:cNvGrpSpPr/>
        <p:nvPr/>
      </p:nvGrpSpPr>
      <p:grpSpPr>
        <a:xfrm>
          <a:off x="0" y="0"/>
          <a:ext cx="0" cy="0"/>
          <a:chOff x="0" y="0"/>
          <a:chExt cx="0" cy="0"/>
        </a:xfrm>
      </p:grpSpPr>
      <p:sp>
        <p:nvSpPr>
          <p:cNvPr id="305" name="Google Shape;305;p107"/>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6" name="Google Shape;306;p107"/>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Times New Roman"/>
              <a:buNone/>
              <a:defRPr sz="2000"/>
            </a:lvl1pPr>
            <a:lvl2pPr marL="914400" lvl="1" indent="-228600" algn="l">
              <a:spcBef>
                <a:spcPts val="360"/>
              </a:spcBef>
              <a:spcAft>
                <a:spcPts val="0"/>
              </a:spcAft>
              <a:buClr>
                <a:schemeClr val="dk1"/>
              </a:buClr>
              <a:buSzPts val="1800"/>
              <a:buFont typeface="Times New Roman"/>
              <a:buNone/>
              <a:defRPr sz="1800"/>
            </a:lvl2pPr>
            <a:lvl3pPr marL="1371600" lvl="2" indent="-228600" algn="l">
              <a:spcBef>
                <a:spcPts val="320"/>
              </a:spcBef>
              <a:spcAft>
                <a:spcPts val="0"/>
              </a:spcAft>
              <a:buClr>
                <a:schemeClr val="dk1"/>
              </a:buClr>
              <a:buSzPts val="1600"/>
              <a:buFont typeface="Times New Roman"/>
              <a:buNone/>
              <a:defRPr sz="1600"/>
            </a:lvl3pPr>
            <a:lvl4pPr marL="1828800" lvl="3" indent="-228600" algn="l">
              <a:spcBef>
                <a:spcPts val="280"/>
              </a:spcBef>
              <a:spcAft>
                <a:spcPts val="0"/>
              </a:spcAft>
              <a:buClr>
                <a:schemeClr val="dk1"/>
              </a:buClr>
              <a:buSzPts val="1400"/>
              <a:buFont typeface="Times New Roman"/>
              <a:buNone/>
              <a:defRPr sz="1400"/>
            </a:lvl4pPr>
            <a:lvl5pPr marL="2286000" lvl="4" indent="-228600" algn="l">
              <a:spcBef>
                <a:spcPts val="280"/>
              </a:spcBef>
              <a:spcAft>
                <a:spcPts val="0"/>
              </a:spcAft>
              <a:buClr>
                <a:schemeClr val="dk1"/>
              </a:buClr>
              <a:buSzPts val="1400"/>
              <a:buFont typeface="Times New Roman"/>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307" name="Google Shape;307;p10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10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9" name="Google Shape;309;p10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10"/>
        <p:cNvGrpSpPr/>
        <p:nvPr/>
      </p:nvGrpSpPr>
      <p:grpSpPr>
        <a:xfrm>
          <a:off x="0" y="0"/>
          <a:ext cx="0" cy="0"/>
          <a:chOff x="0" y="0"/>
          <a:chExt cx="0" cy="0"/>
        </a:xfrm>
      </p:grpSpPr>
      <p:sp>
        <p:nvSpPr>
          <p:cNvPr id="311" name="Google Shape;311;p10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2" name="Google Shape;312;p108"/>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313" name="Google Shape;313;p108"/>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Times New Roman"/>
              <a:buChar char="•"/>
              <a:defRPr sz="2800"/>
            </a:lvl1pPr>
            <a:lvl2pPr marL="914400" lvl="1" indent="-381000" algn="l">
              <a:spcBef>
                <a:spcPts val="480"/>
              </a:spcBef>
              <a:spcAft>
                <a:spcPts val="0"/>
              </a:spcAft>
              <a:buClr>
                <a:schemeClr val="dk1"/>
              </a:buClr>
              <a:buSzPts val="2400"/>
              <a:buFont typeface="Times New Roman"/>
              <a:buChar char="–"/>
              <a:defRPr sz="2400"/>
            </a:lvl2pPr>
            <a:lvl3pPr marL="1371600" lvl="2" indent="-355600" algn="l">
              <a:spcBef>
                <a:spcPts val="400"/>
              </a:spcBef>
              <a:spcAft>
                <a:spcPts val="0"/>
              </a:spcAft>
              <a:buClr>
                <a:schemeClr val="dk1"/>
              </a:buClr>
              <a:buSzPts val="2000"/>
              <a:buFont typeface="Times New Roman"/>
              <a:buChar char="•"/>
              <a:defRPr sz="2000"/>
            </a:lvl3pPr>
            <a:lvl4pPr marL="1828800" lvl="3" indent="-342900" algn="l">
              <a:spcBef>
                <a:spcPts val="360"/>
              </a:spcBef>
              <a:spcAft>
                <a:spcPts val="0"/>
              </a:spcAft>
              <a:buClr>
                <a:schemeClr val="dk1"/>
              </a:buClr>
              <a:buSzPts val="1800"/>
              <a:buFont typeface="Times New Roman"/>
              <a:buChar char="–"/>
              <a:defRPr sz="1800"/>
            </a:lvl4pPr>
            <a:lvl5pPr marL="2286000" lvl="4" indent="-342900" algn="l">
              <a:spcBef>
                <a:spcPts val="360"/>
              </a:spcBef>
              <a:spcAft>
                <a:spcPts val="0"/>
              </a:spcAft>
              <a:buClr>
                <a:schemeClr val="dk1"/>
              </a:buClr>
              <a:buSzPts val="1800"/>
              <a:buFont typeface="Times New Roman"/>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314" name="Google Shape;314;p10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10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10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317"/>
        <p:cNvGrpSpPr/>
        <p:nvPr/>
      </p:nvGrpSpPr>
      <p:grpSpPr>
        <a:xfrm>
          <a:off x="0" y="0"/>
          <a:ext cx="0" cy="0"/>
          <a:chOff x="0" y="0"/>
          <a:chExt cx="0" cy="0"/>
        </a:xfrm>
      </p:grpSpPr>
      <p:sp>
        <p:nvSpPr>
          <p:cNvPr id="318" name="Google Shape;318;p109"/>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9" name="Google Shape;319;p109"/>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320" name="Google Shape;320;p109"/>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321" name="Google Shape;321;p109"/>
          <p:cNvSpPr txBox="1">
            <a:spLocks noGrp="1"/>
          </p:cNvSpPr>
          <p:nvPr>
            <p:ph type="body" idx="3"/>
          </p:nvPr>
        </p:nvSpPr>
        <p:spPr>
          <a:xfrm>
            <a:off x="4645032"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322" name="Google Shape;322;p109"/>
          <p:cNvSpPr txBox="1">
            <a:spLocks noGrp="1"/>
          </p:cNvSpPr>
          <p:nvPr>
            <p:ph type="body" idx="4"/>
          </p:nvPr>
        </p:nvSpPr>
        <p:spPr>
          <a:xfrm>
            <a:off x="4645032" y="1631156"/>
            <a:ext cx="4041775" cy="2963466"/>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Times New Roman"/>
              <a:buChar char="•"/>
              <a:defRPr sz="2400"/>
            </a:lvl1pPr>
            <a:lvl2pPr marL="914400" lvl="1" indent="-355600" algn="l">
              <a:spcBef>
                <a:spcPts val="400"/>
              </a:spcBef>
              <a:spcAft>
                <a:spcPts val="0"/>
              </a:spcAft>
              <a:buClr>
                <a:schemeClr val="dk1"/>
              </a:buClr>
              <a:buSzPts val="2000"/>
              <a:buFont typeface="Times New Roman"/>
              <a:buChar char="–"/>
              <a:defRPr sz="2000"/>
            </a:lvl2pPr>
            <a:lvl3pPr marL="1371600" lvl="2" indent="-342900" algn="l">
              <a:spcBef>
                <a:spcPts val="360"/>
              </a:spcBef>
              <a:spcAft>
                <a:spcPts val="0"/>
              </a:spcAft>
              <a:buClr>
                <a:schemeClr val="dk1"/>
              </a:buClr>
              <a:buSzPts val="1800"/>
              <a:buFont typeface="Times New Roman"/>
              <a:buChar char="•"/>
              <a:defRPr sz="1800"/>
            </a:lvl3pPr>
            <a:lvl4pPr marL="1828800" lvl="3" indent="-330200" algn="l">
              <a:spcBef>
                <a:spcPts val="320"/>
              </a:spcBef>
              <a:spcAft>
                <a:spcPts val="0"/>
              </a:spcAft>
              <a:buClr>
                <a:schemeClr val="dk1"/>
              </a:buClr>
              <a:buSzPts val="1600"/>
              <a:buFont typeface="Times New Roman"/>
              <a:buChar char="–"/>
              <a:defRPr sz="1600"/>
            </a:lvl4pPr>
            <a:lvl5pPr marL="2286000" lvl="4" indent="-330200" algn="l">
              <a:spcBef>
                <a:spcPts val="320"/>
              </a:spcBef>
              <a:spcAft>
                <a:spcPts val="0"/>
              </a:spcAft>
              <a:buClr>
                <a:schemeClr val="dk1"/>
              </a:buClr>
              <a:buSzPts val="1600"/>
              <a:buFont typeface="Times New Roman"/>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323" name="Google Shape;323;p109"/>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109"/>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109"/>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326"/>
        <p:cNvGrpSpPr/>
        <p:nvPr/>
      </p:nvGrpSpPr>
      <p:grpSpPr>
        <a:xfrm>
          <a:off x="0" y="0"/>
          <a:ext cx="0" cy="0"/>
          <a:chOff x="0" y="0"/>
          <a:chExt cx="0" cy="0"/>
        </a:xfrm>
      </p:grpSpPr>
      <p:sp>
        <p:nvSpPr>
          <p:cNvPr id="327" name="Google Shape;327;p1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8" name="Google Shape;328;p11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11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11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31"/>
        <p:cNvGrpSpPr/>
        <p:nvPr/>
      </p:nvGrpSpPr>
      <p:grpSpPr>
        <a:xfrm>
          <a:off x="0" y="0"/>
          <a:ext cx="0" cy="0"/>
          <a:chOff x="0" y="0"/>
          <a:chExt cx="0" cy="0"/>
        </a:xfrm>
      </p:grpSpPr>
      <p:sp>
        <p:nvSpPr>
          <p:cNvPr id="332" name="Google Shape;332;p111"/>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3" name="Google Shape;333;p111"/>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111"/>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335"/>
        <p:cNvGrpSpPr/>
        <p:nvPr/>
      </p:nvGrpSpPr>
      <p:grpSpPr>
        <a:xfrm>
          <a:off x="0" y="0"/>
          <a:ext cx="0" cy="0"/>
          <a:chOff x="0" y="0"/>
          <a:chExt cx="0" cy="0"/>
        </a:xfrm>
      </p:grpSpPr>
      <p:sp>
        <p:nvSpPr>
          <p:cNvPr id="336" name="Google Shape;336;p112"/>
          <p:cNvSpPr txBox="1">
            <a:spLocks noGrp="1"/>
          </p:cNvSpPr>
          <p:nvPr>
            <p:ph type="title"/>
          </p:nvPr>
        </p:nvSpPr>
        <p:spPr>
          <a:xfrm>
            <a:off x="457207" y="204787"/>
            <a:ext cx="3008313" cy="8715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7" name="Google Shape;337;p112"/>
          <p:cNvSpPr txBox="1">
            <a:spLocks noGrp="1"/>
          </p:cNvSpPr>
          <p:nvPr>
            <p:ph type="body" idx="1"/>
          </p:nvPr>
        </p:nvSpPr>
        <p:spPr>
          <a:xfrm>
            <a:off x="3575050" y="204790"/>
            <a:ext cx="5111750" cy="438983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338" name="Google Shape;338;p112"/>
          <p:cNvSpPr txBox="1">
            <a:spLocks noGrp="1"/>
          </p:cNvSpPr>
          <p:nvPr>
            <p:ph type="body" idx="2"/>
          </p:nvPr>
        </p:nvSpPr>
        <p:spPr>
          <a:xfrm>
            <a:off x="457207" y="1076328"/>
            <a:ext cx="3008313" cy="351829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339" name="Google Shape;339;p112"/>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112"/>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1" name="Google Shape;341;p112"/>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342"/>
        <p:cNvGrpSpPr/>
        <p:nvPr/>
      </p:nvGrpSpPr>
      <p:grpSpPr>
        <a:xfrm>
          <a:off x="0" y="0"/>
          <a:ext cx="0" cy="0"/>
          <a:chOff x="0" y="0"/>
          <a:chExt cx="0" cy="0"/>
        </a:xfrm>
      </p:grpSpPr>
      <p:sp>
        <p:nvSpPr>
          <p:cNvPr id="343" name="Google Shape;343;p113"/>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4" name="Google Shape;344;p113"/>
          <p:cNvSpPr>
            <a:spLocks noGrp="1"/>
          </p:cNvSpPr>
          <p:nvPr>
            <p:ph type="pic" idx="2"/>
          </p:nvPr>
        </p:nvSpPr>
        <p:spPr>
          <a:xfrm>
            <a:off x="1792288" y="459581"/>
            <a:ext cx="5486400" cy="3086100"/>
          </a:xfrm>
          <a:prstGeom prst="rect">
            <a:avLst/>
          </a:prstGeom>
          <a:noFill/>
          <a:ln>
            <a:noFill/>
          </a:ln>
        </p:spPr>
      </p:sp>
      <p:sp>
        <p:nvSpPr>
          <p:cNvPr id="345" name="Google Shape;345;p113"/>
          <p:cNvSpPr txBox="1">
            <a:spLocks noGrp="1"/>
          </p:cNvSpPr>
          <p:nvPr>
            <p:ph type="body" idx="1"/>
          </p:nvPr>
        </p:nvSpPr>
        <p:spPr>
          <a:xfrm>
            <a:off x="1792288" y="4025506"/>
            <a:ext cx="5486400" cy="603647"/>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Times New Roman"/>
              <a:buNone/>
              <a:defRPr sz="1400"/>
            </a:lvl1pPr>
            <a:lvl2pPr marL="914400" lvl="1" indent="-228600" algn="l">
              <a:spcBef>
                <a:spcPts val="240"/>
              </a:spcBef>
              <a:spcAft>
                <a:spcPts val="0"/>
              </a:spcAft>
              <a:buClr>
                <a:schemeClr val="dk1"/>
              </a:buClr>
              <a:buSzPts val="1200"/>
              <a:buFont typeface="Times New Roman"/>
              <a:buNone/>
              <a:defRPr sz="1200"/>
            </a:lvl2pPr>
            <a:lvl3pPr marL="1371600" lvl="2" indent="-228600" algn="l">
              <a:spcBef>
                <a:spcPts val="200"/>
              </a:spcBef>
              <a:spcAft>
                <a:spcPts val="0"/>
              </a:spcAft>
              <a:buClr>
                <a:schemeClr val="dk1"/>
              </a:buClr>
              <a:buSzPts val="1000"/>
              <a:buFont typeface="Times New Roman"/>
              <a:buNone/>
              <a:defRPr sz="1000"/>
            </a:lvl3pPr>
            <a:lvl4pPr marL="1828800" lvl="3" indent="-228600" algn="l">
              <a:spcBef>
                <a:spcPts val="180"/>
              </a:spcBef>
              <a:spcAft>
                <a:spcPts val="0"/>
              </a:spcAft>
              <a:buClr>
                <a:schemeClr val="dk1"/>
              </a:buClr>
              <a:buSzPts val="900"/>
              <a:buFont typeface="Times New Roman"/>
              <a:buNone/>
              <a:defRPr sz="900"/>
            </a:lvl4pPr>
            <a:lvl5pPr marL="2286000" lvl="4" indent="-228600" algn="l">
              <a:spcBef>
                <a:spcPts val="180"/>
              </a:spcBef>
              <a:spcAft>
                <a:spcPts val="0"/>
              </a:spcAft>
              <a:buClr>
                <a:schemeClr val="dk1"/>
              </a:buClr>
              <a:buSzPts val="900"/>
              <a:buFont typeface="Times New Roman"/>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346" name="Google Shape;346;p113"/>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7" name="Google Shape;347;p113"/>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113"/>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349"/>
        <p:cNvGrpSpPr/>
        <p:nvPr/>
      </p:nvGrpSpPr>
      <p:grpSpPr>
        <a:xfrm>
          <a:off x="0" y="0"/>
          <a:ext cx="0" cy="0"/>
          <a:chOff x="0" y="0"/>
          <a:chExt cx="0" cy="0"/>
        </a:xfrm>
      </p:grpSpPr>
      <p:sp>
        <p:nvSpPr>
          <p:cNvPr id="350" name="Google Shape;350;p11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1" name="Google Shape;351;p114"/>
          <p:cNvSpPr txBox="1">
            <a:spLocks noGrp="1"/>
          </p:cNvSpPr>
          <p:nvPr>
            <p:ph type="body" idx="1"/>
          </p:nvPr>
        </p:nvSpPr>
        <p:spPr>
          <a:xfrm rot="5400000">
            <a:off x="2874764" y="-1217413"/>
            <a:ext cx="339447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2" name="Google Shape;352;p114"/>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114"/>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114"/>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seul">
  <p:cSld name="Titre seul">
    <p:spTree>
      <p:nvGrpSpPr>
        <p:cNvPr id="1" name="Shape 43"/>
        <p:cNvGrpSpPr/>
        <p:nvPr/>
      </p:nvGrpSpPr>
      <p:grpSpPr>
        <a:xfrm>
          <a:off x="0" y="0"/>
          <a:ext cx="0" cy="0"/>
          <a:chOff x="0" y="0"/>
          <a:chExt cx="0" cy="0"/>
        </a:xfrm>
      </p:grpSpPr>
      <p:sp>
        <p:nvSpPr>
          <p:cNvPr id="44" name="Google Shape;44;p95"/>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9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9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sp>
        <p:nvSpPr>
          <p:cNvPr id="47" name="Google Shape;47;p9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355"/>
        <p:cNvGrpSpPr/>
        <p:nvPr/>
      </p:nvGrpSpPr>
      <p:grpSpPr>
        <a:xfrm>
          <a:off x="0" y="0"/>
          <a:ext cx="0" cy="0"/>
          <a:chOff x="0" y="0"/>
          <a:chExt cx="0" cy="0"/>
        </a:xfrm>
      </p:grpSpPr>
      <p:sp>
        <p:nvSpPr>
          <p:cNvPr id="356" name="Google Shape;356;p115"/>
          <p:cNvSpPr txBox="1">
            <a:spLocks noGrp="1"/>
          </p:cNvSpPr>
          <p:nvPr>
            <p:ph type="title"/>
          </p:nvPr>
        </p:nvSpPr>
        <p:spPr>
          <a:xfrm rot="5400000">
            <a:off x="5463778" y="1371603"/>
            <a:ext cx="4388644"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7" name="Google Shape;357;p115"/>
          <p:cNvSpPr txBox="1">
            <a:spLocks noGrp="1"/>
          </p:cNvSpPr>
          <p:nvPr>
            <p:ph type="body" idx="1"/>
          </p:nvPr>
        </p:nvSpPr>
        <p:spPr>
          <a:xfrm rot="5400000">
            <a:off x="1272778" y="-609597"/>
            <a:ext cx="4388644"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8" name="Google Shape;358;p115"/>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115"/>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115"/>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000000"/>
                </a:solidFill>
                <a:latin typeface="Times New Roman"/>
                <a:ea typeface="Times New Roman"/>
                <a:cs typeface="Times New Roman"/>
                <a:sym typeface="Times New Roman"/>
              </a:defRPr>
            </a:lvl1pPr>
            <a:lvl2pPr marL="0" marR="0" lvl="1" indent="0" algn="r">
              <a:spcBef>
                <a:spcPts val="0"/>
              </a:spcBef>
              <a:buNone/>
              <a:defRPr sz="1400">
                <a:solidFill>
                  <a:srgbClr val="000000"/>
                </a:solidFill>
                <a:latin typeface="Times New Roman"/>
                <a:ea typeface="Times New Roman"/>
                <a:cs typeface="Times New Roman"/>
                <a:sym typeface="Times New Roman"/>
              </a:defRPr>
            </a:lvl2pPr>
            <a:lvl3pPr marL="0" marR="0" lvl="2" indent="0" algn="r">
              <a:spcBef>
                <a:spcPts val="0"/>
              </a:spcBef>
              <a:buNone/>
              <a:defRPr sz="1400">
                <a:solidFill>
                  <a:srgbClr val="000000"/>
                </a:solidFill>
                <a:latin typeface="Times New Roman"/>
                <a:ea typeface="Times New Roman"/>
                <a:cs typeface="Times New Roman"/>
                <a:sym typeface="Times New Roman"/>
              </a:defRPr>
            </a:lvl3pPr>
            <a:lvl4pPr marL="0" marR="0" lvl="3" indent="0" algn="r">
              <a:spcBef>
                <a:spcPts val="0"/>
              </a:spcBef>
              <a:buNone/>
              <a:defRPr sz="1400">
                <a:solidFill>
                  <a:srgbClr val="000000"/>
                </a:solidFill>
                <a:latin typeface="Times New Roman"/>
                <a:ea typeface="Times New Roman"/>
                <a:cs typeface="Times New Roman"/>
                <a:sym typeface="Times New Roman"/>
              </a:defRPr>
            </a:lvl4pPr>
            <a:lvl5pPr marL="0" marR="0" lvl="4" indent="0" algn="r">
              <a:spcBef>
                <a:spcPts val="0"/>
              </a:spcBef>
              <a:buNone/>
              <a:defRPr sz="1400">
                <a:solidFill>
                  <a:srgbClr val="000000"/>
                </a:solidFill>
                <a:latin typeface="Times New Roman"/>
                <a:ea typeface="Times New Roman"/>
                <a:cs typeface="Times New Roman"/>
                <a:sym typeface="Times New Roman"/>
              </a:defRPr>
            </a:lvl5pPr>
            <a:lvl6pPr marL="0" marR="0" lvl="5" indent="0" algn="r">
              <a:spcBef>
                <a:spcPts val="0"/>
              </a:spcBef>
              <a:buNone/>
              <a:defRPr sz="1400">
                <a:solidFill>
                  <a:srgbClr val="000000"/>
                </a:solidFill>
                <a:latin typeface="Times New Roman"/>
                <a:ea typeface="Times New Roman"/>
                <a:cs typeface="Times New Roman"/>
                <a:sym typeface="Times New Roman"/>
              </a:defRPr>
            </a:lvl6pPr>
            <a:lvl7pPr marL="0" marR="0" lvl="6" indent="0" algn="r">
              <a:spcBef>
                <a:spcPts val="0"/>
              </a:spcBef>
              <a:buNone/>
              <a:defRPr sz="1400">
                <a:solidFill>
                  <a:srgbClr val="000000"/>
                </a:solidFill>
                <a:latin typeface="Times New Roman"/>
                <a:ea typeface="Times New Roman"/>
                <a:cs typeface="Times New Roman"/>
                <a:sym typeface="Times New Roman"/>
              </a:defRPr>
            </a:lvl7pPr>
            <a:lvl8pPr marL="0" marR="0" lvl="7" indent="0" algn="r">
              <a:spcBef>
                <a:spcPts val="0"/>
              </a:spcBef>
              <a:buNone/>
              <a:defRPr sz="1400">
                <a:solidFill>
                  <a:srgbClr val="000000"/>
                </a:solidFill>
                <a:latin typeface="Times New Roman"/>
                <a:ea typeface="Times New Roman"/>
                <a:cs typeface="Times New Roman"/>
                <a:sym typeface="Times New Roman"/>
              </a:defRPr>
            </a:lvl8pPr>
            <a:lvl9pPr marL="0" marR="0" lvl="8" indent="0" algn="r">
              <a:spcBef>
                <a:spcPts val="0"/>
              </a:spcBef>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re. Texte et contenu" type="txAndObj">
  <p:cSld name="TEXT_AND_OBJECT">
    <p:spTree>
      <p:nvGrpSpPr>
        <p:cNvPr id="1" name="Shape 361"/>
        <p:cNvGrpSpPr/>
        <p:nvPr/>
      </p:nvGrpSpPr>
      <p:grpSpPr>
        <a:xfrm>
          <a:off x="0" y="0"/>
          <a:ext cx="0" cy="0"/>
          <a:chOff x="0" y="0"/>
          <a:chExt cx="0" cy="0"/>
        </a:xfrm>
      </p:grpSpPr>
      <p:sp>
        <p:nvSpPr>
          <p:cNvPr id="362" name="Google Shape;362;p116"/>
          <p:cNvSpPr txBox="1">
            <a:spLocks noGrp="1"/>
          </p:cNvSpPr>
          <p:nvPr>
            <p:ph type="title"/>
          </p:nvPr>
        </p:nvSpPr>
        <p:spPr>
          <a:xfrm>
            <a:off x="1528770" y="33338"/>
            <a:ext cx="7564437"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3" name="Google Shape;363;p116"/>
          <p:cNvSpPr txBox="1">
            <a:spLocks noGrp="1"/>
          </p:cNvSpPr>
          <p:nvPr>
            <p:ph type="body" idx="1"/>
          </p:nvPr>
        </p:nvSpPr>
        <p:spPr>
          <a:xfrm>
            <a:off x="1547820" y="1168006"/>
            <a:ext cx="3667125" cy="383381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4" name="Google Shape;364;p116"/>
          <p:cNvSpPr txBox="1">
            <a:spLocks noGrp="1"/>
          </p:cNvSpPr>
          <p:nvPr>
            <p:ph type="body" idx="2"/>
          </p:nvPr>
        </p:nvSpPr>
        <p:spPr>
          <a:xfrm>
            <a:off x="5367338" y="1168006"/>
            <a:ext cx="3668712" cy="383381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u" type="objOnly">
  <p:cSld name="OBJECT_ONLY">
    <p:spTree>
      <p:nvGrpSpPr>
        <p:cNvPr id="1" name="Shape 365"/>
        <p:cNvGrpSpPr/>
        <p:nvPr/>
      </p:nvGrpSpPr>
      <p:grpSpPr>
        <a:xfrm>
          <a:off x="0" y="0"/>
          <a:ext cx="0" cy="0"/>
          <a:chOff x="0" y="0"/>
          <a:chExt cx="0" cy="0"/>
        </a:xfrm>
      </p:grpSpPr>
      <p:sp>
        <p:nvSpPr>
          <p:cNvPr id="366" name="Google Shape;366;p117"/>
          <p:cNvSpPr txBox="1">
            <a:spLocks noGrp="1"/>
          </p:cNvSpPr>
          <p:nvPr>
            <p:ph type="body" idx="1"/>
          </p:nvPr>
        </p:nvSpPr>
        <p:spPr>
          <a:xfrm>
            <a:off x="0" y="232173"/>
            <a:ext cx="9144000" cy="433982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7" name="Google Shape;367;p117"/>
          <p:cNvSpPr txBox="1">
            <a:spLocks noGrp="1"/>
          </p:cNvSpPr>
          <p:nvPr>
            <p:ph type="ftr" idx="11"/>
          </p:nvPr>
        </p:nvSpPr>
        <p:spPr>
          <a:xfrm>
            <a:off x="-323850" y="4972050"/>
            <a:ext cx="4016375" cy="1714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re et texte sur 2 colonnes">
  <p:cSld name="Titre et texte sur 2 colonnes">
    <p:spTree>
      <p:nvGrpSpPr>
        <p:cNvPr id="1" name="Shape 48"/>
        <p:cNvGrpSpPr/>
        <p:nvPr/>
      </p:nvGrpSpPr>
      <p:grpSpPr>
        <a:xfrm>
          <a:off x="0" y="0"/>
          <a:ext cx="0" cy="0"/>
          <a:chOff x="0" y="0"/>
          <a:chExt cx="0" cy="0"/>
        </a:xfrm>
      </p:grpSpPr>
      <p:sp>
        <p:nvSpPr>
          <p:cNvPr id="49" name="Google Shape;49;p96"/>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50" name="Google Shape;50;p96"/>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51" name="Google Shape;51;p96"/>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6"/>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6"/>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sp>
        <p:nvSpPr>
          <p:cNvPr id="54" name="Google Shape;54;p96"/>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2 Content">
  <p:cSld name="Title and 2 Content">
    <p:spTree>
      <p:nvGrpSpPr>
        <p:cNvPr id="1" name="Shape 55"/>
        <p:cNvGrpSpPr/>
        <p:nvPr/>
      </p:nvGrpSpPr>
      <p:grpSpPr>
        <a:xfrm>
          <a:off x="0" y="0"/>
          <a:ext cx="0" cy="0"/>
          <a:chOff x="0" y="0"/>
          <a:chExt cx="0" cy="0"/>
        </a:xfrm>
      </p:grpSpPr>
      <p:sp>
        <p:nvSpPr>
          <p:cNvPr id="56" name="Google Shape;56;p97"/>
          <p:cNvSpPr txBox="1">
            <a:spLocks noGrp="1"/>
          </p:cNvSpPr>
          <p:nvPr>
            <p:ph type="body" idx="1"/>
          </p:nvPr>
        </p:nvSpPr>
        <p:spPr>
          <a:xfrm>
            <a:off x="457200" y="1200151"/>
            <a:ext cx="4038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57" name="Google Shape;57;p97"/>
          <p:cNvSpPr txBox="1">
            <a:spLocks noGrp="1"/>
          </p:cNvSpPr>
          <p:nvPr>
            <p:ph type="body" idx="2"/>
          </p:nvPr>
        </p:nvSpPr>
        <p:spPr>
          <a:xfrm>
            <a:off x="4648200" y="1200151"/>
            <a:ext cx="4038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SzPts val="1800"/>
              <a:buChar char="•"/>
              <a:defRPr/>
            </a:lvl1pPr>
            <a:lvl2pPr marL="914400" lvl="1" indent="-342900" algn="l">
              <a:spcBef>
                <a:spcPts val="0"/>
              </a:spcBef>
              <a:spcAft>
                <a:spcPts val="0"/>
              </a:spcAft>
              <a:buSzPts val="1800"/>
              <a:buChar char="–"/>
              <a:defRPr/>
            </a:lvl2pPr>
            <a:lvl3pPr marL="1371600" lvl="2" indent="-342900" algn="l">
              <a:spcBef>
                <a:spcPts val="0"/>
              </a:spcBef>
              <a:spcAft>
                <a:spcPts val="0"/>
              </a:spcAft>
              <a:buSzPts val="1800"/>
              <a:buChar char="•"/>
              <a:defRPr/>
            </a:lvl3pPr>
            <a:lvl4pPr marL="1828800" lvl="3" indent="-342900" algn="l">
              <a:spcBef>
                <a:spcPts val="0"/>
              </a:spcBef>
              <a:spcAft>
                <a:spcPts val="0"/>
              </a:spcAft>
              <a:buSzPts val="1800"/>
              <a:buChar char="–"/>
              <a:defRPr/>
            </a:lvl4pPr>
            <a:lvl5pPr marL="2286000" lvl="4" indent="-342900" algn="l">
              <a:spcBef>
                <a:spcPts val="0"/>
              </a:spcBef>
              <a:spcAft>
                <a:spcPts val="0"/>
              </a:spcAft>
              <a:buSzPts val="1800"/>
              <a:buChar char="»"/>
              <a:defRPr/>
            </a:lvl5pPr>
            <a:lvl6pPr marL="2743200" lvl="5" indent="-342900" algn="l">
              <a:spcBef>
                <a:spcPts val="0"/>
              </a:spcBef>
              <a:spcAft>
                <a:spcPts val="0"/>
              </a:spcAft>
              <a:buSzPts val="1800"/>
              <a:buChar char="•"/>
              <a:defRPr/>
            </a:lvl6pPr>
            <a:lvl7pPr marL="3200400" lvl="6" indent="-342900" algn="l">
              <a:spcBef>
                <a:spcPts val="0"/>
              </a:spcBef>
              <a:spcAft>
                <a:spcPts val="0"/>
              </a:spcAft>
              <a:buSzPts val="1800"/>
              <a:buChar char="•"/>
              <a:defRPr/>
            </a:lvl7pPr>
            <a:lvl8pPr marL="3657600" lvl="7" indent="-342900" algn="l">
              <a:spcBef>
                <a:spcPts val="0"/>
              </a:spcBef>
              <a:spcAft>
                <a:spcPts val="0"/>
              </a:spcAft>
              <a:buSzPts val="1800"/>
              <a:buChar char="•"/>
              <a:defRPr/>
            </a:lvl8pPr>
            <a:lvl9pPr marL="4114800" lvl="8" indent="-342900" algn="l">
              <a:spcBef>
                <a:spcPts val="0"/>
              </a:spcBef>
              <a:spcAft>
                <a:spcPts val="0"/>
              </a:spcAft>
              <a:buSzPts val="1800"/>
              <a:buChar char="•"/>
              <a:defRPr/>
            </a:lvl9pPr>
          </a:lstStyle>
          <a:p>
            <a:endParaRPr/>
          </a:p>
        </p:txBody>
      </p:sp>
      <p:sp>
        <p:nvSpPr>
          <p:cNvPr id="58" name="Google Shape;58;p97"/>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97"/>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fr-FR"/>
              <a:t>‹N°›</a:t>
            </a:fld>
            <a:endParaRPr/>
          </a:p>
        </p:txBody>
      </p:sp>
      <p:sp>
        <p:nvSpPr>
          <p:cNvPr id="61" name="Google Shape;61;p97"/>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68"/>
        <p:cNvGrpSpPr/>
        <p:nvPr/>
      </p:nvGrpSpPr>
      <p:grpSpPr>
        <a:xfrm>
          <a:off x="0" y="0"/>
          <a:ext cx="0" cy="0"/>
          <a:chOff x="0" y="0"/>
          <a:chExt cx="0" cy="0"/>
        </a:xfrm>
      </p:grpSpPr>
      <p:sp>
        <p:nvSpPr>
          <p:cNvPr id="69" name="Google Shape;69;p82"/>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2"/>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2"/>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72"/>
        <p:cNvGrpSpPr/>
        <p:nvPr/>
      </p:nvGrpSpPr>
      <p:grpSpPr>
        <a:xfrm>
          <a:off x="0" y="0"/>
          <a:ext cx="0" cy="0"/>
          <a:chOff x="0" y="0"/>
          <a:chExt cx="0" cy="0"/>
        </a:xfrm>
      </p:grpSpPr>
      <p:sp>
        <p:nvSpPr>
          <p:cNvPr id="73" name="Google Shape;73;p8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3"/>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3"/>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3"/>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Shape 9"/>
        <p:cNvGrpSpPr/>
        <p:nvPr/>
      </p:nvGrpSpPr>
      <p:grpSpPr>
        <a:xfrm>
          <a:off x="0" y="0"/>
          <a:ext cx="0" cy="0"/>
          <a:chOff x="0" y="0"/>
          <a:chExt cx="0" cy="0"/>
        </a:xfrm>
      </p:grpSpPr>
      <p:pic>
        <p:nvPicPr>
          <p:cNvPr id="10" name="Google Shape;10;p78"/>
          <p:cNvPicPr preferRelativeResize="0"/>
          <p:nvPr/>
        </p:nvPicPr>
        <p:blipFill rotWithShape="1">
          <a:blip r:embed="rId9">
            <a:alphaModFix/>
          </a:blip>
          <a:srcRect/>
          <a:stretch/>
        </p:blipFill>
        <p:spPr>
          <a:xfrm>
            <a:off x="571" y="323"/>
            <a:ext cx="9142858" cy="5142857"/>
          </a:xfrm>
          <a:prstGeom prst="rect">
            <a:avLst/>
          </a:prstGeom>
          <a:noFill/>
          <a:ln>
            <a:noFill/>
          </a:ln>
        </p:spPr>
      </p:pic>
      <p:pic>
        <p:nvPicPr>
          <p:cNvPr id="11" name="Google Shape;11;p78"/>
          <p:cNvPicPr preferRelativeResize="0"/>
          <p:nvPr/>
        </p:nvPicPr>
        <p:blipFill rotWithShape="1">
          <a:blip r:embed="rId10">
            <a:alphaModFix/>
          </a:blip>
          <a:srcRect/>
          <a:stretch/>
        </p:blipFill>
        <p:spPr>
          <a:xfrm>
            <a:off x="571" y="323"/>
            <a:ext cx="9142858" cy="5142857"/>
          </a:xfrm>
          <a:prstGeom prst="rect">
            <a:avLst/>
          </a:prstGeom>
          <a:noFill/>
          <a:ln>
            <a:noFill/>
          </a:ln>
        </p:spPr>
      </p:pic>
      <p:sp>
        <p:nvSpPr>
          <p:cNvPr id="12" name="Google Shape;12;p78"/>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dk1"/>
              </a:buClr>
              <a:buSzPts val="3600"/>
              <a:buFont typeface="Corbel"/>
              <a:buNone/>
              <a:defRPr sz="3600" b="0" i="0" u="none" strike="noStrike" cap="non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78"/>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06400" algn="l" rtl="0">
              <a:spcBef>
                <a:spcPts val="0"/>
              </a:spcBef>
              <a:spcAft>
                <a:spcPts val="0"/>
              </a:spcAft>
              <a:buSzPts val="2800"/>
              <a:buFont typeface="Corbel"/>
              <a:buChar char="•"/>
              <a:defRPr sz="2800" b="0" i="0" u="none" strike="noStrike" cap="none">
                <a:latin typeface="Corbel"/>
                <a:ea typeface="Corbel"/>
                <a:cs typeface="Corbel"/>
                <a:sym typeface="Corbel"/>
              </a:defRPr>
            </a:lvl1pPr>
            <a:lvl2pPr marL="914400" marR="0" lvl="1" indent="-381000" algn="l" rtl="0">
              <a:spcBef>
                <a:spcPts val="0"/>
              </a:spcBef>
              <a:spcAft>
                <a:spcPts val="0"/>
              </a:spcAft>
              <a:buSzPts val="2400"/>
              <a:buFont typeface="Corbel"/>
              <a:buChar char="–"/>
              <a:defRPr sz="2400" b="0" i="0" u="none" strike="noStrike" cap="none">
                <a:latin typeface="Corbel"/>
                <a:ea typeface="Corbel"/>
                <a:cs typeface="Corbel"/>
                <a:sym typeface="Corbel"/>
              </a:defRPr>
            </a:lvl2pPr>
            <a:lvl3pPr marL="1371600" marR="0" lvl="2" indent="-381000" algn="l" rtl="0">
              <a:spcBef>
                <a:spcPts val="0"/>
              </a:spcBef>
              <a:spcAft>
                <a:spcPts val="0"/>
              </a:spcAft>
              <a:buSzPts val="2400"/>
              <a:buFont typeface="Corbel"/>
              <a:buChar char="•"/>
              <a:defRPr sz="2400" b="0" i="0" u="none" strike="noStrike" cap="none">
                <a:latin typeface="Corbel"/>
                <a:ea typeface="Corbel"/>
                <a:cs typeface="Corbel"/>
                <a:sym typeface="Corbel"/>
              </a:defRPr>
            </a:lvl3pPr>
            <a:lvl4pPr marL="1828800" marR="0" lvl="3" indent="-355600" algn="l" rtl="0">
              <a:spcBef>
                <a:spcPts val="0"/>
              </a:spcBef>
              <a:spcAft>
                <a:spcPts val="0"/>
              </a:spcAft>
              <a:buSzPts val="2000"/>
              <a:buFont typeface="Corbel"/>
              <a:buChar char="–"/>
              <a:defRPr sz="2000" b="0" i="0" u="none" strike="noStrike" cap="none">
                <a:latin typeface="Corbel"/>
                <a:ea typeface="Corbel"/>
                <a:cs typeface="Corbel"/>
                <a:sym typeface="Corbel"/>
              </a:defRPr>
            </a:lvl4pPr>
            <a:lvl5pPr marL="2286000" marR="0" lvl="4" indent="-355600" algn="l" rtl="0">
              <a:spcBef>
                <a:spcPts val="0"/>
              </a:spcBef>
              <a:spcAft>
                <a:spcPts val="0"/>
              </a:spcAft>
              <a:buSzPts val="2000"/>
              <a:buFont typeface="Corbel"/>
              <a:buChar char="»"/>
              <a:defRPr sz="2000" b="0" i="0" u="none" strike="noStrike" cap="none">
                <a:latin typeface="Corbel"/>
                <a:ea typeface="Corbel"/>
                <a:cs typeface="Corbel"/>
                <a:sym typeface="Corbel"/>
              </a:defRPr>
            </a:lvl5pPr>
            <a:lvl6pPr marL="2743200" marR="0" lvl="5" indent="-355600" algn="l" rtl="0">
              <a:spcBef>
                <a:spcPts val="0"/>
              </a:spcBef>
              <a:spcAft>
                <a:spcPts val="0"/>
              </a:spcAft>
              <a:buSzPts val="2000"/>
              <a:buFont typeface="Arial"/>
              <a:buChar char="•"/>
              <a:defRPr sz="2000" b="0" i="0" u="none" strike="noStrike" cap="none"/>
            </a:lvl6pPr>
            <a:lvl7pPr marL="3200400" marR="0" lvl="6" indent="-355600" algn="l" rtl="0">
              <a:spcBef>
                <a:spcPts val="0"/>
              </a:spcBef>
              <a:spcAft>
                <a:spcPts val="0"/>
              </a:spcAft>
              <a:buSzPts val="2000"/>
              <a:buFont typeface="Arial"/>
              <a:buChar char="•"/>
              <a:defRPr sz="2000" b="0" i="0" u="none" strike="noStrike" cap="none"/>
            </a:lvl7pPr>
            <a:lvl8pPr marL="3657600" marR="0" lvl="7" indent="-355600" algn="l" rtl="0">
              <a:spcBef>
                <a:spcPts val="0"/>
              </a:spcBef>
              <a:spcAft>
                <a:spcPts val="0"/>
              </a:spcAft>
              <a:buSzPts val="2000"/>
              <a:buFont typeface="Arial"/>
              <a:buChar char="•"/>
              <a:defRPr sz="2000" b="0" i="0" u="none" strike="noStrike" cap="none"/>
            </a:lvl8pPr>
            <a:lvl9pPr marL="4114800" marR="0" lvl="8" indent="-355600" algn="l" rtl="0">
              <a:spcBef>
                <a:spcPts val="0"/>
              </a:spcBef>
              <a:spcAft>
                <a:spcPts val="0"/>
              </a:spcAft>
              <a:buSzPts val="2000"/>
              <a:buFont typeface="Arial"/>
              <a:buChar char="•"/>
              <a:defRPr sz="2000" b="0" i="0" u="none" strike="noStrike" cap="none"/>
            </a:lvl9pPr>
          </a:lstStyle>
          <a:p>
            <a:endParaRPr/>
          </a:p>
        </p:txBody>
      </p:sp>
      <p:sp>
        <p:nvSpPr>
          <p:cNvPr id="14" name="Google Shape;14;p7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5" name="Google Shape;15;p7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b="0" i="0" u="none" strike="noStrike" cap="none">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6" name="Google Shape;16;p7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00" b="0" i="0" u="none" strike="noStrike" cap="none">
                <a:solidFill>
                  <a:schemeClr val="dk1"/>
                </a:solidFill>
                <a:latin typeface="Corbel"/>
                <a:ea typeface="Corbel"/>
                <a:cs typeface="Corbel"/>
                <a:sym typeface="Corbel"/>
              </a:defRPr>
            </a:lvl1pPr>
            <a:lvl2pPr marL="0" marR="0" lvl="1" indent="0" algn="l" rtl="0">
              <a:spcBef>
                <a:spcPts val="0"/>
              </a:spcBef>
              <a:buNone/>
              <a:defRPr sz="1000" b="0" i="0" u="none" strike="noStrike" cap="none">
                <a:solidFill>
                  <a:schemeClr val="dk1"/>
                </a:solidFill>
                <a:latin typeface="Corbel"/>
                <a:ea typeface="Corbel"/>
                <a:cs typeface="Corbel"/>
                <a:sym typeface="Corbel"/>
              </a:defRPr>
            </a:lvl2pPr>
            <a:lvl3pPr marL="0" marR="0" lvl="2" indent="0" algn="l" rtl="0">
              <a:spcBef>
                <a:spcPts val="0"/>
              </a:spcBef>
              <a:buNone/>
              <a:defRPr sz="1000" b="0" i="0" u="none" strike="noStrike" cap="none">
                <a:solidFill>
                  <a:schemeClr val="dk1"/>
                </a:solidFill>
                <a:latin typeface="Corbel"/>
                <a:ea typeface="Corbel"/>
                <a:cs typeface="Corbel"/>
                <a:sym typeface="Corbel"/>
              </a:defRPr>
            </a:lvl3pPr>
            <a:lvl4pPr marL="0" marR="0" lvl="3" indent="0" algn="l" rtl="0">
              <a:spcBef>
                <a:spcPts val="0"/>
              </a:spcBef>
              <a:buNone/>
              <a:defRPr sz="1000" b="0" i="0" u="none" strike="noStrike" cap="none">
                <a:solidFill>
                  <a:schemeClr val="dk1"/>
                </a:solidFill>
                <a:latin typeface="Corbel"/>
                <a:ea typeface="Corbel"/>
                <a:cs typeface="Corbel"/>
                <a:sym typeface="Corbel"/>
              </a:defRPr>
            </a:lvl4pPr>
            <a:lvl5pPr marL="0" marR="0" lvl="4" indent="0" algn="l" rtl="0">
              <a:spcBef>
                <a:spcPts val="0"/>
              </a:spcBef>
              <a:buNone/>
              <a:defRPr sz="1000" b="0" i="0" u="none" strike="noStrike" cap="none">
                <a:solidFill>
                  <a:schemeClr val="dk1"/>
                </a:solidFill>
                <a:latin typeface="Corbel"/>
                <a:ea typeface="Corbel"/>
                <a:cs typeface="Corbel"/>
                <a:sym typeface="Corbel"/>
              </a:defRPr>
            </a:lvl5pPr>
            <a:lvl6pPr marL="0" marR="0" lvl="5" indent="0" algn="l" rtl="0">
              <a:spcBef>
                <a:spcPts val="0"/>
              </a:spcBef>
              <a:buNone/>
              <a:defRPr sz="1000" b="0" i="0" u="none" strike="noStrike" cap="none">
                <a:solidFill>
                  <a:schemeClr val="dk1"/>
                </a:solidFill>
                <a:latin typeface="Corbel"/>
                <a:ea typeface="Corbel"/>
                <a:cs typeface="Corbel"/>
                <a:sym typeface="Corbel"/>
              </a:defRPr>
            </a:lvl6pPr>
            <a:lvl7pPr marL="0" marR="0" lvl="6" indent="0" algn="l" rtl="0">
              <a:spcBef>
                <a:spcPts val="0"/>
              </a:spcBef>
              <a:buNone/>
              <a:defRPr sz="1000" b="0" i="0" u="none" strike="noStrike" cap="none">
                <a:solidFill>
                  <a:schemeClr val="dk1"/>
                </a:solidFill>
                <a:latin typeface="Corbel"/>
                <a:ea typeface="Corbel"/>
                <a:cs typeface="Corbel"/>
                <a:sym typeface="Corbel"/>
              </a:defRPr>
            </a:lvl7pPr>
            <a:lvl8pPr marL="0" marR="0" lvl="7" indent="0" algn="l" rtl="0">
              <a:spcBef>
                <a:spcPts val="0"/>
              </a:spcBef>
              <a:buNone/>
              <a:defRPr sz="1000" b="0" i="0" u="none" strike="noStrike" cap="none">
                <a:solidFill>
                  <a:schemeClr val="dk1"/>
                </a:solidFill>
                <a:latin typeface="Corbel"/>
                <a:ea typeface="Corbel"/>
                <a:cs typeface="Corbel"/>
                <a:sym typeface="Corbel"/>
              </a:defRPr>
            </a:lvl8pPr>
            <a:lvl9pPr marL="0" marR="0" lvl="8" indent="0" algn="l" rtl="0">
              <a:spcBef>
                <a:spcPts val="0"/>
              </a:spcBef>
              <a:buNone/>
              <a:defRPr sz="1000" b="0" i="0" u="none" strike="noStrike" cap="none">
                <a:solidFill>
                  <a:schemeClr val="dk1"/>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
        <p:cNvGrpSpPr/>
        <p:nvPr/>
      </p:nvGrpSpPr>
      <p:grpSpPr>
        <a:xfrm>
          <a:off x="0" y="0"/>
          <a:ext cx="0" cy="0"/>
          <a:chOff x="0" y="0"/>
          <a:chExt cx="0" cy="0"/>
        </a:xfrm>
      </p:grpSpPr>
      <p:sp>
        <p:nvSpPr>
          <p:cNvPr id="63" name="Google Shape;63;p8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 name="Google Shape;64;p8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375"/>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Google Shape;65;p81"/>
          <p:cNvSpPr txBox="1">
            <a:spLocks noGrp="1"/>
          </p:cNvSpPr>
          <p:nvPr>
            <p:ph type="dt" idx="10"/>
          </p:nvPr>
        </p:nvSpPr>
        <p:spPr>
          <a:xfrm>
            <a:off x="628650" y="4767264"/>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81"/>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81"/>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88"/>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5" name="Google Shape;145;p88"/>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6" name="Google Shape;146;p88"/>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 name="Google Shape;147;p88"/>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 name="Google Shape;148;p88"/>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Shape 233"/>
        <p:cNvGrpSpPr/>
        <p:nvPr/>
      </p:nvGrpSpPr>
      <p:grpSpPr>
        <a:xfrm>
          <a:off x="0" y="0"/>
          <a:ext cx="0" cy="0"/>
          <a:chOff x="0" y="0"/>
          <a:chExt cx="0" cy="0"/>
        </a:xfrm>
      </p:grpSpPr>
      <p:pic>
        <p:nvPicPr>
          <p:cNvPr id="234" name="Google Shape;234;p90"/>
          <p:cNvPicPr preferRelativeResize="0"/>
          <p:nvPr/>
        </p:nvPicPr>
        <p:blipFill rotWithShape="1">
          <a:blip r:embed="rId9">
            <a:alphaModFix/>
          </a:blip>
          <a:srcRect/>
          <a:stretch/>
        </p:blipFill>
        <p:spPr>
          <a:xfrm>
            <a:off x="571" y="323"/>
            <a:ext cx="9142858" cy="5142857"/>
          </a:xfrm>
          <a:prstGeom prst="rect">
            <a:avLst/>
          </a:prstGeom>
          <a:noFill/>
          <a:ln>
            <a:noFill/>
          </a:ln>
        </p:spPr>
      </p:pic>
      <p:pic>
        <p:nvPicPr>
          <p:cNvPr id="235" name="Google Shape;235;p90"/>
          <p:cNvPicPr preferRelativeResize="0"/>
          <p:nvPr/>
        </p:nvPicPr>
        <p:blipFill rotWithShape="1">
          <a:blip r:embed="rId10">
            <a:alphaModFix/>
          </a:blip>
          <a:srcRect/>
          <a:stretch/>
        </p:blipFill>
        <p:spPr>
          <a:xfrm>
            <a:off x="571" y="323"/>
            <a:ext cx="9142858" cy="5142857"/>
          </a:xfrm>
          <a:prstGeom prst="rect">
            <a:avLst/>
          </a:prstGeom>
          <a:noFill/>
          <a:ln>
            <a:noFill/>
          </a:ln>
        </p:spPr>
      </p:pic>
      <p:sp>
        <p:nvSpPr>
          <p:cNvPr id="236" name="Google Shape;236;p90"/>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dk1"/>
              </a:buClr>
              <a:buSzPts val="3600"/>
              <a:buFont typeface="Corbel"/>
              <a:buNone/>
              <a:defRPr sz="3600" b="0" i="0" u="none" strike="noStrike" cap="non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7" name="Google Shape;237;p90"/>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406400" algn="l" rtl="0">
              <a:spcBef>
                <a:spcPts val="0"/>
              </a:spcBef>
              <a:spcAft>
                <a:spcPts val="0"/>
              </a:spcAft>
              <a:buSzPts val="2800"/>
              <a:buFont typeface="Corbel"/>
              <a:buChar char="•"/>
              <a:defRPr sz="2800" b="0" i="0" u="none" strike="noStrike" cap="none">
                <a:latin typeface="Corbel"/>
                <a:ea typeface="Corbel"/>
                <a:cs typeface="Corbel"/>
                <a:sym typeface="Corbel"/>
              </a:defRPr>
            </a:lvl1pPr>
            <a:lvl2pPr marL="914400" marR="0" lvl="1" indent="-381000" algn="l" rtl="0">
              <a:spcBef>
                <a:spcPts val="0"/>
              </a:spcBef>
              <a:spcAft>
                <a:spcPts val="0"/>
              </a:spcAft>
              <a:buSzPts val="2400"/>
              <a:buFont typeface="Corbel"/>
              <a:buChar char="–"/>
              <a:defRPr sz="2400" b="0" i="0" u="none" strike="noStrike" cap="none">
                <a:latin typeface="Corbel"/>
                <a:ea typeface="Corbel"/>
                <a:cs typeface="Corbel"/>
                <a:sym typeface="Corbel"/>
              </a:defRPr>
            </a:lvl2pPr>
            <a:lvl3pPr marL="1371600" marR="0" lvl="2" indent="-381000" algn="l" rtl="0">
              <a:spcBef>
                <a:spcPts val="0"/>
              </a:spcBef>
              <a:spcAft>
                <a:spcPts val="0"/>
              </a:spcAft>
              <a:buSzPts val="2400"/>
              <a:buFont typeface="Corbel"/>
              <a:buChar char="•"/>
              <a:defRPr sz="2400" b="0" i="0" u="none" strike="noStrike" cap="none">
                <a:latin typeface="Corbel"/>
                <a:ea typeface="Corbel"/>
                <a:cs typeface="Corbel"/>
                <a:sym typeface="Corbel"/>
              </a:defRPr>
            </a:lvl3pPr>
            <a:lvl4pPr marL="1828800" marR="0" lvl="3" indent="-355600" algn="l" rtl="0">
              <a:spcBef>
                <a:spcPts val="0"/>
              </a:spcBef>
              <a:spcAft>
                <a:spcPts val="0"/>
              </a:spcAft>
              <a:buSzPts val="2000"/>
              <a:buFont typeface="Corbel"/>
              <a:buChar char="–"/>
              <a:defRPr sz="2000" b="0" i="0" u="none" strike="noStrike" cap="none">
                <a:latin typeface="Corbel"/>
                <a:ea typeface="Corbel"/>
                <a:cs typeface="Corbel"/>
                <a:sym typeface="Corbel"/>
              </a:defRPr>
            </a:lvl4pPr>
            <a:lvl5pPr marL="2286000" marR="0" lvl="4" indent="-355600" algn="l" rtl="0">
              <a:spcBef>
                <a:spcPts val="0"/>
              </a:spcBef>
              <a:spcAft>
                <a:spcPts val="0"/>
              </a:spcAft>
              <a:buSzPts val="2000"/>
              <a:buFont typeface="Corbel"/>
              <a:buChar char="»"/>
              <a:defRPr sz="2000" b="0" i="0" u="none" strike="noStrike" cap="none">
                <a:latin typeface="Corbel"/>
                <a:ea typeface="Corbel"/>
                <a:cs typeface="Corbel"/>
                <a:sym typeface="Corbel"/>
              </a:defRPr>
            </a:lvl5pPr>
            <a:lvl6pPr marL="2743200" marR="0" lvl="5" indent="-355600" algn="l" rtl="0">
              <a:spcBef>
                <a:spcPts val="0"/>
              </a:spcBef>
              <a:spcAft>
                <a:spcPts val="0"/>
              </a:spcAft>
              <a:buSzPts val="2000"/>
              <a:buFont typeface="Arial"/>
              <a:buChar char="•"/>
              <a:defRPr sz="2000" b="0" i="0" u="none" strike="noStrike" cap="none"/>
            </a:lvl6pPr>
            <a:lvl7pPr marL="3200400" marR="0" lvl="6" indent="-355600" algn="l" rtl="0">
              <a:spcBef>
                <a:spcPts val="0"/>
              </a:spcBef>
              <a:spcAft>
                <a:spcPts val="0"/>
              </a:spcAft>
              <a:buSzPts val="2000"/>
              <a:buFont typeface="Arial"/>
              <a:buChar char="•"/>
              <a:defRPr sz="2000" b="0" i="0" u="none" strike="noStrike" cap="none"/>
            </a:lvl7pPr>
            <a:lvl8pPr marL="3657600" marR="0" lvl="7" indent="-355600" algn="l" rtl="0">
              <a:spcBef>
                <a:spcPts val="0"/>
              </a:spcBef>
              <a:spcAft>
                <a:spcPts val="0"/>
              </a:spcAft>
              <a:buSzPts val="2000"/>
              <a:buFont typeface="Arial"/>
              <a:buChar char="•"/>
              <a:defRPr sz="2000" b="0" i="0" u="none" strike="noStrike" cap="none"/>
            </a:lvl8pPr>
            <a:lvl9pPr marL="4114800" marR="0" lvl="8" indent="-355600" algn="l" rtl="0">
              <a:spcBef>
                <a:spcPts val="0"/>
              </a:spcBef>
              <a:spcAft>
                <a:spcPts val="0"/>
              </a:spcAft>
              <a:buSzPts val="2000"/>
              <a:buFont typeface="Arial"/>
              <a:buChar char="•"/>
              <a:defRPr sz="2000" b="0" i="0" u="none" strike="noStrike" cap="none"/>
            </a:lvl9pPr>
          </a:lstStyle>
          <a:p>
            <a:endParaRPr/>
          </a:p>
        </p:txBody>
      </p:sp>
      <p:sp>
        <p:nvSpPr>
          <p:cNvPr id="238" name="Google Shape;238;p90"/>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39" name="Google Shape;239;p90"/>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a:solidFill>
                  <a:schemeClr val="dk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240" name="Google Shape;240;p90"/>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00">
                <a:solidFill>
                  <a:srgbClr val="000000"/>
                </a:solidFill>
                <a:latin typeface="Corbel"/>
                <a:ea typeface="Corbel"/>
                <a:cs typeface="Corbel"/>
                <a:sym typeface="Corbel"/>
              </a:defRPr>
            </a:lvl1pPr>
            <a:lvl2pPr marL="0" marR="0" lvl="1" indent="0" algn="l" rtl="0">
              <a:spcBef>
                <a:spcPts val="0"/>
              </a:spcBef>
              <a:buNone/>
              <a:defRPr sz="1000">
                <a:solidFill>
                  <a:srgbClr val="000000"/>
                </a:solidFill>
                <a:latin typeface="Corbel"/>
                <a:ea typeface="Corbel"/>
                <a:cs typeface="Corbel"/>
                <a:sym typeface="Corbel"/>
              </a:defRPr>
            </a:lvl2pPr>
            <a:lvl3pPr marL="0" marR="0" lvl="2" indent="0" algn="l" rtl="0">
              <a:spcBef>
                <a:spcPts val="0"/>
              </a:spcBef>
              <a:buNone/>
              <a:defRPr sz="1000">
                <a:solidFill>
                  <a:srgbClr val="000000"/>
                </a:solidFill>
                <a:latin typeface="Corbel"/>
                <a:ea typeface="Corbel"/>
                <a:cs typeface="Corbel"/>
                <a:sym typeface="Corbel"/>
              </a:defRPr>
            </a:lvl3pPr>
            <a:lvl4pPr marL="0" marR="0" lvl="3" indent="0" algn="l" rtl="0">
              <a:spcBef>
                <a:spcPts val="0"/>
              </a:spcBef>
              <a:buNone/>
              <a:defRPr sz="1000">
                <a:solidFill>
                  <a:srgbClr val="000000"/>
                </a:solidFill>
                <a:latin typeface="Corbel"/>
                <a:ea typeface="Corbel"/>
                <a:cs typeface="Corbel"/>
                <a:sym typeface="Corbel"/>
              </a:defRPr>
            </a:lvl4pPr>
            <a:lvl5pPr marL="0" marR="0" lvl="4" indent="0" algn="l" rtl="0">
              <a:spcBef>
                <a:spcPts val="0"/>
              </a:spcBef>
              <a:buNone/>
              <a:defRPr sz="1000">
                <a:solidFill>
                  <a:srgbClr val="000000"/>
                </a:solidFill>
                <a:latin typeface="Corbel"/>
                <a:ea typeface="Corbel"/>
                <a:cs typeface="Corbel"/>
                <a:sym typeface="Corbel"/>
              </a:defRPr>
            </a:lvl5pPr>
            <a:lvl6pPr marL="0" marR="0" lvl="5" indent="0" algn="l" rtl="0">
              <a:spcBef>
                <a:spcPts val="0"/>
              </a:spcBef>
              <a:buNone/>
              <a:defRPr sz="1000">
                <a:solidFill>
                  <a:srgbClr val="000000"/>
                </a:solidFill>
                <a:latin typeface="Corbel"/>
                <a:ea typeface="Corbel"/>
                <a:cs typeface="Corbel"/>
                <a:sym typeface="Corbel"/>
              </a:defRPr>
            </a:lvl6pPr>
            <a:lvl7pPr marL="0" marR="0" lvl="6" indent="0" algn="l" rtl="0">
              <a:spcBef>
                <a:spcPts val="0"/>
              </a:spcBef>
              <a:buNone/>
              <a:defRPr sz="1000">
                <a:solidFill>
                  <a:srgbClr val="000000"/>
                </a:solidFill>
                <a:latin typeface="Corbel"/>
                <a:ea typeface="Corbel"/>
                <a:cs typeface="Corbel"/>
                <a:sym typeface="Corbel"/>
              </a:defRPr>
            </a:lvl7pPr>
            <a:lvl8pPr marL="0" marR="0" lvl="7" indent="0" algn="l" rtl="0">
              <a:spcBef>
                <a:spcPts val="0"/>
              </a:spcBef>
              <a:buNone/>
              <a:defRPr sz="1000">
                <a:solidFill>
                  <a:srgbClr val="000000"/>
                </a:solidFill>
                <a:latin typeface="Corbel"/>
                <a:ea typeface="Corbel"/>
                <a:cs typeface="Corbel"/>
                <a:sym typeface="Corbel"/>
              </a:defRPr>
            </a:lvl8pPr>
            <a:lvl9pPr marL="0" marR="0" lvl="8" indent="0" algn="l" rtl="0">
              <a:spcBef>
                <a:spcPts val="0"/>
              </a:spcBef>
              <a:buNone/>
              <a:defRPr sz="1000">
                <a:solidFill>
                  <a:srgbClr val="000000"/>
                </a:solidFill>
                <a:latin typeface="Corbel"/>
                <a:ea typeface="Corbel"/>
                <a:cs typeface="Corbel"/>
                <a:sym typeface="Corbel"/>
              </a:defRPr>
            </a:lvl9pPr>
          </a:lstStyle>
          <a:p>
            <a:pPr marL="0" lvl="0" indent="0" algn="l"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accent2"/>
            </a:gs>
            <a:gs pos="100000">
              <a:srgbClr val="0A0A1D"/>
            </a:gs>
          </a:gsLst>
          <a:path path="circle">
            <a:fillToRect l="50000" t="50000" r="50000" b="50000"/>
          </a:path>
          <a:tileRect/>
        </a:gradFill>
        <a:effectLst/>
      </p:bgPr>
    </p:bg>
    <p:spTree>
      <p:nvGrpSpPr>
        <p:cNvPr id="1" name="Shape 286"/>
        <p:cNvGrpSpPr/>
        <p:nvPr/>
      </p:nvGrpSpPr>
      <p:grpSpPr>
        <a:xfrm>
          <a:off x="0" y="0"/>
          <a:ext cx="0" cy="0"/>
          <a:chOff x="0" y="0"/>
          <a:chExt cx="0" cy="0"/>
        </a:xfrm>
      </p:grpSpPr>
      <p:sp>
        <p:nvSpPr>
          <p:cNvPr id="287" name="Google Shape;287;p92"/>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88" name="Google Shape;288;p92"/>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89" name="Google Shape;289;p92"/>
          <p:cNvSpPr txBox="1">
            <a:spLocks noGrp="1"/>
          </p:cNvSpPr>
          <p:nvPr>
            <p:ph type="dt" idx="10"/>
          </p:nvPr>
        </p:nvSpPr>
        <p:spPr>
          <a:xfrm>
            <a:off x="457200" y="4683919"/>
            <a:ext cx="2133600" cy="3571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90" name="Google Shape;290;p92"/>
          <p:cNvSpPr txBox="1">
            <a:spLocks noGrp="1"/>
          </p:cNvSpPr>
          <p:nvPr>
            <p:ph type="ftr" idx="11"/>
          </p:nvPr>
        </p:nvSpPr>
        <p:spPr>
          <a:xfrm>
            <a:off x="3124200" y="4683919"/>
            <a:ext cx="2895600" cy="357188"/>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91" name="Google Shape;291;p92"/>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www.universalis.fr/encyclopedie/radioactivite/" TargetMode="External"/><Relationship Id="rId7"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hyperlink" Target="http://www.universalis.fr/encyclopedie/nucleaire-demantelement-des-installations/" TargetMode="External"/><Relationship Id="rId5" Type="http://schemas.openxmlformats.org/officeDocument/2006/relationships/hyperlink" Target="http://www.universalis.fr/encyclopedie/medecine-droits-des-malades/" TargetMode="External"/><Relationship Id="rId4" Type="http://schemas.openxmlformats.org/officeDocument/2006/relationships/hyperlink" Target="http://www.universalis.fr/encyclopedie/frederic-joliot-curi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50.jp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53.jp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https://www.leti-cea.fr/cea-tech/leti/Pages/Leti/a-propos-du-Leti/mission-organisation.aspx"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5.xml"/><Relationship Id="rId1" Type="http://schemas.openxmlformats.org/officeDocument/2006/relationships/slideLayout" Target="../slideLayouts/slideLayout11.xml"/><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95.jp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96.jp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8.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8.xml"/><Relationship Id="rId5" Type="http://schemas.openxmlformats.org/officeDocument/2006/relationships/image" Target="../media/image111.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0.xml"/><Relationship Id="rId1" Type="http://schemas.openxmlformats.org/officeDocument/2006/relationships/slideLayout" Target="../slideLayouts/slideLayout8.xml"/><Relationship Id="rId5" Type="http://schemas.openxmlformats.org/officeDocument/2006/relationships/image" Target="../media/image114.png"/><Relationship Id="rId4" Type="http://schemas.openxmlformats.org/officeDocument/2006/relationships/image" Target="../media/image113.png"/></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openxmlformats.org/officeDocument/2006/relationships/image" Target="../media/image119.png"/><Relationship Id="rId4" Type="http://schemas.openxmlformats.org/officeDocument/2006/relationships/image" Target="../media/image118.png"/></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image" Target="../media/image123.jpg"/><Relationship Id="rId7" Type="http://schemas.openxmlformats.org/officeDocument/2006/relationships/image" Target="../media/image127.jpg"/><Relationship Id="rId2" Type="http://schemas.openxmlformats.org/officeDocument/2006/relationships/notesSlide" Target="../notesSlides/notesSlide67.xml"/><Relationship Id="rId1" Type="http://schemas.openxmlformats.org/officeDocument/2006/relationships/slideLayout" Target="../slideLayouts/slideLayout33.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6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68.xml"/><Relationship Id="rId1" Type="http://schemas.openxmlformats.org/officeDocument/2006/relationships/slideLayout" Target="../slideLayouts/slideLayout33.xml"/><Relationship Id="rId4" Type="http://schemas.openxmlformats.org/officeDocument/2006/relationships/image" Target="../media/image130.jpg"/></Relationships>
</file>

<file path=ppt/slides/_rels/slide69.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69.xml"/><Relationship Id="rId1" Type="http://schemas.openxmlformats.org/officeDocument/2006/relationships/slideLayout" Target="../slideLayouts/slideLayout33.xml"/><Relationship Id="rId4" Type="http://schemas.openxmlformats.org/officeDocument/2006/relationships/image" Target="../media/image132.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g"/></Relationships>
</file>

<file path=ppt/slides/_rels/slide70.xml.rels><?xml version="1.0" encoding="UTF-8" standalone="yes"?>
<Relationships xmlns="http://schemas.openxmlformats.org/package/2006/relationships"><Relationship Id="rId8" Type="http://schemas.openxmlformats.org/officeDocument/2006/relationships/image" Target="../media/image138.jpg"/><Relationship Id="rId3" Type="http://schemas.openxmlformats.org/officeDocument/2006/relationships/image" Target="../media/image133.jpg"/><Relationship Id="rId7" Type="http://schemas.openxmlformats.org/officeDocument/2006/relationships/image" Target="../media/image137.jpg"/><Relationship Id="rId2" Type="http://schemas.openxmlformats.org/officeDocument/2006/relationships/notesSlide" Target="../notesSlides/notesSlide70.xml"/><Relationship Id="rId1" Type="http://schemas.openxmlformats.org/officeDocument/2006/relationships/slideLayout" Target="../slideLayouts/slideLayout33.xml"/><Relationship Id="rId6" Type="http://schemas.openxmlformats.org/officeDocument/2006/relationships/image" Target="../media/image136.png"/><Relationship Id="rId5" Type="http://schemas.openxmlformats.org/officeDocument/2006/relationships/image" Target="../media/image135.jpg"/><Relationship Id="rId4" Type="http://schemas.openxmlformats.org/officeDocument/2006/relationships/image" Target="../media/image134.jpg"/></Relationships>
</file>

<file path=ppt/slides/_rels/slide7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1.xml"/><Relationship Id="rId1" Type="http://schemas.openxmlformats.org/officeDocument/2006/relationships/slideLayout" Target="../slideLayouts/slideLayout33.xml"/><Relationship Id="rId4" Type="http://schemas.openxmlformats.org/officeDocument/2006/relationships/image" Target="../media/image140.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43.jpg"/><Relationship Id="rId2" Type="http://schemas.openxmlformats.org/officeDocument/2006/relationships/slideLayout" Target="../slideLayouts/slideLayout40.xml"/><Relationship Id="rId1" Type="http://schemas.openxmlformats.org/officeDocument/2006/relationships/vmlDrawing" Target="../drawings/vmlDrawing1.vml"/><Relationship Id="rId6" Type="http://schemas.openxmlformats.org/officeDocument/2006/relationships/image" Target="../media/image142.jpg"/><Relationship Id="rId5" Type="http://schemas.openxmlformats.org/officeDocument/2006/relationships/image" Target="../media/image141.png"/><Relationship Id="rId4" Type="http://schemas.openxmlformats.org/officeDocument/2006/relationships/oleObject" Target="../embeddings/oleObject1.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14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7.jp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
          <p:cNvSpPr txBox="1">
            <a:spLocks noGrp="1"/>
          </p:cNvSpPr>
          <p:nvPr>
            <p:ph type="subTitle" idx="1"/>
          </p:nvPr>
        </p:nvSpPr>
        <p:spPr>
          <a:xfrm>
            <a:off x="2492734" y="3820935"/>
            <a:ext cx="6194066" cy="693917"/>
          </a:xfrm>
          <a:prstGeom prst="rect">
            <a:avLst/>
          </a:prstGeom>
          <a:noFill/>
          <a:ln>
            <a:noFill/>
          </a:ln>
        </p:spPr>
        <p:txBody>
          <a:bodyPr spcFirstLastPara="1" wrap="square" lIns="91425" tIns="45700" rIns="91425" bIns="45700" anchor="t" anchorCtr="0">
            <a:normAutofit fontScale="85000" lnSpcReduction="20000"/>
          </a:bodyPr>
          <a:lstStyle/>
          <a:p>
            <a:pPr marL="0" lvl="0" indent="0" algn="r" rtl="0">
              <a:spcBef>
                <a:spcPts val="0"/>
              </a:spcBef>
              <a:spcAft>
                <a:spcPts val="0"/>
              </a:spcAft>
              <a:buSzPct val="100000"/>
              <a:buFont typeface="Corbel"/>
              <a:buNone/>
            </a:pPr>
            <a:r>
              <a:rPr lang="fr-FR"/>
              <a:t>Jean Philippe VUILLEZ</a:t>
            </a:r>
            <a:endParaRPr b="1"/>
          </a:p>
          <a:p>
            <a:pPr marL="0" lvl="0" indent="0" algn="r" rtl="0">
              <a:spcBef>
                <a:spcPts val="0"/>
              </a:spcBef>
              <a:spcAft>
                <a:spcPts val="0"/>
              </a:spcAft>
              <a:buSzPct val="100000"/>
              <a:buFont typeface="Corbel"/>
              <a:buNone/>
            </a:pPr>
            <a:r>
              <a:rPr lang="fr-FR" i="1"/>
              <a:t>(médecin nucléaire…)</a:t>
            </a:r>
            <a:endParaRPr i="1"/>
          </a:p>
          <a:p>
            <a:pPr marL="0" lvl="0" indent="0" algn="r" rtl="0">
              <a:spcBef>
                <a:spcPts val="0"/>
              </a:spcBef>
              <a:spcAft>
                <a:spcPts val="0"/>
              </a:spcAft>
              <a:buSzPct val="100000"/>
              <a:buFont typeface="Corbel"/>
              <a:buNone/>
            </a:pPr>
            <a:endParaRPr/>
          </a:p>
        </p:txBody>
      </p:sp>
      <p:sp>
        <p:nvSpPr>
          <p:cNvPr id="373" name="Google Shape;373;p1"/>
          <p:cNvSpPr txBox="1">
            <a:spLocks noGrp="1"/>
          </p:cNvSpPr>
          <p:nvPr>
            <p:ph type="ctrTitle"/>
          </p:nvPr>
        </p:nvSpPr>
        <p:spPr>
          <a:xfrm>
            <a:off x="395536" y="2031692"/>
            <a:ext cx="8225886" cy="1102519"/>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chemeClr val="dk1"/>
              </a:buClr>
              <a:buSzPts val="3200"/>
              <a:buFont typeface="Corbel"/>
              <a:buNone/>
            </a:pPr>
            <a:r>
              <a:rPr lang="fr-FR" sz="3200" b="1"/>
              <a:t>Historique et ambitions socio-économiques; relations académiques et industrielles.</a:t>
            </a:r>
            <a:endParaRPr sz="3200"/>
          </a:p>
        </p:txBody>
      </p:sp>
      <p:pic>
        <p:nvPicPr>
          <p:cNvPr id="374" name="Google Shape;374;p1"/>
          <p:cNvPicPr preferRelativeResize="0"/>
          <p:nvPr/>
        </p:nvPicPr>
        <p:blipFill rotWithShape="1">
          <a:blip r:embed="rId3">
            <a:alphaModFix/>
          </a:blip>
          <a:srcRect/>
          <a:stretch/>
        </p:blipFill>
        <p:spPr>
          <a:xfrm>
            <a:off x="95994" y="3"/>
            <a:ext cx="8940502" cy="163564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10"/>
          <p:cNvSpPr txBox="1">
            <a:spLocks noGrp="1"/>
          </p:cNvSpPr>
          <p:nvPr>
            <p:ph type="title"/>
          </p:nvPr>
        </p:nvSpPr>
        <p:spPr>
          <a:xfrm>
            <a:off x="683568" y="1995686"/>
            <a:ext cx="7886700" cy="994172"/>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C55A11"/>
              </a:buClr>
              <a:buSzPts val="4000"/>
              <a:buFont typeface="Calibri"/>
              <a:buNone/>
            </a:pPr>
            <a:r>
              <a:rPr lang="fr-FR" sz="4000" b="1">
                <a:solidFill>
                  <a:srgbClr val="C55A11"/>
                </a:solidFill>
              </a:rPr>
              <a:t>Médecine nucléaire</a:t>
            </a:r>
            <a:endParaRPr sz="4000" b="1">
              <a:solidFill>
                <a:srgbClr val="C55A1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11"/>
          <p:cNvSpPr txBox="1">
            <a:spLocks noGrp="1"/>
          </p:cNvSpPr>
          <p:nvPr>
            <p:ph type="body" idx="1"/>
          </p:nvPr>
        </p:nvSpPr>
        <p:spPr>
          <a:xfrm>
            <a:off x="288032" y="1221601"/>
            <a:ext cx="8604448" cy="3672408"/>
          </a:xfrm>
          <a:prstGeom prst="rect">
            <a:avLst/>
          </a:prstGeom>
          <a:noFill/>
          <a:ln>
            <a:noFill/>
          </a:ln>
        </p:spPr>
        <p:txBody>
          <a:bodyPr spcFirstLastPara="1" wrap="square" lIns="68575" tIns="34275" rIns="68575" bIns="34275" anchor="t" anchorCtr="0">
            <a:normAutofit fontScale="92500" lnSpcReduction="20000"/>
          </a:bodyPr>
          <a:lstStyle/>
          <a:p>
            <a:pPr marL="171450" lvl="0" indent="-171481" algn="l" rtl="0">
              <a:lnSpc>
                <a:spcPct val="120000"/>
              </a:lnSpc>
              <a:spcBef>
                <a:spcPts val="0"/>
              </a:spcBef>
              <a:spcAft>
                <a:spcPts val="0"/>
              </a:spcAft>
              <a:buClr>
                <a:schemeClr val="dk1"/>
              </a:buClr>
              <a:buSzPct val="100000"/>
              <a:buChar char="•"/>
            </a:pPr>
            <a:r>
              <a:rPr lang="fr-FR"/>
              <a:t>découverte de la </a:t>
            </a:r>
            <a:r>
              <a:rPr lang="fr-FR" u="sng">
                <a:solidFill>
                  <a:schemeClr val="hlink"/>
                </a:solidFill>
                <a:hlinkClick r:id="rId3"/>
              </a:rPr>
              <a:t>radioactivité</a:t>
            </a:r>
            <a:r>
              <a:rPr lang="fr-FR"/>
              <a:t> </a:t>
            </a:r>
            <a:br>
              <a:rPr lang="fr-FR"/>
            </a:br>
            <a:r>
              <a:rPr lang="fr-FR"/>
              <a:t>artificielle en 1934 par Irène et </a:t>
            </a:r>
            <a:br>
              <a:rPr lang="fr-FR"/>
            </a:br>
            <a:r>
              <a:rPr lang="fr-FR" u="sng">
                <a:solidFill>
                  <a:schemeClr val="hlink"/>
                </a:solidFill>
                <a:hlinkClick r:id="rId4"/>
              </a:rPr>
              <a:t>Frédéric Joliot-Curie</a:t>
            </a:r>
            <a:r>
              <a:rPr lang="fr-FR"/>
              <a:t> </a:t>
            </a:r>
            <a:endParaRPr/>
          </a:p>
          <a:p>
            <a:pPr marL="171450" lvl="0" indent="-171481" algn="l" rtl="0">
              <a:lnSpc>
                <a:spcPct val="120000"/>
              </a:lnSpc>
              <a:spcBef>
                <a:spcPts val="1200"/>
              </a:spcBef>
              <a:spcAft>
                <a:spcPts val="0"/>
              </a:spcAft>
              <a:buClr>
                <a:schemeClr val="dk1"/>
              </a:buClr>
              <a:buSzPct val="100000"/>
              <a:buChar char="•"/>
            </a:pPr>
            <a:r>
              <a:rPr lang="fr-FR"/>
              <a:t>🡺 production des isotopes radioactifs des éléments constituants de la matière vivante utilisés comme traceurs. L'élément radioactif, totalement indiscernable de son homologue stable naturel, révèle sa présence par un rayonnement électromagnétique ou particulaire émis lors de sa désintégration</a:t>
            </a:r>
            <a:endParaRPr/>
          </a:p>
          <a:p>
            <a:pPr marL="171450" lvl="0" indent="-171481" algn="l" rtl="0">
              <a:lnSpc>
                <a:spcPct val="120000"/>
              </a:lnSpc>
              <a:spcBef>
                <a:spcPts val="1200"/>
              </a:spcBef>
              <a:spcAft>
                <a:spcPts val="0"/>
              </a:spcAft>
              <a:buClr>
                <a:schemeClr val="dk1"/>
              </a:buClr>
              <a:buSzPct val="100000"/>
              <a:buChar char="•"/>
            </a:pPr>
            <a:r>
              <a:rPr lang="fr-FR"/>
              <a:t>introduit dans l'organisme, il permet ainsi de révéler ou « tracer » les différentes phases du processus dynamique biochimique dans lequel il est engagé</a:t>
            </a:r>
            <a:endParaRPr/>
          </a:p>
          <a:p>
            <a:pPr marL="171450" lvl="0" indent="-171481" algn="l" rtl="0">
              <a:lnSpc>
                <a:spcPct val="120000"/>
              </a:lnSpc>
              <a:spcBef>
                <a:spcPts val="1200"/>
              </a:spcBef>
              <a:spcAft>
                <a:spcPts val="0"/>
              </a:spcAft>
              <a:buClr>
                <a:schemeClr val="dk1"/>
              </a:buClr>
              <a:buSzPct val="100000"/>
              <a:buChar char="•"/>
            </a:pPr>
            <a:r>
              <a:rPr lang="fr-FR"/>
              <a:t>🡺  émergence d'une discipline médicale nouvelle, la </a:t>
            </a:r>
            <a:r>
              <a:rPr lang="fr-FR" u="sng">
                <a:solidFill>
                  <a:schemeClr val="hlink"/>
                </a:solidFill>
                <a:hlinkClick r:id="rId5"/>
              </a:rPr>
              <a:t>médecine</a:t>
            </a:r>
            <a:r>
              <a:rPr lang="fr-FR"/>
              <a:t> </a:t>
            </a:r>
            <a:r>
              <a:rPr lang="fr-FR" u="sng">
                <a:solidFill>
                  <a:schemeClr val="hlink"/>
                </a:solidFill>
                <a:hlinkClick r:id="rId6"/>
              </a:rPr>
              <a:t>nucléaire</a:t>
            </a:r>
            <a:endParaRPr/>
          </a:p>
        </p:txBody>
      </p:sp>
      <p:sp>
        <p:nvSpPr>
          <p:cNvPr id="485" name="Google Shape;485;p11"/>
          <p:cNvSpPr txBox="1">
            <a:spLocks noGrp="1"/>
          </p:cNvSpPr>
          <p:nvPr>
            <p:ph type="title"/>
          </p:nvPr>
        </p:nvSpPr>
        <p:spPr>
          <a:xfrm>
            <a:off x="323528" y="303498"/>
            <a:ext cx="8229600" cy="55375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fr-FR"/>
              <a:t>Les origines…</a:t>
            </a:r>
            <a:endParaRPr/>
          </a:p>
        </p:txBody>
      </p:sp>
      <p:sp>
        <p:nvSpPr>
          <p:cNvPr id="486" name="Google Shape;486;p11"/>
          <p:cNvSpPr txBox="1">
            <a:spLocks noGrp="1"/>
          </p:cNvSpPr>
          <p:nvPr>
            <p:ph type="ftr" idx="11"/>
          </p:nvPr>
        </p:nvSpPr>
        <p:spPr>
          <a:xfrm>
            <a:off x="4211960" y="4894009"/>
            <a:ext cx="4872598" cy="216024"/>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fr-FR" sz="900">
                <a:solidFill>
                  <a:srgbClr val="888888"/>
                </a:solidFill>
                <a:latin typeface="Calibri"/>
                <a:ea typeface="Calibri"/>
                <a:cs typeface="Calibri"/>
                <a:sym typeface="Calibri"/>
              </a:rPr>
              <a:t>SFEN Paris          JPVuillez UJF/UGA &amp; CHU Grenoble Inserm 1039   juin 2016</a:t>
            </a:r>
            <a:endParaRPr sz="900">
              <a:solidFill>
                <a:srgbClr val="888888"/>
              </a:solidFill>
              <a:latin typeface="Calibri"/>
              <a:ea typeface="Calibri"/>
              <a:cs typeface="Calibri"/>
              <a:sym typeface="Calibri"/>
            </a:endParaRPr>
          </a:p>
        </p:txBody>
      </p:sp>
      <p:pic>
        <p:nvPicPr>
          <p:cNvPr id="487" name="Google Shape;487;p11"/>
          <p:cNvPicPr preferRelativeResize="0"/>
          <p:nvPr/>
        </p:nvPicPr>
        <p:blipFill rotWithShape="1">
          <a:blip r:embed="rId7">
            <a:alphaModFix/>
          </a:blip>
          <a:srcRect/>
          <a:stretch/>
        </p:blipFill>
        <p:spPr>
          <a:xfrm>
            <a:off x="5004048" y="141480"/>
            <a:ext cx="3204468" cy="17741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cxnSp>
        <p:nvCxnSpPr>
          <p:cNvPr id="492" name="Google Shape;492;p12"/>
          <p:cNvCxnSpPr/>
          <p:nvPr/>
        </p:nvCxnSpPr>
        <p:spPr>
          <a:xfrm>
            <a:off x="53578" y="6186492"/>
            <a:ext cx="9068990" cy="0"/>
          </a:xfrm>
          <a:prstGeom prst="straightConnector1">
            <a:avLst/>
          </a:prstGeom>
          <a:noFill/>
          <a:ln w="38100" cap="flat" cmpd="sng">
            <a:solidFill>
              <a:schemeClr val="accent1"/>
            </a:solidFill>
            <a:prstDash val="solid"/>
            <a:miter lim="800000"/>
            <a:headEnd type="none" w="sm" len="sm"/>
            <a:tailEnd type="none" w="sm" len="sm"/>
          </a:ln>
        </p:spPr>
      </p:cxnSp>
      <p:grpSp>
        <p:nvGrpSpPr>
          <p:cNvPr id="493" name="Google Shape;493;p12"/>
          <p:cNvGrpSpPr/>
          <p:nvPr/>
        </p:nvGrpSpPr>
        <p:grpSpPr>
          <a:xfrm>
            <a:off x="893083" y="1634239"/>
            <a:ext cx="7130129" cy="2370870"/>
            <a:chOff x="1111943" y="1879437"/>
            <a:chExt cx="9506838" cy="3161160"/>
          </a:xfrm>
        </p:grpSpPr>
        <p:sp>
          <p:nvSpPr>
            <p:cNvPr id="494" name="Google Shape;494;p12"/>
            <p:cNvSpPr txBox="1"/>
            <p:nvPr/>
          </p:nvSpPr>
          <p:spPr>
            <a:xfrm>
              <a:off x="3802289" y="2895448"/>
              <a:ext cx="6816492" cy="1436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 b="1">
                  <a:solidFill>
                    <a:srgbClr val="000000"/>
                  </a:solidFill>
                  <a:latin typeface="Calibri"/>
                  <a:ea typeface="Calibri"/>
                  <a:cs typeface="Calibri"/>
                  <a:sym typeface="Calibri"/>
                </a:rPr>
                <a:t>1923</a:t>
              </a:r>
              <a:r>
                <a:rPr lang="fr-FR" sz="1500">
                  <a:solidFill>
                    <a:srgbClr val="000000"/>
                  </a:solidFill>
                  <a:latin typeface="Calibri"/>
                  <a:ea typeface="Calibri"/>
                  <a:cs typeface="Calibri"/>
                  <a:sym typeface="Calibri"/>
                </a:rPr>
                <a:t> </a:t>
              </a:r>
              <a:r>
                <a:rPr lang="fr-FR" sz="1400">
                  <a:solidFill>
                    <a:srgbClr val="000000"/>
                  </a:solidFill>
                  <a:latin typeface="Calibri"/>
                  <a:ea typeface="Calibri"/>
                  <a:cs typeface="Calibri"/>
                  <a:sym typeface="Calibri"/>
                </a:rPr>
                <a:t>First</a:t>
              </a:r>
              <a:r>
                <a:rPr lang="fr-FR" sz="1500">
                  <a:solidFill>
                    <a:srgbClr val="000000"/>
                  </a:solidFill>
                  <a:latin typeface="Calibri"/>
                  <a:ea typeface="Calibri"/>
                  <a:cs typeface="Calibri"/>
                  <a:sym typeface="Calibri"/>
                </a:rPr>
                <a:t> i</a:t>
              </a:r>
              <a:r>
                <a:rPr lang="fr-FR" sz="1400">
                  <a:solidFill>
                    <a:srgbClr val="000000"/>
                  </a:solidFill>
                  <a:latin typeface="Calibri"/>
                  <a:ea typeface="Calibri"/>
                  <a:cs typeface="Calibri"/>
                  <a:sym typeface="Calibri"/>
                </a:rPr>
                <a:t>sotopic investigations in plant, animal, and human tissues.</a:t>
              </a:r>
              <a:endParaRPr/>
            </a:p>
            <a:p>
              <a:pPr marL="0" marR="0" lvl="0" indent="0" algn="l" rtl="0">
                <a:spcBef>
                  <a:spcPts val="0"/>
                </a:spcBef>
                <a:spcAft>
                  <a:spcPts val="0"/>
                </a:spcAft>
                <a:buNone/>
              </a:pPr>
              <a:endParaRPr sz="600">
                <a:solidFill>
                  <a:srgbClr val="000000"/>
                </a:solidFill>
                <a:latin typeface="Calibri"/>
                <a:ea typeface="Calibri"/>
                <a:cs typeface="Calibri"/>
                <a:sym typeface="Calibri"/>
              </a:endParaRPr>
            </a:p>
            <a:p>
              <a:pPr marL="0" marR="0" lvl="0" indent="0" algn="l" rtl="0">
                <a:spcBef>
                  <a:spcPts val="0"/>
                </a:spcBef>
                <a:spcAft>
                  <a:spcPts val="0"/>
                </a:spcAft>
                <a:buNone/>
              </a:pPr>
              <a:r>
                <a:rPr lang="fr-FR" sz="1500" b="1" u="sng">
                  <a:solidFill>
                    <a:srgbClr val="000000"/>
                  </a:solidFill>
                  <a:latin typeface="Calibri"/>
                  <a:ea typeface="Calibri"/>
                  <a:cs typeface="Calibri"/>
                  <a:sym typeface="Calibri"/>
                </a:rPr>
                <a:t>1948</a:t>
              </a:r>
              <a:r>
                <a:rPr lang="fr-FR" sz="1500" b="1">
                  <a:solidFill>
                    <a:srgbClr val="0070C0"/>
                  </a:solidFill>
                  <a:latin typeface="Calibri"/>
                  <a:ea typeface="Calibri"/>
                  <a:cs typeface="Calibri"/>
                  <a:sym typeface="Calibri"/>
                </a:rPr>
                <a:t> </a:t>
              </a:r>
              <a:r>
                <a:rPr lang="fr-FR" sz="1400">
                  <a:solidFill>
                    <a:srgbClr val="0070C0"/>
                  </a:solidFill>
                  <a:latin typeface="Calibri"/>
                  <a:ea typeface="Calibri"/>
                  <a:cs typeface="Calibri"/>
                  <a:sym typeface="Calibri"/>
                </a:rPr>
                <a:t>: </a:t>
              </a:r>
              <a:r>
                <a:rPr lang="fr-FR" sz="1400">
                  <a:solidFill>
                    <a:srgbClr val="000000"/>
                  </a:solidFill>
                  <a:latin typeface="Calibri"/>
                  <a:ea typeface="Calibri"/>
                  <a:cs typeface="Calibri"/>
                  <a:sym typeface="Calibri"/>
                </a:rPr>
                <a:t>600-page monography untitled « Radioactive indicators »</a:t>
              </a:r>
              <a:endParaRPr/>
            </a:p>
            <a:p>
              <a:pPr marL="0" marR="0" lvl="0" indent="0" algn="l" rtl="0">
                <a:spcBef>
                  <a:spcPts val="0"/>
                </a:spcBef>
                <a:spcAft>
                  <a:spcPts val="0"/>
                </a:spcAft>
                <a:buNone/>
              </a:pPr>
              <a:r>
                <a:rPr lang="fr-FR" sz="1400">
                  <a:solidFill>
                    <a:srgbClr val="0070C0"/>
                  </a:solidFill>
                  <a:latin typeface="Calibri"/>
                  <a:ea typeface="Calibri"/>
                  <a:cs typeface="Calibri"/>
                  <a:sym typeface="Calibri"/>
                </a:rPr>
                <a:t>Radionuclide tracers </a:t>
              </a:r>
              <a:endParaRPr/>
            </a:p>
          </p:txBody>
        </p:sp>
        <p:grpSp>
          <p:nvGrpSpPr>
            <p:cNvPr id="495" name="Google Shape;495;p12"/>
            <p:cNvGrpSpPr/>
            <p:nvPr/>
          </p:nvGrpSpPr>
          <p:grpSpPr>
            <a:xfrm>
              <a:off x="1111943" y="1879437"/>
              <a:ext cx="1625600" cy="3161160"/>
              <a:chOff x="9057764" y="1228974"/>
              <a:chExt cx="1625600" cy="3161160"/>
            </a:xfrm>
          </p:grpSpPr>
          <p:sp>
            <p:nvSpPr>
              <p:cNvPr id="496" name="Google Shape;496;p12"/>
              <p:cNvSpPr txBox="1"/>
              <p:nvPr/>
            </p:nvSpPr>
            <p:spPr>
              <a:xfrm>
                <a:off x="9170372" y="3692507"/>
                <a:ext cx="1400384" cy="69762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a:solidFill>
                      <a:srgbClr val="000000"/>
                    </a:solidFill>
                    <a:latin typeface="Calibri"/>
                    <a:ea typeface="Calibri"/>
                    <a:cs typeface="Calibri"/>
                    <a:sym typeface="Calibri"/>
                  </a:rPr>
                  <a:t>Budapest</a:t>
                </a:r>
                <a:endParaRPr/>
              </a:p>
              <a:p>
                <a:pPr marL="0" marR="0" lvl="0" indent="0" algn="ctr" rtl="0">
                  <a:spcBef>
                    <a:spcPts val="0"/>
                  </a:spcBef>
                  <a:spcAft>
                    <a:spcPts val="0"/>
                  </a:spcAft>
                  <a:buNone/>
                </a:pPr>
                <a:r>
                  <a:rPr lang="fr-FR" sz="1400">
                    <a:solidFill>
                      <a:srgbClr val="000000"/>
                    </a:solidFill>
                    <a:latin typeface="Calibri"/>
                    <a:ea typeface="Calibri"/>
                    <a:cs typeface="Calibri"/>
                    <a:sym typeface="Calibri"/>
                  </a:rPr>
                  <a:t>1885 - 1966</a:t>
                </a:r>
                <a:endParaRPr/>
              </a:p>
            </p:txBody>
          </p:sp>
          <p:pic>
            <p:nvPicPr>
              <p:cNvPr id="497" name="Google Shape;497;p12" descr="Une image contenant personne, posant, cravate&#10;&#10;Description générée automatiquement"/>
              <p:cNvPicPr preferRelativeResize="0"/>
              <p:nvPr/>
            </p:nvPicPr>
            <p:blipFill rotWithShape="1">
              <a:blip r:embed="rId3">
                <a:alphaModFix/>
              </a:blip>
              <a:srcRect/>
              <a:stretch/>
            </p:blipFill>
            <p:spPr>
              <a:xfrm>
                <a:off x="9057764" y="1228974"/>
                <a:ext cx="1625600" cy="2324100"/>
              </a:xfrm>
              <a:prstGeom prst="rect">
                <a:avLst/>
              </a:prstGeom>
              <a:noFill/>
              <a:ln w="57150" cap="flat" cmpd="sng">
                <a:solidFill>
                  <a:srgbClr val="FF0000"/>
                </a:solidFill>
                <a:prstDash val="solid"/>
                <a:round/>
                <a:headEnd type="none" w="sm" len="sm"/>
                <a:tailEnd type="none" w="sm" len="sm"/>
              </a:ln>
            </p:spPr>
          </p:pic>
        </p:grpSp>
        <p:sp>
          <p:nvSpPr>
            <p:cNvPr id="498" name="Google Shape;498;p12"/>
            <p:cNvSpPr txBox="1"/>
            <p:nvPr/>
          </p:nvSpPr>
          <p:spPr>
            <a:xfrm>
              <a:off x="3822052" y="2192048"/>
              <a:ext cx="6576929" cy="430887"/>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
                  <a:solidFill>
                    <a:srgbClr val="000000"/>
                  </a:solidFill>
                  <a:latin typeface="Calibri"/>
                  <a:ea typeface="Calibri"/>
                  <a:cs typeface="Calibri"/>
                  <a:sym typeface="Calibri"/>
                </a:rPr>
                <a:t>Georg Charles von Hevesy </a:t>
              </a:r>
              <a:r>
                <a:rPr lang="fr-FR" sz="1500">
                  <a:solidFill>
                    <a:srgbClr val="0070C0"/>
                  </a:solidFill>
                  <a:latin typeface="Calibri"/>
                  <a:ea typeface="Calibri"/>
                  <a:cs typeface="Calibri"/>
                  <a:sym typeface="Calibri"/>
                </a:rPr>
                <a:t>« Father of the nuclear medicine »</a:t>
              </a:r>
              <a:endParaRPr/>
            </a:p>
          </p:txBody>
        </p:sp>
      </p:grpSp>
      <p:sp>
        <p:nvSpPr>
          <p:cNvPr id="499" name="Google Shape;499;p12"/>
          <p:cNvSpPr txBox="1"/>
          <p:nvPr/>
        </p:nvSpPr>
        <p:spPr>
          <a:xfrm>
            <a:off x="5940152" y="4525838"/>
            <a:ext cx="2226059" cy="276999"/>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i="1">
                <a:solidFill>
                  <a:srgbClr val="C55A11"/>
                </a:solidFill>
                <a:latin typeface="Calibri"/>
                <a:ea typeface="Calibri"/>
                <a:cs typeface="Calibri"/>
                <a:sym typeface="Calibri"/>
              </a:rPr>
              <a:t>Remerciements : Pr Alain Prigent</a:t>
            </a:r>
            <a:endParaRPr sz="1200" i="1">
              <a:solidFill>
                <a:srgbClr val="C55A11"/>
              </a:solidFill>
              <a:latin typeface="Calibri"/>
              <a:ea typeface="Calibri"/>
              <a:cs typeface="Calibri"/>
              <a:sym typeface="Calibri"/>
            </a:endParaRPr>
          </a:p>
        </p:txBody>
      </p:sp>
      <p:sp>
        <p:nvSpPr>
          <p:cNvPr id="500" name="Google Shape;500;p12"/>
          <p:cNvSpPr/>
          <p:nvPr/>
        </p:nvSpPr>
        <p:spPr>
          <a:xfrm>
            <a:off x="951020" y="483518"/>
            <a:ext cx="742344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b="1" cap="none">
                <a:solidFill>
                  <a:srgbClr val="0051FF"/>
                </a:solidFill>
                <a:latin typeface="Calibri"/>
                <a:ea typeface="Calibri"/>
                <a:cs typeface="Calibri"/>
                <a:sym typeface="Calibri"/>
              </a:rPr>
              <a:t>Naissance de la médecine nucléaire</a:t>
            </a:r>
            <a:endParaRPr sz="3600" b="1" cap="none">
              <a:solidFill>
                <a:srgbClr val="0051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cxnSp>
        <p:nvCxnSpPr>
          <p:cNvPr id="505" name="Google Shape;505;p13"/>
          <p:cNvCxnSpPr/>
          <p:nvPr/>
        </p:nvCxnSpPr>
        <p:spPr>
          <a:xfrm>
            <a:off x="53578" y="6186492"/>
            <a:ext cx="9068990" cy="0"/>
          </a:xfrm>
          <a:prstGeom prst="straightConnector1">
            <a:avLst/>
          </a:prstGeom>
          <a:noFill/>
          <a:ln w="38100" cap="flat" cmpd="sng">
            <a:solidFill>
              <a:schemeClr val="accent1"/>
            </a:solidFill>
            <a:prstDash val="solid"/>
            <a:miter lim="800000"/>
            <a:headEnd type="none" w="sm" len="sm"/>
            <a:tailEnd type="none" w="sm" len="sm"/>
          </a:ln>
        </p:spPr>
      </p:cxnSp>
      <p:grpSp>
        <p:nvGrpSpPr>
          <p:cNvPr id="506" name="Google Shape;506;p13"/>
          <p:cNvGrpSpPr/>
          <p:nvPr/>
        </p:nvGrpSpPr>
        <p:grpSpPr>
          <a:xfrm>
            <a:off x="166350" y="1448009"/>
            <a:ext cx="1944828" cy="1941546"/>
            <a:chOff x="130417" y="1596871"/>
            <a:chExt cx="2593104" cy="2588728"/>
          </a:xfrm>
        </p:grpSpPr>
        <p:pic>
          <p:nvPicPr>
            <p:cNvPr id="507" name="Google Shape;507;p13" descr="Une image contenant homme, personne, mur, intérieur&#10;&#10;Description générée automatiquement"/>
            <p:cNvPicPr preferRelativeResize="0"/>
            <p:nvPr/>
          </p:nvPicPr>
          <p:blipFill rotWithShape="1">
            <a:blip r:embed="rId3">
              <a:alphaModFix/>
            </a:blip>
            <a:srcRect/>
            <a:stretch/>
          </p:blipFill>
          <p:spPr>
            <a:xfrm rot="5400000">
              <a:off x="330616" y="1850871"/>
              <a:ext cx="2032000" cy="1524000"/>
            </a:xfrm>
            <a:prstGeom prst="rect">
              <a:avLst/>
            </a:prstGeom>
            <a:noFill/>
            <a:ln>
              <a:noFill/>
            </a:ln>
          </p:spPr>
        </p:pic>
        <p:sp>
          <p:nvSpPr>
            <p:cNvPr id="508" name="Google Shape;508;p13"/>
            <p:cNvSpPr txBox="1"/>
            <p:nvPr/>
          </p:nvSpPr>
          <p:spPr>
            <a:xfrm>
              <a:off x="130417" y="3775230"/>
              <a:ext cx="2593104" cy="4103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Paul Blanquet </a:t>
              </a:r>
              <a:r>
                <a:rPr lang="fr-FR" sz="1100">
                  <a:solidFill>
                    <a:srgbClr val="000000"/>
                  </a:solidFill>
                  <a:latin typeface="Calibri"/>
                  <a:ea typeface="Calibri"/>
                  <a:cs typeface="Calibri"/>
                  <a:sym typeface="Calibri"/>
                </a:rPr>
                <a:t>1919 - 2002</a:t>
              </a:r>
              <a:endParaRPr/>
            </a:p>
          </p:txBody>
        </p:sp>
      </p:grpSp>
      <p:sp>
        <p:nvSpPr>
          <p:cNvPr id="509" name="Google Shape;509;p13"/>
          <p:cNvSpPr txBox="1"/>
          <p:nvPr/>
        </p:nvSpPr>
        <p:spPr>
          <a:xfrm>
            <a:off x="2298085" y="1403317"/>
            <a:ext cx="4732429" cy="71557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1948 – </a:t>
            </a:r>
            <a:r>
              <a:rPr lang="fr-FR" sz="1400">
                <a:solidFill>
                  <a:srgbClr val="000000"/>
                </a:solidFill>
                <a:latin typeface="Calibri"/>
                <a:ea typeface="Calibri"/>
                <a:cs typeface="Calibri"/>
                <a:sym typeface="Calibri"/>
              </a:rPr>
              <a:t>Bordeaux -</a:t>
            </a:r>
            <a:endParaRPr/>
          </a:p>
          <a:p>
            <a:pPr marL="0" marR="0" lvl="0" indent="0" algn="l" rtl="0">
              <a:spcBef>
                <a:spcPts val="0"/>
              </a:spcBef>
              <a:spcAft>
                <a:spcPts val="0"/>
              </a:spcAft>
              <a:buNone/>
            </a:pPr>
            <a:r>
              <a:rPr lang="fr-FR" sz="1400">
                <a:solidFill>
                  <a:srgbClr val="000000"/>
                </a:solidFill>
                <a:latin typeface="Calibri"/>
                <a:ea typeface="Calibri"/>
                <a:cs typeface="Calibri"/>
                <a:sym typeface="Calibri"/>
              </a:rPr>
              <a:t>First radioisotope clinic using a handed-held Gieger-Müller counter to determine </a:t>
            </a:r>
            <a:r>
              <a:rPr lang="fr-FR" sz="1400" baseline="30000">
                <a:solidFill>
                  <a:srgbClr val="000000"/>
                </a:solidFill>
                <a:latin typeface="Calibri"/>
                <a:ea typeface="Calibri"/>
                <a:cs typeface="Calibri"/>
                <a:sym typeface="Calibri"/>
              </a:rPr>
              <a:t>131</a:t>
            </a:r>
            <a:r>
              <a:rPr lang="fr-FR" sz="1400">
                <a:solidFill>
                  <a:srgbClr val="000000"/>
                </a:solidFill>
                <a:latin typeface="Calibri"/>
                <a:ea typeface="Calibri"/>
                <a:cs typeface="Calibri"/>
                <a:sym typeface="Calibri"/>
              </a:rPr>
              <a:t>I isocount mappings of the  thyroid </a:t>
            </a:r>
            <a:endParaRPr/>
          </a:p>
        </p:txBody>
      </p:sp>
      <p:pic>
        <p:nvPicPr>
          <p:cNvPr id="510" name="Google Shape;510;p13" descr="Une image contenant texte, tableau blanc&#10;&#10;Description générée automatiquement"/>
          <p:cNvPicPr preferRelativeResize="0"/>
          <p:nvPr/>
        </p:nvPicPr>
        <p:blipFill rotWithShape="1">
          <a:blip r:embed="rId4">
            <a:alphaModFix/>
          </a:blip>
          <a:srcRect/>
          <a:stretch/>
        </p:blipFill>
        <p:spPr>
          <a:xfrm rot="5400000">
            <a:off x="7195436" y="1347526"/>
            <a:ext cx="1098093" cy="1143000"/>
          </a:xfrm>
          <a:prstGeom prst="rect">
            <a:avLst/>
          </a:prstGeom>
          <a:noFill/>
          <a:ln>
            <a:noFill/>
          </a:ln>
        </p:spPr>
      </p:pic>
      <p:sp>
        <p:nvSpPr>
          <p:cNvPr id="511" name="Google Shape;511;p13"/>
          <p:cNvSpPr txBox="1"/>
          <p:nvPr/>
        </p:nvSpPr>
        <p:spPr>
          <a:xfrm>
            <a:off x="2307423" y="2726173"/>
            <a:ext cx="5437059" cy="111568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1951 - 1952 - </a:t>
            </a:r>
            <a:r>
              <a:rPr lang="fr-FR" sz="1400" b="1">
                <a:solidFill>
                  <a:srgbClr val="0070C0"/>
                </a:solidFill>
                <a:latin typeface="Calibri"/>
                <a:ea typeface="Calibri"/>
                <a:cs typeface="Calibri"/>
                <a:sym typeface="Calibri"/>
              </a:rPr>
              <a:t>Berkeley</a:t>
            </a:r>
            <a:r>
              <a:rPr lang="fr-FR" sz="1400">
                <a:solidFill>
                  <a:srgbClr val="0070C0"/>
                </a:solidFill>
                <a:latin typeface="Calibri"/>
                <a:ea typeface="Calibri"/>
                <a:cs typeface="Calibri"/>
                <a:sym typeface="Calibri"/>
              </a:rPr>
              <a:t> – Donner Laboratory with Ernest &amp; John Lawrence</a:t>
            </a:r>
            <a:endParaRPr/>
          </a:p>
          <a:p>
            <a:pPr marL="0" marR="0" lvl="0" indent="0" algn="l" rtl="0">
              <a:spcBef>
                <a:spcPts val="0"/>
              </a:spcBef>
              <a:spcAft>
                <a:spcPts val="0"/>
              </a:spcAft>
              <a:buNone/>
            </a:pPr>
            <a:endParaRPr sz="600">
              <a:solidFill>
                <a:srgbClr val="0070C0"/>
              </a:solidFill>
              <a:latin typeface="Calibri"/>
              <a:ea typeface="Calibri"/>
              <a:cs typeface="Calibri"/>
              <a:sym typeface="Calibri"/>
            </a:endParaRPr>
          </a:p>
          <a:p>
            <a:pPr marL="214308" marR="0" lvl="0" indent="-214308" algn="l" rtl="0">
              <a:spcBef>
                <a:spcPts val="0"/>
              </a:spcBef>
              <a:spcAft>
                <a:spcPts val="0"/>
              </a:spcAft>
              <a:buClr>
                <a:srgbClr val="000000"/>
              </a:buClr>
              <a:buSzPts val="1400"/>
              <a:buFont typeface="Calibri"/>
              <a:buChar char="-"/>
            </a:pPr>
            <a:r>
              <a:rPr lang="fr-FR" sz="1400">
                <a:solidFill>
                  <a:srgbClr val="000000"/>
                </a:solidFill>
                <a:latin typeface="Calibri"/>
                <a:ea typeface="Calibri"/>
                <a:cs typeface="Calibri"/>
                <a:sym typeface="Calibri"/>
              </a:rPr>
              <a:t>Identification and isolation of thyroid hormones using radiolabelling</a:t>
            </a:r>
            <a:endParaRPr sz="1400">
              <a:solidFill>
                <a:srgbClr val="000000"/>
              </a:solidFill>
              <a:latin typeface="Calibri"/>
              <a:ea typeface="Calibri"/>
              <a:cs typeface="Calibri"/>
              <a:sym typeface="Calibri"/>
            </a:endParaRPr>
          </a:p>
          <a:p>
            <a:pPr marL="214308" marR="0" lvl="0" indent="-176208" algn="l" rtl="0">
              <a:spcBef>
                <a:spcPts val="0"/>
              </a:spcBef>
              <a:spcAft>
                <a:spcPts val="0"/>
              </a:spcAft>
              <a:buClr>
                <a:schemeClr val="dk1"/>
              </a:buClr>
              <a:buSzPts val="600"/>
              <a:buFont typeface="Calibri"/>
              <a:buNone/>
            </a:pPr>
            <a:endParaRPr sz="600">
              <a:solidFill>
                <a:srgbClr val="000000"/>
              </a:solidFill>
              <a:latin typeface="Calibri"/>
              <a:ea typeface="Calibri"/>
              <a:cs typeface="Calibri"/>
              <a:sym typeface="Calibri"/>
            </a:endParaRPr>
          </a:p>
          <a:p>
            <a:pPr marL="214308" marR="0" lvl="0" indent="-214308" algn="l" rtl="0">
              <a:spcBef>
                <a:spcPts val="0"/>
              </a:spcBef>
              <a:spcAft>
                <a:spcPts val="0"/>
              </a:spcAft>
              <a:buClr>
                <a:srgbClr val="000000"/>
              </a:buClr>
              <a:buSzPts val="1400"/>
              <a:buFont typeface="Calibri"/>
              <a:buChar char="-"/>
            </a:pPr>
            <a:r>
              <a:rPr lang="fr-FR" sz="1400">
                <a:solidFill>
                  <a:srgbClr val="000000"/>
                </a:solidFill>
                <a:latin typeface="Calibri"/>
                <a:ea typeface="Calibri"/>
                <a:cs typeface="Calibri"/>
                <a:sym typeface="Calibri"/>
              </a:rPr>
              <a:t>Therapeutic applications of the cyclotron (proton and alpha particle        irradiation of hypothalamic and hypophyseal tumors)</a:t>
            </a:r>
            <a:endParaRPr/>
          </a:p>
        </p:txBody>
      </p:sp>
      <p:sp>
        <p:nvSpPr>
          <p:cNvPr id="512" name="Google Shape;512;p13"/>
          <p:cNvSpPr txBox="1"/>
          <p:nvPr/>
        </p:nvSpPr>
        <p:spPr>
          <a:xfrm>
            <a:off x="5940152" y="4525838"/>
            <a:ext cx="2226059" cy="276999"/>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i="1">
                <a:solidFill>
                  <a:srgbClr val="C55A11"/>
                </a:solidFill>
                <a:latin typeface="Calibri"/>
                <a:ea typeface="Calibri"/>
                <a:cs typeface="Calibri"/>
                <a:sym typeface="Calibri"/>
              </a:rPr>
              <a:t>Remerciements : Pr Alain Prigent</a:t>
            </a:r>
            <a:endParaRPr sz="1200" i="1">
              <a:solidFill>
                <a:srgbClr val="C55A1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517" name="Google Shape;517;p14"/>
          <p:cNvGrpSpPr/>
          <p:nvPr/>
        </p:nvGrpSpPr>
        <p:grpSpPr>
          <a:xfrm>
            <a:off x="225866" y="869527"/>
            <a:ext cx="2153538" cy="2199039"/>
            <a:chOff x="448451" y="2020893"/>
            <a:chExt cx="2871383" cy="2932052"/>
          </a:xfrm>
        </p:grpSpPr>
        <p:pic>
          <p:nvPicPr>
            <p:cNvPr id="518" name="Google Shape;518;p14" descr="Une image contenant personne, homme, mur, intérieur&#10;&#10;Description générée automatiquement"/>
            <p:cNvPicPr preferRelativeResize="0"/>
            <p:nvPr/>
          </p:nvPicPr>
          <p:blipFill rotWithShape="1">
            <a:blip r:embed="rId3">
              <a:alphaModFix/>
            </a:blip>
            <a:srcRect/>
            <a:stretch/>
          </p:blipFill>
          <p:spPr>
            <a:xfrm>
              <a:off x="614598" y="2020893"/>
              <a:ext cx="2368446" cy="2277387"/>
            </a:xfrm>
            <a:prstGeom prst="rect">
              <a:avLst/>
            </a:prstGeom>
            <a:noFill/>
            <a:ln>
              <a:noFill/>
            </a:ln>
          </p:spPr>
        </p:pic>
        <p:sp>
          <p:nvSpPr>
            <p:cNvPr id="519" name="Google Shape;519;p14"/>
            <p:cNvSpPr txBox="1"/>
            <p:nvPr/>
          </p:nvSpPr>
          <p:spPr>
            <a:xfrm>
              <a:off x="448451" y="4542576"/>
              <a:ext cx="2871383" cy="4103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Maurice Tubiana </a:t>
              </a:r>
              <a:r>
                <a:rPr lang="fr-FR" sz="1100">
                  <a:solidFill>
                    <a:srgbClr val="000000"/>
                  </a:solidFill>
                  <a:latin typeface="Calibri"/>
                  <a:ea typeface="Calibri"/>
                  <a:cs typeface="Calibri"/>
                  <a:sym typeface="Calibri"/>
                </a:rPr>
                <a:t>1920 - 2013</a:t>
              </a:r>
              <a:endParaRPr/>
            </a:p>
          </p:txBody>
        </p:sp>
      </p:grpSp>
      <p:sp>
        <p:nvSpPr>
          <p:cNvPr id="520" name="Google Shape;520;p14"/>
          <p:cNvSpPr txBox="1"/>
          <p:nvPr/>
        </p:nvSpPr>
        <p:spPr>
          <a:xfrm>
            <a:off x="2400670" y="483518"/>
            <a:ext cx="5993562" cy="46935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1945</a:t>
            </a:r>
            <a:r>
              <a:rPr lang="fr-FR" sz="1400">
                <a:solidFill>
                  <a:srgbClr val="000000"/>
                </a:solidFill>
                <a:latin typeface="Calibri"/>
                <a:ea typeface="Calibri"/>
                <a:cs typeface="Calibri"/>
                <a:sym typeface="Calibri"/>
              </a:rPr>
              <a:t> - </a:t>
            </a:r>
            <a:r>
              <a:rPr lang="fr-FR" sz="1400">
                <a:solidFill>
                  <a:srgbClr val="0070C0"/>
                </a:solidFill>
                <a:latin typeface="Calibri"/>
                <a:ea typeface="Calibri"/>
                <a:cs typeface="Calibri"/>
                <a:sym typeface="Calibri"/>
              </a:rPr>
              <a:t>Laboratory of Irène &amp; Frédéric Joliot-Curie at the Collège de France - </a:t>
            </a:r>
            <a:r>
              <a:rPr lang="fr-FR" sz="1400">
                <a:solidFill>
                  <a:srgbClr val="000000"/>
                </a:solidFill>
                <a:latin typeface="Calibri"/>
                <a:ea typeface="Calibri"/>
                <a:cs typeface="Calibri"/>
                <a:sym typeface="Calibri"/>
              </a:rPr>
              <a:t>Paris</a:t>
            </a:r>
            <a:endParaRPr/>
          </a:p>
          <a:p>
            <a:pPr marL="0" marR="0" lvl="0" indent="0" algn="l" rtl="0">
              <a:spcBef>
                <a:spcPts val="0"/>
              </a:spcBef>
              <a:spcAft>
                <a:spcPts val="0"/>
              </a:spcAft>
              <a:buNone/>
            </a:pPr>
            <a:r>
              <a:rPr lang="fr-FR" sz="1200">
                <a:solidFill>
                  <a:srgbClr val="000000"/>
                </a:solidFill>
                <a:latin typeface="Calibri"/>
                <a:ea typeface="Calibri"/>
                <a:cs typeface="Calibri"/>
                <a:sym typeface="Calibri"/>
              </a:rPr>
              <a:t>- Animal studies on the thyroid uptake of </a:t>
            </a:r>
            <a:r>
              <a:rPr lang="fr-FR" sz="1200" baseline="30000">
                <a:solidFill>
                  <a:srgbClr val="000000"/>
                </a:solidFill>
                <a:latin typeface="Calibri"/>
                <a:ea typeface="Calibri"/>
                <a:cs typeface="Calibri"/>
                <a:sym typeface="Calibri"/>
              </a:rPr>
              <a:t>128</a:t>
            </a:r>
            <a:r>
              <a:rPr lang="fr-FR" sz="1200">
                <a:solidFill>
                  <a:srgbClr val="000000"/>
                </a:solidFill>
                <a:latin typeface="Calibri"/>
                <a:ea typeface="Calibri"/>
                <a:cs typeface="Calibri"/>
                <a:sym typeface="Calibri"/>
              </a:rPr>
              <a:t>I (cyclotron, T</a:t>
            </a:r>
            <a:r>
              <a:rPr lang="fr-FR" sz="1200" baseline="-25000">
                <a:solidFill>
                  <a:srgbClr val="000000"/>
                </a:solidFill>
                <a:latin typeface="Calibri"/>
                <a:ea typeface="Calibri"/>
                <a:cs typeface="Calibri"/>
                <a:sym typeface="Calibri"/>
              </a:rPr>
              <a:t>1/2 </a:t>
            </a:r>
            <a:r>
              <a:rPr lang="fr-FR" sz="1200">
                <a:solidFill>
                  <a:srgbClr val="000000"/>
                </a:solidFill>
                <a:latin typeface="Calibri"/>
                <a:ea typeface="Calibri"/>
                <a:cs typeface="Calibri"/>
                <a:sym typeface="Calibri"/>
              </a:rPr>
              <a:t>: 28min) stimulated by TSH</a:t>
            </a:r>
            <a:endParaRPr/>
          </a:p>
        </p:txBody>
      </p:sp>
      <p:sp>
        <p:nvSpPr>
          <p:cNvPr id="521" name="Google Shape;521;p14"/>
          <p:cNvSpPr txBox="1"/>
          <p:nvPr/>
        </p:nvSpPr>
        <p:spPr>
          <a:xfrm>
            <a:off x="2400670" y="1025854"/>
            <a:ext cx="5485410" cy="46935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1948 - 1949 - </a:t>
            </a:r>
            <a:r>
              <a:rPr lang="fr-FR" sz="1400" b="1">
                <a:solidFill>
                  <a:srgbClr val="0070C0"/>
                </a:solidFill>
                <a:latin typeface="Calibri"/>
                <a:ea typeface="Calibri"/>
                <a:cs typeface="Calibri"/>
                <a:sym typeface="Calibri"/>
              </a:rPr>
              <a:t>Berkeley</a:t>
            </a:r>
            <a:r>
              <a:rPr lang="fr-FR" sz="1400">
                <a:solidFill>
                  <a:srgbClr val="0070C0"/>
                </a:solidFill>
                <a:latin typeface="Calibri"/>
                <a:ea typeface="Calibri"/>
                <a:cs typeface="Calibri"/>
                <a:sym typeface="Calibri"/>
              </a:rPr>
              <a:t> – Donner Laboratory with Ernest &amp; John Lawrence</a:t>
            </a:r>
            <a:endParaRPr/>
          </a:p>
          <a:p>
            <a:pPr marL="0" marR="0" lvl="0" indent="0" algn="l" rtl="0">
              <a:spcBef>
                <a:spcPts val="0"/>
              </a:spcBef>
              <a:spcAft>
                <a:spcPts val="0"/>
              </a:spcAft>
              <a:buNone/>
            </a:pPr>
            <a:r>
              <a:rPr lang="fr-FR" sz="1200">
                <a:solidFill>
                  <a:srgbClr val="000000"/>
                </a:solidFill>
                <a:latin typeface="Calibri"/>
                <a:ea typeface="Calibri"/>
                <a:cs typeface="Calibri"/>
                <a:sym typeface="Calibri"/>
              </a:rPr>
              <a:t>- </a:t>
            </a:r>
            <a:r>
              <a:rPr lang="fr-FR" sz="1200" baseline="30000">
                <a:solidFill>
                  <a:srgbClr val="000000"/>
                </a:solidFill>
                <a:latin typeface="Calibri"/>
                <a:ea typeface="Calibri"/>
                <a:cs typeface="Calibri"/>
                <a:sym typeface="Calibri"/>
              </a:rPr>
              <a:t>131</a:t>
            </a:r>
            <a:r>
              <a:rPr lang="fr-FR" sz="1200">
                <a:solidFill>
                  <a:srgbClr val="000000"/>
                </a:solidFill>
                <a:latin typeface="Calibri"/>
                <a:ea typeface="Calibri"/>
                <a:cs typeface="Calibri"/>
                <a:sym typeface="Calibri"/>
              </a:rPr>
              <a:t>I iodotherapy of iodine-avid pulmonary metastases of thyroid cancer</a:t>
            </a:r>
            <a:endParaRPr/>
          </a:p>
        </p:txBody>
      </p:sp>
      <p:sp>
        <p:nvSpPr>
          <p:cNvPr id="522" name="Google Shape;522;p14"/>
          <p:cNvSpPr txBox="1"/>
          <p:nvPr/>
        </p:nvSpPr>
        <p:spPr>
          <a:xfrm>
            <a:off x="2400668" y="1568188"/>
            <a:ext cx="6045894" cy="65402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1949</a:t>
            </a:r>
            <a:r>
              <a:rPr lang="fr-FR" sz="1400">
                <a:solidFill>
                  <a:srgbClr val="000000"/>
                </a:solidFill>
                <a:latin typeface="Calibri"/>
                <a:ea typeface="Calibri"/>
                <a:cs typeface="Calibri"/>
                <a:sym typeface="Calibri"/>
              </a:rPr>
              <a:t> - </a:t>
            </a:r>
            <a:r>
              <a:rPr lang="fr-FR" sz="1400">
                <a:solidFill>
                  <a:srgbClr val="0070C0"/>
                </a:solidFill>
                <a:latin typeface="Calibri"/>
                <a:ea typeface="Calibri"/>
                <a:cs typeface="Calibri"/>
                <a:sym typeface="Calibri"/>
              </a:rPr>
              <a:t>Necker Hospital -  </a:t>
            </a:r>
            <a:r>
              <a:rPr lang="fr-FR" sz="1400">
                <a:solidFill>
                  <a:srgbClr val="000000"/>
                </a:solidFill>
                <a:latin typeface="Calibri"/>
                <a:ea typeface="Calibri"/>
                <a:cs typeface="Calibri"/>
                <a:sym typeface="Calibri"/>
              </a:rPr>
              <a:t>Paris</a:t>
            </a:r>
            <a:endParaRPr/>
          </a:p>
          <a:p>
            <a:pPr marL="0" marR="0" lvl="0" indent="0" algn="l" rtl="0">
              <a:spcBef>
                <a:spcPts val="0"/>
              </a:spcBef>
              <a:spcAft>
                <a:spcPts val="0"/>
              </a:spcAft>
              <a:buNone/>
            </a:pPr>
            <a:r>
              <a:rPr lang="fr-FR" sz="1200">
                <a:solidFill>
                  <a:srgbClr val="000000"/>
                </a:solidFill>
                <a:latin typeface="Calibri"/>
                <a:ea typeface="Calibri"/>
                <a:cs typeface="Calibri"/>
                <a:sym typeface="Calibri"/>
              </a:rPr>
              <a:t>- First nuclear medicine department for thyroid therapy (</a:t>
            </a:r>
            <a:r>
              <a:rPr lang="fr-FR" sz="1200" baseline="30000">
                <a:solidFill>
                  <a:srgbClr val="000000"/>
                </a:solidFill>
                <a:latin typeface="Calibri"/>
                <a:ea typeface="Calibri"/>
                <a:cs typeface="Calibri"/>
                <a:sym typeface="Calibri"/>
              </a:rPr>
              <a:t>131</a:t>
            </a:r>
            <a:r>
              <a:rPr lang="fr-FR" sz="1200">
                <a:solidFill>
                  <a:srgbClr val="000000"/>
                </a:solidFill>
                <a:latin typeface="Calibri"/>
                <a:ea typeface="Calibri"/>
                <a:cs typeface="Calibri"/>
                <a:sym typeface="Calibri"/>
              </a:rPr>
              <a:t>I) and hematopoiesis disorder diagnosis (</a:t>
            </a:r>
            <a:r>
              <a:rPr lang="fr-FR" sz="1200" baseline="30000">
                <a:solidFill>
                  <a:srgbClr val="000000"/>
                </a:solidFill>
                <a:latin typeface="Calibri"/>
                <a:ea typeface="Calibri"/>
                <a:cs typeface="Calibri"/>
                <a:sym typeface="Calibri"/>
              </a:rPr>
              <a:t>59</a:t>
            </a:r>
            <a:r>
              <a:rPr lang="fr-FR" sz="1200">
                <a:solidFill>
                  <a:srgbClr val="000000"/>
                </a:solidFill>
                <a:latin typeface="Calibri"/>
                <a:ea typeface="Calibri"/>
                <a:cs typeface="Calibri"/>
                <a:sym typeface="Calibri"/>
              </a:rPr>
              <a:t>Fe, </a:t>
            </a:r>
            <a:r>
              <a:rPr lang="fr-FR" sz="1200" baseline="30000">
                <a:solidFill>
                  <a:srgbClr val="000000"/>
                </a:solidFill>
                <a:latin typeface="Calibri"/>
                <a:ea typeface="Calibri"/>
                <a:cs typeface="Calibri"/>
                <a:sym typeface="Calibri"/>
              </a:rPr>
              <a:t>51</a:t>
            </a:r>
            <a:r>
              <a:rPr lang="fr-FR" sz="1200">
                <a:solidFill>
                  <a:srgbClr val="000000"/>
                </a:solidFill>
                <a:latin typeface="Calibri"/>
                <a:ea typeface="Calibri"/>
                <a:cs typeface="Calibri"/>
                <a:sym typeface="Calibri"/>
              </a:rPr>
              <a:t>Cr) and treatment (</a:t>
            </a:r>
            <a:r>
              <a:rPr lang="fr-FR" sz="1200" baseline="30000">
                <a:solidFill>
                  <a:srgbClr val="000000"/>
                </a:solidFill>
                <a:latin typeface="Calibri"/>
                <a:ea typeface="Calibri"/>
                <a:cs typeface="Calibri"/>
                <a:sym typeface="Calibri"/>
              </a:rPr>
              <a:t>32</a:t>
            </a:r>
            <a:r>
              <a:rPr lang="fr-FR" sz="1200">
                <a:solidFill>
                  <a:srgbClr val="000000"/>
                </a:solidFill>
                <a:latin typeface="Calibri"/>
                <a:ea typeface="Calibri"/>
                <a:cs typeface="Calibri"/>
                <a:sym typeface="Calibri"/>
              </a:rPr>
              <a:t>P) </a:t>
            </a:r>
            <a:endParaRPr/>
          </a:p>
        </p:txBody>
      </p:sp>
      <p:sp>
        <p:nvSpPr>
          <p:cNvPr id="523" name="Google Shape;523;p14"/>
          <p:cNvSpPr txBox="1"/>
          <p:nvPr/>
        </p:nvSpPr>
        <p:spPr>
          <a:xfrm>
            <a:off x="2400673" y="2318272"/>
            <a:ext cx="5713357" cy="83868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1966</a:t>
            </a:r>
            <a:r>
              <a:rPr lang="fr-FR" sz="1400">
                <a:solidFill>
                  <a:srgbClr val="000000"/>
                </a:solidFill>
                <a:latin typeface="Calibri"/>
                <a:ea typeface="Calibri"/>
                <a:cs typeface="Calibri"/>
                <a:sym typeface="Calibri"/>
              </a:rPr>
              <a:t> – </a:t>
            </a:r>
            <a:r>
              <a:rPr lang="fr-FR" sz="1400">
                <a:solidFill>
                  <a:srgbClr val="0070C0"/>
                </a:solidFill>
                <a:latin typeface="Calibri"/>
                <a:ea typeface="Calibri"/>
                <a:cs typeface="Calibri"/>
                <a:sym typeface="Calibri"/>
              </a:rPr>
              <a:t>INSERM</a:t>
            </a:r>
            <a:r>
              <a:rPr lang="fr-FR" sz="1400">
                <a:solidFill>
                  <a:srgbClr val="FF0000"/>
                </a:solidFill>
                <a:latin typeface="Calibri"/>
                <a:ea typeface="Calibri"/>
                <a:cs typeface="Calibri"/>
                <a:sym typeface="Calibri"/>
              </a:rPr>
              <a:t>* </a:t>
            </a:r>
            <a:r>
              <a:rPr lang="fr-FR" sz="1400">
                <a:solidFill>
                  <a:srgbClr val="0070C0"/>
                </a:solidFill>
                <a:latin typeface="Calibri"/>
                <a:ea typeface="Calibri"/>
                <a:cs typeface="Calibri"/>
                <a:sym typeface="Calibri"/>
              </a:rPr>
              <a:t>U66  </a:t>
            </a:r>
            <a:endParaRPr sz="1400">
              <a:solidFill>
                <a:srgbClr val="000000"/>
              </a:solidFill>
              <a:latin typeface="Calibri"/>
              <a:ea typeface="Calibri"/>
              <a:cs typeface="Calibri"/>
              <a:sym typeface="Calibri"/>
            </a:endParaRPr>
          </a:p>
          <a:p>
            <a:pPr marL="0" marR="0" lvl="0" indent="0" algn="l" rtl="0">
              <a:spcBef>
                <a:spcPts val="0"/>
              </a:spcBef>
              <a:spcAft>
                <a:spcPts val="0"/>
              </a:spcAft>
              <a:buNone/>
            </a:pPr>
            <a:r>
              <a:rPr lang="fr-FR" sz="1200">
                <a:solidFill>
                  <a:srgbClr val="000000"/>
                </a:solidFill>
                <a:latin typeface="Calibri"/>
                <a:ea typeface="Calibri"/>
                <a:cs typeface="Calibri"/>
                <a:sym typeface="Calibri"/>
              </a:rPr>
              <a:t>– Radiobiology - tumoral kinetics - hématopoiesis (E Frindel, E Malaise and C Parmentier) </a:t>
            </a:r>
            <a:endParaRPr/>
          </a:p>
          <a:p>
            <a:pPr marL="0" marR="0" lvl="0" indent="0" algn="l" rtl="0">
              <a:spcBef>
                <a:spcPts val="0"/>
              </a:spcBef>
              <a:spcAft>
                <a:spcPts val="0"/>
              </a:spcAft>
              <a:buNone/>
            </a:pPr>
            <a:r>
              <a:rPr lang="fr-FR" sz="1200">
                <a:solidFill>
                  <a:srgbClr val="000000"/>
                </a:solidFill>
                <a:latin typeface="Calibri"/>
                <a:ea typeface="Calibri"/>
                <a:cs typeface="Calibri"/>
                <a:sym typeface="Calibri"/>
              </a:rPr>
              <a:t>– Thyroïd (B Nataf and Ph Fragu)</a:t>
            </a:r>
            <a:br>
              <a:rPr lang="fr-FR" sz="1200">
                <a:solidFill>
                  <a:srgbClr val="000000"/>
                </a:solidFill>
                <a:latin typeface="Calibri"/>
                <a:ea typeface="Calibri"/>
                <a:cs typeface="Calibri"/>
                <a:sym typeface="Calibri"/>
              </a:rPr>
            </a:br>
            <a:r>
              <a:rPr lang="fr-FR" sz="1200">
                <a:solidFill>
                  <a:srgbClr val="000000"/>
                </a:solidFill>
                <a:latin typeface="Calibri"/>
                <a:ea typeface="Calibri"/>
                <a:cs typeface="Calibri"/>
                <a:sym typeface="Calibri"/>
              </a:rPr>
              <a:t>– Image processing (R Di Paola) </a:t>
            </a:r>
            <a:endParaRPr/>
          </a:p>
        </p:txBody>
      </p:sp>
      <p:sp>
        <p:nvSpPr>
          <p:cNvPr id="524" name="Google Shape;524;p14"/>
          <p:cNvSpPr txBox="1"/>
          <p:nvPr/>
        </p:nvSpPr>
        <p:spPr>
          <a:xfrm>
            <a:off x="2400669" y="3276103"/>
            <a:ext cx="3533786" cy="46935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1952 </a:t>
            </a:r>
            <a:r>
              <a:rPr lang="fr-FR" sz="1400">
                <a:solidFill>
                  <a:srgbClr val="0070C0"/>
                </a:solidFill>
                <a:latin typeface="Calibri"/>
                <a:ea typeface="Calibri"/>
                <a:cs typeface="Calibri"/>
                <a:sym typeface="Calibri"/>
              </a:rPr>
              <a:t>Institut Gustave Roussy (IGR) Villejuif </a:t>
            </a:r>
            <a:endParaRPr/>
          </a:p>
          <a:p>
            <a:pPr marL="0" marR="0" lvl="0" indent="0" algn="l" rtl="0">
              <a:spcBef>
                <a:spcPts val="0"/>
              </a:spcBef>
              <a:spcAft>
                <a:spcPts val="0"/>
              </a:spcAft>
              <a:buNone/>
            </a:pPr>
            <a:r>
              <a:rPr lang="fr-FR" sz="1200">
                <a:solidFill>
                  <a:srgbClr val="000000"/>
                </a:solidFill>
                <a:latin typeface="Calibri"/>
                <a:ea typeface="Calibri"/>
                <a:cs typeface="Calibri"/>
                <a:sym typeface="Calibri"/>
              </a:rPr>
              <a:t>First « Bétatron » dedicated to radiotherapy in Europe </a:t>
            </a:r>
            <a:endParaRPr/>
          </a:p>
        </p:txBody>
      </p:sp>
      <p:sp>
        <p:nvSpPr>
          <p:cNvPr id="525" name="Google Shape;525;p14"/>
          <p:cNvSpPr txBox="1"/>
          <p:nvPr/>
        </p:nvSpPr>
        <p:spPr>
          <a:xfrm>
            <a:off x="4168140" y="3831284"/>
            <a:ext cx="4666404" cy="28469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a:solidFill>
                  <a:srgbClr val="000000"/>
                </a:solidFill>
                <a:latin typeface="Calibri"/>
                <a:ea typeface="Calibri"/>
                <a:cs typeface="Calibri"/>
                <a:sym typeface="Calibri"/>
              </a:rPr>
              <a:t> </a:t>
            </a:r>
            <a:r>
              <a:rPr lang="fr-FR" sz="1400">
                <a:solidFill>
                  <a:srgbClr val="FF0000"/>
                </a:solidFill>
                <a:latin typeface="Calibri"/>
                <a:ea typeface="Calibri"/>
                <a:cs typeface="Calibri"/>
                <a:sym typeface="Calibri"/>
              </a:rPr>
              <a:t>*</a:t>
            </a:r>
            <a:r>
              <a:rPr lang="fr-FR" sz="1400">
                <a:solidFill>
                  <a:srgbClr val="000000"/>
                </a:solidFill>
                <a:latin typeface="Calibri"/>
                <a:ea typeface="Calibri"/>
                <a:cs typeface="Calibri"/>
                <a:sym typeface="Calibri"/>
              </a:rPr>
              <a:t>INSERM : National Institute for Health and Medical Research</a:t>
            </a:r>
            <a:endParaRPr sz="1400">
              <a:solidFill>
                <a:srgbClr val="000000"/>
              </a:solidFill>
              <a:latin typeface="Calibri"/>
              <a:ea typeface="Calibri"/>
              <a:cs typeface="Calibri"/>
              <a:sym typeface="Calibri"/>
            </a:endParaRPr>
          </a:p>
        </p:txBody>
      </p:sp>
      <p:sp>
        <p:nvSpPr>
          <p:cNvPr id="526" name="Google Shape;526;p14"/>
          <p:cNvSpPr txBox="1"/>
          <p:nvPr/>
        </p:nvSpPr>
        <p:spPr>
          <a:xfrm>
            <a:off x="6300192" y="4659982"/>
            <a:ext cx="2226059" cy="276999"/>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i="1">
                <a:solidFill>
                  <a:srgbClr val="C55A11"/>
                </a:solidFill>
                <a:latin typeface="Calibri"/>
                <a:ea typeface="Calibri"/>
                <a:cs typeface="Calibri"/>
                <a:sym typeface="Calibri"/>
              </a:rPr>
              <a:t>Remerciements : Pr Alain Prigent</a:t>
            </a:r>
            <a:endParaRPr sz="1200" i="1">
              <a:solidFill>
                <a:srgbClr val="C55A1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5"/>
          <p:cNvSpPr txBox="1"/>
          <p:nvPr/>
        </p:nvSpPr>
        <p:spPr>
          <a:xfrm>
            <a:off x="3788765" y="2237285"/>
            <a:ext cx="138562" cy="28469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400">
              <a:solidFill>
                <a:srgbClr val="000000"/>
              </a:solidFill>
              <a:latin typeface="Calibri"/>
              <a:ea typeface="Calibri"/>
              <a:cs typeface="Calibri"/>
              <a:sym typeface="Calibri"/>
            </a:endParaRPr>
          </a:p>
        </p:txBody>
      </p:sp>
      <p:grpSp>
        <p:nvGrpSpPr>
          <p:cNvPr id="532" name="Google Shape;532;p15"/>
          <p:cNvGrpSpPr/>
          <p:nvPr/>
        </p:nvGrpSpPr>
        <p:grpSpPr>
          <a:xfrm>
            <a:off x="454522" y="790809"/>
            <a:ext cx="1657184" cy="2043270"/>
            <a:chOff x="606028" y="1279262"/>
            <a:chExt cx="2209579" cy="2724360"/>
          </a:xfrm>
        </p:grpSpPr>
        <p:pic>
          <p:nvPicPr>
            <p:cNvPr id="533" name="Google Shape;533;p15" descr="Une image contenant texte, homme, personne, portant&#10;&#10;Description générée automatiquement"/>
            <p:cNvPicPr preferRelativeResize="0"/>
            <p:nvPr/>
          </p:nvPicPr>
          <p:blipFill rotWithShape="1">
            <a:blip r:embed="rId3">
              <a:alphaModFix/>
            </a:blip>
            <a:srcRect/>
            <a:stretch/>
          </p:blipFill>
          <p:spPr>
            <a:xfrm>
              <a:off x="840894" y="1279262"/>
              <a:ext cx="1739845" cy="1938248"/>
            </a:xfrm>
            <a:prstGeom prst="rect">
              <a:avLst/>
            </a:prstGeom>
            <a:noFill/>
            <a:ln>
              <a:noFill/>
            </a:ln>
          </p:spPr>
        </p:pic>
        <p:sp>
          <p:nvSpPr>
            <p:cNvPr id="534" name="Google Shape;534;p15"/>
            <p:cNvSpPr txBox="1"/>
            <p:nvPr/>
          </p:nvSpPr>
          <p:spPr>
            <a:xfrm>
              <a:off x="606028" y="3305995"/>
              <a:ext cx="2209579" cy="69762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0000"/>
                  </a:solidFill>
                  <a:latin typeface="Calibri"/>
                  <a:ea typeface="Calibri"/>
                  <a:cs typeface="Calibri"/>
                  <a:sym typeface="Calibri"/>
                </a:rPr>
                <a:t>Claude Kellershohn </a:t>
              </a:r>
              <a:endParaRPr/>
            </a:p>
            <a:p>
              <a:pPr marL="0" marR="0" lvl="0" indent="0" algn="ctr" rtl="0">
                <a:spcBef>
                  <a:spcPts val="0"/>
                </a:spcBef>
                <a:spcAft>
                  <a:spcPts val="0"/>
                </a:spcAft>
                <a:buNone/>
              </a:pPr>
              <a:r>
                <a:rPr lang="fr-FR" sz="1400">
                  <a:solidFill>
                    <a:srgbClr val="000000"/>
                  </a:solidFill>
                  <a:latin typeface="Calibri"/>
                  <a:ea typeface="Calibri"/>
                  <a:cs typeface="Calibri"/>
                  <a:sym typeface="Calibri"/>
                </a:rPr>
                <a:t>1914 - 2008</a:t>
              </a:r>
              <a:endParaRPr/>
            </a:p>
          </p:txBody>
        </p:sp>
      </p:grpSp>
      <p:sp>
        <p:nvSpPr>
          <p:cNvPr id="535" name="Google Shape;535;p15"/>
          <p:cNvSpPr txBox="1"/>
          <p:nvPr/>
        </p:nvSpPr>
        <p:spPr>
          <a:xfrm>
            <a:off x="2630579" y="1040262"/>
            <a:ext cx="6038473" cy="191590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1958</a:t>
            </a:r>
            <a:r>
              <a:rPr lang="fr-FR" sz="1400">
                <a:solidFill>
                  <a:srgbClr val="000000"/>
                </a:solidFill>
                <a:latin typeface="Calibri"/>
                <a:ea typeface="Calibri"/>
                <a:cs typeface="Calibri"/>
                <a:sym typeface="Calibri"/>
              </a:rPr>
              <a:t>: </a:t>
            </a:r>
            <a:r>
              <a:rPr lang="fr-FR" sz="1400">
                <a:solidFill>
                  <a:srgbClr val="0070C0"/>
                </a:solidFill>
                <a:latin typeface="Calibri"/>
                <a:ea typeface="Calibri"/>
                <a:cs typeface="Calibri"/>
                <a:sym typeface="Calibri"/>
              </a:rPr>
              <a:t>SHFJ Orsay </a:t>
            </a:r>
            <a:endParaRPr/>
          </a:p>
          <a:p>
            <a:pPr marL="0" marR="0" lvl="0" indent="0" algn="l" rtl="0">
              <a:spcBef>
                <a:spcPts val="0"/>
              </a:spcBef>
              <a:spcAft>
                <a:spcPts val="0"/>
              </a:spcAft>
              <a:buNone/>
            </a:pPr>
            <a:r>
              <a:rPr lang="fr-FR" sz="1400">
                <a:solidFill>
                  <a:srgbClr val="000000"/>
                </a:solidFill>
                <a:latin typeface="Calibri"/>
                <a:ea typeface="Calibri"/>
                <a:cs typeface="Calibri"/>
                <a:sym typeface="Calibri"/>
              </a:rPr>
              <a:t>Head of the </a:t>
            </a:r>
            <a:r>
              <a:rPr lang="fr-FR" sz="1400">
                <a:solidFill>
                  <a:srgbClr val="0070C0"/>
                </a:solidFill>
                <a:latin typeface="Calibri"/>
                <a:ea typeface="Calibri"/>
                <a:cs typeface="Calibri"/>
                <a:sym typeface="Calibri"/>
              </a:rPr>
              <a:t>« Service hospitalier Frédéric Joliot » </a:t>
            </a:r>
            <a:r>
              <a:rPr lang="fr-FR" sz="1400">
                <a:solidFill>
                  <a:srgbClr val="000000"/>
                </a:solidFill>
                <a:latin typeface="Calibri"/>
                <a:ea typeface="Calibri"/>
                <a:cs typeface="Calibri"/>
                <a:sym typeface="Calibri"/>
              </a:rPr>
              <a:t>under the aegis of the Atomic Energy Commissioner (</a:t>
            </a:r>
            <a:r>
              <a:rPr lang="fr-FR" sz="1400" b="1">
                <a:solidFill>
                  <a:srgbClr val="000000"/>
                </a:solidFill>
                <a:latin typeface="Calibri"/>
                <a:ea typeface="Calibri"/>
                <a:cs typeface="Calibri"/>
                <a:sym typeface="Calibri"/>
              </a:rPr>
              <a:t>CEA</a:t>
            </a:r>
            <a:r>
              <a:rPr lang="fr-FR" sz="1400">
                <a:solidFill>
                  <a:srgbClr val="000000"/>
                </a:solidFill>
                <a:latin typeface="Calibri"/>
                <a:ea typeface="Calibri"/>
                <a:cs typeface="Calibri"/>
                <a:sym typeface="Calibri"/>
              </a:rPr>
              <a:t>) and of the medical faculty of University of Paris:</a:t>
            </a:r>
            <a:endParaRPr/>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214308" marR="0" lvl="0" indent="-214308" algn="l" rtl="0">
              <a:spcBef>
                <a:spcPts val="0"/>
              </a:spcBef>
              <a:spcAft>
                <a:spcPts val="0"/>
              </a:spcAft>
              <a:buClr>
                <a:srgbClr val="000000"/>
              </a:buClr>
              <a:buSzPts val="1400"/>
              <a:buFont typeface="Calibri"/>
              <a:buChar char="-"/>
            </a:pPr>
            <a:r>
              <a:rPr lang="fr-FR" sz="1400">
                <a:solidFill>
                  <a:srgbClr val="000000"/>
                </a:solidFill>
                <a:latin typeface="Calibri"/>
                <a:ea typeface="Calibri"/>
                <a:cs typeface="Calibri"/>
                <a:sym typeface="Calibri"/>
              </a:rPr>
              <a:t>Spark chamber gamma camera with electronic image amplification </a:t>
            </a:r>
            <a:endParaRPr/>
          </a:p>
          <a:p>
            <a:pPr marL="214308" marR="0" lvl="0" indent="-214308" algn="l" rtl="0">
              <a:spcBef>
                <a:spcPts val="0"/>
              </a:spcBef>
              <a:spcAft>
                <a:spcPts val="0"/>
              </a:spcAft>
              <a:buClr>
                <a:srgbClr val="000000"/>
              </a:buClr>
              <a:buSzPts val="1400"/>
              <a:buFont typeface="Calibri"/>
              <a:buChar char="-"/>
            </a:pPr>
            <a:r>
              <a:rPr lang="fr-FR" sz="1400">
                <a:solidFill>
                  <a:srgbClr val="000000"/>
                </a:solidFill>
                <a:latin typeface="Calibri"/>
                <a:ea typeface="Calibri"/>
                <a:cs typeface="Calibri"/>
                <a:sym typeface="Calibri"/>
              </a:rPr>
              <a:t>In vivo activation by thermal neutrons</a:t>
            </a:r>
            <a:endParaRPr/>
          </a:p>
          <a:p>
            <a:pPr marL="214308" marR="0" lvl="0" indent="-214308" algn="l" rtl="0">
              <a:spcBef>
                <a:spcPts val="0"/>
              </a:spcBef>
              <a:spcAft>
                <a:spcPts val="0"/>
              </a:spcAft>
              <a:buClr>
                <a:srgbClr val="000000"/>
              </a:buClr>
              <a:buSzPts val="1400"/>
              <a:buFont typeface="Calibri"/>
              <a:buChar char="-"/>
            </a:pPr>
            <a:r>
              <a:rPr lang="fr-FR" sz="1400">
                <a:solidFill>
                  <a:srgbClr val="000000"/>
                </a:solidFill>
                <a:latin typeface="Calibri"/>
                <a:ea typeface="Calibri"/>
                <a:cs typeface="Calibri"/>
                <a:sym typeface="Calibri"/>
              </a:rPr>
              <a:t>Radiocardiography (16 images per second)</a:t>
            </a:r>
            <a:endParaRPr/>
          </a:p>
          <a:p>
            <a:pPr marL="214308" marR="0" lvl="0" indent="-214308" algn="l" rtl="0">
              <a:spcBef>
                <a:spcPts val="0"/>
              </a:spcBef>
              <a:spcAft>
                <a:spcPts val="0"/>
              </a:spcAft>
              <a:buClr>
                <a:srgbClr val="0070C0"/>
              </a:buClr>
              <a:buSzPts val="1400"/>
              <a:buFont typeface="Calibri"/>
              <a:buChar char="-"/>
            </a:pPr>
            <a:r>
              <a:rPr lang="fr-FR" sz="1400">
                <a:solidFill>
                  <a:srgbClr val="0070C0"/>
                </a:solidFill>
                <a:latin typeface="Calibri"/>
                <a:ea typeface="Calibri"/>
                <a:cs typeface="Calibri"/>
                <a:sym typeface="Calibri"/>
              </a:rPr>
              <a:t>Pioneer of PET molecular applications using </a:t>
            </a:r>
            <a:r>
              <a:rPr lang="fr-FR" sz="1400" baseline="30000">
                <a:solidFill>
                  <a:srgbClr val="0070C0"/>
                </a:solidFill>
                <a:latin typeface="Calibri"/>
                <a:ea typeface="Calibri"/>
                <a:cs typeface="Calibri"/>
                <a:sym typeface="Calibri"/>
              </a:rPr>
              <a:t>11</a:t>
            </a:r>
            <a:r>
              <a:rPr lang="fr-FR" sz="1400">
                <a:solidFill>
                  <a:srgbClr val="0070C0"/>
                </a:solidFill>
                <a:latin typeface="Calibri"/>
                <a:ea typeface="Calibri"/>
                <a:cs typeface="Calibri"/>
                <a:sym typeface="Calibri"/>
              </a:rPr>
              <a:t>C, </a:t>
            </a:r>
            <a:r>
              <a:rPr lang="fr-FR" sz="1400" baseline="30000">
                <a:solidFill>
                  <a:srgbClr val="0070C0"/>
                </a:solidFill>
                <a:latin typeface="Calibri"/>
                <a:ea typeface="Calibri"/>
                <a:cs typeface="Calibri"/>
                <a:sym typeface="Calibri"/>
              </a:rPr>
              <a:t>15</a:t>
            </a:r>
            <a:r>
              <a:rPr lang="fr-FR" sz="1400">
                <a:solidFill>
                  <a:srgbClr val="0070C0"/>
                </a:solidFill>
                <a:latin typeface="Calibri"/>
                <a:ea typeface="Calibri"/>
                <a:cs typeface="Calibri"/>
                <a:sym typeface="Calibri"/>
              </a:rPr>
              <a:t>O and </a:t>
            </a:r>
            <a:r>
              <a:rPr lang="fr-FR" sz="1400" baseline="30000">
                <a:solidFill>
                  <a:srgbClr val="0070C0"/>
                </a:solidFill>
                <a:latin typeface="Calibri"/>
                <a:ea typeface="Calibri"/>
                <a:cs typeface="Calibri"/>
                <a:sym typeface="Calibri"/>
              </a:rPr>
              <a:t>13</a:t>
            </a:r>
            <a:r>
              <a:rPr lang="fr-FR" sz="1400">
                <a:solidFill>
                  <a:srgbClr val="0070C0"/>
                </a:solidFill>
                <a:latin typeface="Calibri"/>
                <a:ea typeface="Calibri"/>
                <a:cs typeface="Calibri"/>
                <a:sym typeface="Calibri"/>
              </a:rPr>
              <a:t>N </a:t>
            </a:r>
            <a:r>
              <a:rPr lang="fr-FR" sz="1400">
                <a:solidFill>
                  <a:srgbClr val="000000"/>
                </a:solidFill>
                <a:latin typeface="Calibri"/>
                <a:ea typeface="Calibri"/>
                <a:cs typeface="Calibri"/>
                <a:sym typeface="Calibri"/>
              </a:rPr>
              <a:t>(CEA-made cyclotron and LETI</a:t>
            </a:r>
            <a:r>
              <a:rPr lang="fr-FR" sz="1400">
                <a:solidFill>
                  <a:srgbClr val="FF0000"/>
                </a:solidFill>
                <a:latin typeface="Calibri"/>
                <a:ea typeface="Calibri"/>
                <a:cs typeface="Calibri"/>
                <a:sym typeface="Calibri"/>
              </a:rPr>
              <a:t>*</a:t>
            </a:r>
            <a:r>
              <a:rPr lang="fr-FR" sz="1400">
                <a:solidFill>
                  <a:srgbClr val="000000"/>
                </a:solidFill>
                <a:latin typeface="Calibri"/>
                <a:ea typeface="Calibri"/>
                <a:cs typeface="Calibri"/>
                <a:sym typeface="Calibri"/>
              </a:rPr>
              <a:t>-made PET on the same location)</a:t>
            </a:r>
            <a:endParaRPr/>
          </a:p>
        </p:txBody>
      </p:sp>
      <p:sp>
        <p:nvSpPr>
          <p:cNvPr id="536" name="Google Shape;536;p15"/>
          <p:cNvSpPr txBox="1"/>
          <p:nvPr/>
        </p:nvSpPr>
        <p:spPr>
          <a:xfrm>
            <a:off x="3080675" y="4283865"/>
            <a:ext cx="5964644" cy="28469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a:solidFill>
                  <a:srgbClr val="FF0000"/>
                </a:solidFill>
                <a:latin typeface="Calibri"/>
                <a:ea typeface="Calibri"/>
                <a:cs typeface="Calibri"/>
                <a:sym typeface="Calibri"/>
              </a:rPr>
              <a:t>*</a:t>
            </a:r>
            <a:r>
              <a:rPr lang="fr-FR" sz="1400">
                <a:solidFill>
                  <a:srgbClr val="000000"/>
                </a:solidFill>
                <a:latin typeface="Calibri"/>
                <a:ea typeface="Calibri"/>
                <a:cs typeface="Calibri"/>
                <a:sym typeface="Calibri"/>
              </a:rPr>
              <a:t>LETI : Laboratoire d’électronique et de technologie de l’information – Grenoble</a:t>
            </a:r>
            <a:endParaRPr/>
          </a:p>
        </p:txBody>
      </p:sp>
      <p:sp>
        <p:nvSpPr>
          <p:cNvPr id="537" name="Google Shape;537;p15"/>
          <p:cNvSpPr txBox="1"/>
          <p:nvPr/>
        </p:nvSpPr>
        <p:spPr>
          <a:xfrm>
            <a:off x="2630574" y="3205612"/>
            <a:ext cx="5813226" cy="715578"/>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1974-1976</a:t>
            </a:r>
            <a:endParaRPr/>
          </a:p>
          <a:p>
            <a:pPr marL="0" marR="0" lvl="0" indent="0" algn="l" rtl="0">
              <a:spcBef>
                <a:spcPts val="0"/>
              </a:spcBef>
              <a:spcAft>
                <a:spcPts val="0"/>
              </a:spcAft>
              <a:buNone/>
            </a:pPr>
            <a:r>
              <a:rPr lang="fr-FR" sz="1400">
                <a:solidFill>
                  <a:srgbClr val="000000"/>
                </a:solidFill>
                <a:latin typeface="Calibri"/>
                <a:ea typeface="Calibri"/>
                <a:cs typeface="Calibri"/>
                <a:sym typeface="Calibri"/>
              </a:rPr>
              <a:t>First president of the </a:t>
            </a:r>
            <a:r>
              <a:rPr lang="fr-FR" sz="1400">
                <a:solidFill>
                  <a:srgbClr val="0070C0"/>
                </a:solidFill>
                <a:latin typeface="Calibri"/>
                <a:ea typeface="Calibri"/>
                <a:cs typeface="Calibri"/>
                <a:sym typeface="Calibri"/>
              </a:rPr>
              <a:t>European Society of Nuclear Medicine (ENMS) </a:t>
            </a:r>
            <a:r>
              <a:rPr lang="fr-FR" sz="1400">
                <a:solidFill>
                  <a:srgbClr val="000000"/>
                </a:solidFill>
                <a:latin typeface="Calibri"/>
                <a:ea typeface="Calibri"/>
                <a:cs typeface="Calibri"/>
                <a:sym typeface="Calibri"/>
              </a:rPr>
              <a:t>congregated 15 European countries</a:t>
            </a:r>
            <a:endParaRPr/>
          </a:p>
        </p:txBody>
      </p:sp>
      <p:grpSp>
        <p:nvGrpSpPr>
          <p:cNvPr id="538" name="Google Shape;538;p15"/>
          <p:cNvGrpSpPr/>
          <p:nvPr/>
        </p:nvGrpSpPr>
        <p:grpSpPr>
          <a:xfrm>
            <a:off x="73155" y="2969063"/>
            <a:ext cx="2220345" cy="1638199"/>
            <a:chOff x="97533" y="3958752"/>
            <a:chExt cx="2960460" cy="2184266"/>
          </a:xfrm>
        </p:grpSpPr>
        <p:pic>
          <p:nvPicPr>
            <p:cNvPr id="539" name="Google Shape;539;p15" descr="Une image contenant texte&#10;&#10;Description générée automatiquement"/>
            <p:cNvPicPr preferRelativeResize="0"/>
            <p:nvPr/>
          </p:nvPicPr>
          <p:blipFill rotWithShape="1">
            <a:blip r:embed="rId4">
              <a:alphaModFix/>
            </a:blip>
            <a:srcRect/>
            <a:stretch/>
          </p:blipFill>
          <p:spPr>
            <a:xfrm>
              <a:off x="354998" y="3958752"/>
              <a:ext cx="2578309" cy="1559963"/>
            </a:xfrm>
            <a:prstGeom prst="rect">
              <a:avLst/>
            </a:prstGeom>
            <a:noFill/>
            <a:ln w="19050" cap="flat" cmpd="sng">
              <a:solidFill>
                <a:srgbClr val="FF0000"/>
              </a:solidFill>
              <a:prstDash val="solid"/>
              <a:round/>
              <a:headEnd type="none" w="sm" len="sm"/>
              <a:tailEnd type="none" w="sm" len="sm"/>
            </a:ln>
          </p:spPr>
        </p:pic>
        <p:sp>
          <p:nvSpPr>
            <p:cNvPr id="540" name="Google Shape;540;p15"/>
            <p:cNvSpPr txBox="1"/>
            <p:nvPr/>
          </p:nvSpPr>
          <p:spPr>
            <a:xfrm>
              <a:off x="97533" y="5527464"/>
              <a:ext cx="2960460" cy="615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a:solidFill>
                    <a:srgbClr val="000000"/>
                  </a:solidFill>
                  <a:latin typeface="Calibri"/>
                  <a:ea typeface="Calibri"/>
                  <a:cs typeface="Calibri"/>
                  <a:sym typeface="Calibri"/>
                </a:rPr>
                <a:t>Early "home-made" scintigraphic device using oscilloscope</a:t>
              </a:r>
              <a:endParaRPr/>
            </a:p>
          </p:txBody>
        </p:sp>
      </p:grpSp>
      <p:sp>
        <p:nvSpPr>
          <p:cNvPr id="541" name="Google Shape;541;p15"/>
          <p:cNvSpPr txBox="1"/>
          <p:nvPr/>
        </p:nvSpPr>
        <p:spPr>
          <a:xfrm>
            <a:off x="6306381" y="4743023"/>
            <a:ext cx="2226059" cy="276999"/>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i="1">
                <a:solidFill>
                  <a:srgbClr val="C55A11"/>
                </a:solidFill>
                <a:latin typeface="Calibri"/>
                <a:ea typeface="Calibri"/>
                <a:cs typeface="Calibri"/>
                <a:sym typeface="Calibri"/>
              </a:rPr>
              <a:t>Remerciements : Pr Alain Prigent</a:t>
            </a:r>
            <a:endParaRPr sz="1200" i="1">
              <a:solidFill>
                <a:srgbClr val="C55A1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grpSp>
        <p:nvGrpSpPr>
          <p:cNvPr id="546" name="Google Shape;546;p16"/>
          <p:cNvGrpSpPr/>
          <p:nvPr/>
        </p:nvGrpSpPr>
        <p:grpSpPr>
          <a:xfrm>
            <a:off x="6813" y="339502"/>
            <a:ext cx="9143685" cy="1850459"/>
            <a:chOff x="202716" y="1246017"/>
            <a:chExt cx="12191581" cy="2467277"/>
          </a:xfrm>
        </p:grpSpPr>
        <p:sp>
          <p:nvSpPr>
            <p:cNvPr id="547" name="Google Shape;547;p16"/>
            <p:cNvSpPr txBox="1"/>
            <p:nvPr/>
          </p:nvSpPr>
          <p:spPr>
            <a:xfrm>
              <a:off x="2999331" y="3007457"/>
              <a:ext cx="9394966" cy="4103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rgbClr val="000000"/>
                  </a:solidFill>
                  <a:latin typeface="Calibri"/>
                  <a:ea typeface="Calibri"/>
                  <a:cs typeface="Calibri"/>
                  <a:sym typeface="Calibri"/>
                </a:rPr>
                <a:t>- Radiosynoviorthesis using </a:t>
              </a:r>
              <a:r>
                <a:rPr lang="fr-FR" sz="1400" baseline="30000">
                  <a:solidFill>
                    <a:srgbClr val="000000"/>
                  </a:solidFill>
                  <a:latin typeface="Calibri"/>
                  <a:ea typeface="Calibri"/>
                  <a:cs typeface="Calibri"/>
                  <a:sym typeface="Calibri"/>
                </a:rPr>
                <a:t>169</a:t>
              </a:r>
              <a:r>
                <a:rPr lang="fr-FR" sz="1400">
                  <a:solidFill>
                    <a:srgbClr val="000000"/>
                  </a:solidFill>
                  <a:latin typeface="Calibri"/>
                  <a:ea typeface="Calibri"/>
                  <a:cs typeface="Calibri"/>
                  <a:sym typeface="Calibri"/>
                </a:rPr>
                <a:t>Er, </a:t>
              </a:r>
              <a:r>
                <a:rPr lang="fr-FR" sz="1400" baseline="30000">
                  <a:solidFill>
                    <a:srgbClr val="000000"/>
                  </a:solidFill>
                  <a:latin typeface="Calibri"/>
                  <a:ea typeface="Calibri"/>
                  <a:cs typeface="Calibri"/>
                  <a:sym typeface="Calibri"/>
                </a:rPr>
                <a:t>186</a:t>
              </a:r>
              <a:r>
                <a:rPr lang="fr-FR" sz="1400">
                  <a:solidFill>
                    <a:srgbClr val="000000"/>
                  </a:solidFill>
                  <a:latin typeface="Calibri"/>
                  <a:ea typeface="Calibri"/>
                  <a:cs typeface="Calibri"/>
                  <a:sym typeface="Calibri"/>
                </a:rPr>
                <a:t>Re and </a:t>
              </a:r>
              <a:r>
                <a:rPr lang="fr-FR" sz="1400" baseline="30000">
                  <a:solidFill>
                    <a:srgbClr val="000000"/>
                  </a:solidFill>
                  <a:latin typeface="Calibri"/>
                  <a:ea typeface="Calibri"/>
                  <a:cs typeface="Calibri"/>
                  <a:sym typeface="Calibri"/>
                </a:rPr>
                <a:t>90</a:t>
              </a:r>
              <a:r>
                <a:rPr lang="fr-FR" sz="1400">
                  <a:solidFill>
                    <a:srgbClr val="000000"/>
                  </a:solidFill>
                  <a:latin typeface="Calibri"/>
                  <a:ea typeface="Calibri"/>
                  <a:cs typeface="Calibri"/>
                  <a:sym typeface="Calibri"/>
                </a:rPr>
                <a:t>Y colloidal suspensions depending on article sizes</a:t>
              </a:r>
              <a:endParaRPr/>
            </a:p>
          </p:txBody>
        </p:sp>
        <p:grpSp>
          <p:nvGrpSpPr>
            <p:cNvPr id="548" name="Google Shape;548;p16"/>
            <p:cNvGrpSpPr/>
            <p:nvPr/>
          </p:nvGrpSpPr>
          <p:grpSpPr>
            <a:xfrm>
              <a:off x="202716" y="1246017"/>
              <a:ext cx="10504449" cy="2467277"/>
              <a:chOff x="202716" y="1246017"/>
              <a:chExt cx="10504449" cy="2467277"/>
            </a:xfrm>
          </p:grpSpPr>
          <p:grpSp>
            <p:nvGrpSpPr>
              <p:cNvPr id="549" name="Google Shape;549;p16"/>
              <p:cNvGrpSpPr/>
              <p:nvPr/>
            </p:nvGrpSpPr>
            <p:grpSpPr>
              <a:xfrm>
                <a:off x="202716" y="1246017"/>
                <a:ext cx="10504449" cy="2467277"/>
                <a:chOff x="202716" y="1246017"/>
                <a:chExt cx="10504449" cy="2467277"/>
              </a:xfrm>
            </p:grpSpPr>
            <p:grpSp>
              <p:nvGrpSpPr>
                <p:cNvPr id="550" name="Google Shape;550;p16"/>
                <p:cNvGrpSpPr/>
                <p:nvPr/>
              </p:nvGrpSpPr>
              <p:grpSpPr>
                <a:xfrm>
                  <a:off x="202716" y="1246017"/>
                  <a:ext cx="2479737" cy="2467277"/>
                  <a:chOff x="202716" y="1246017"/>
                  <a:chExt cx="2479737" cy="2467277"/>
                </a:xfrm>
              </p:grpSpPr>
              <p:pic>
                <p:nvPicPr>
                  <p:cNvPr id="551" name="Google Shape;551;p16" descr="Une image contenant personne, homme, mur, complet&#10;&#10;Description générée automatiquement"/>
                  <p:cNvPicPr preferRelativeResize="0"/>
                  <p:nvPr/>
                </p:nvPicPr>
                <p:blipFill rotWithShape="1">
                  <a:blip r:embed="rId3">
                    <a:alphaModFix/>
                  </a:blip>
                  <a:srcRect/>
                  <a:stretch/>
                </p:blipFill>
                <p:spPr>
                  <a:xfrm>
                    <a:off x="764217" y="1246017"/>
                    <a:ext cx="1356734" cy="1704021"/>
                  </a:xfrm>
                  <a:prstGeom prst="rect">
                    <a:avLst/>
                  </a:prstGeom>
                  <a:noFill/>
                  <a:ln>
                    <a:noFill/>
                  </a:ln>
                </p:spPr>
              </p:pic>
              <p:sp>
                <p:nvSpPr>
                  <p:cNvPr id="552" name="Google Shape;552;p16"/>
                  <p:cNvSpPr txBox="1"/>
                  <p:nvPr/>
                </p:nvSpPr>
                <p:spPr>
                  <a:xfrm>
                    <a:off x="202716" y="3015668"/>
                    <a:ext cx="2479737" cy="6976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0000"/>
                        </a:solidFill>
                        <a:latin typeface="Calibri"/>
                        <a:ea typeface="Calibri"/>
                        <a:cs typeface="Calibri"/>
                        <a:sym typeface="Calibri"/>
                      </a:rPr>
                      <a:t>Jean-Claude Roucayrol</a:t>
                    </a:r>
                    <a:endParaRPr sz="1400" b="1">
                      <a:solidFill>
                        <a:srgbClr val="000000"/>
                      </a:solidFill>
                      <a:latin typeface="Calibri"/>
                      <a:ea typeface="Calibri"/>
                      <a:cs typeface="Calibri"/>
                      <a:sym typeface="Calibri"/>
                    </a:endParaRPr>
                  </a:p>
                  <a:p>
                    <a:pPr marL="0" marR="0" lvl="0" indent="0" algn="ctr" rtl="0">
                      <a:spcBef>
                        <a:spcPts val="0"/>
                      </a:spcBef>
                      <a:spcAft>
                        <a:spcPts val="0"/>
                      </a:spcAft>
                      <a:buNone/>
                    </a:pPr>
                    <a:r>
                      <a:rPr lang="fr-FR" sz="1400">
                        <a:solidFill>
                          <a:srgbClr val="000000"/>
                        </a:solidFill>
                        <a:latin typeface="Calibri"/>
                        <a:ea typeface="Calibri"/>
                        <a:cs typeface="Calibri"/>
                        <a:sym typeface="Calibri"/>
                      </a:rPr>
                      <a:t>1920 – 2005 </a:t>
                    </a:r>
                    <a:endParaRPr/>
                  </a:p>
                </p:txBody>
              </p:sp>
            </p:grpSp>
            <p:grpSp>
              <p:nvGrpSpPr>
                <p:cNvPr id="553" name="Google Shape;553;p16"/>
                <p:cNvGrpSpPr/>
                <p:nvPr/>
              </p:nvGrpSpPr>
              <p:grpSpPr>
                <a:xfrm>
                  <a:off x="2999331" y="1302049"/>
                  <a:ext cx="7707834" cy="1817676"/>
                  <a:chOff x="2999331" y="1302049"/>
                  <a:chExt cx="7707834" cy="1817676"/>
                </a:xfrm>
              </p:grpSpPr>
              <p:sp>
                <p:nvSpPr>
                  <p:cNvPr id="554" name="Google Shape;554;p16"/>
                  <p:cNvSpPr txBox="1"/>
                  <p:nvPr/>
                </p:nvSpPr>
                <p:spPr>
                  <a:xfrm>
                    <a:off x="2999331" y="1302049"/>
                    <a:ext cx="7707834"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1951-1952</a:t>
                    </a:r>
                    <a:endParaRPr sz="1400">
                      <a:solidFill>
                        <a:srgbClr val="000000"/>
                      </a:solidFill>
                      <a:latin typeface="Calibri"/>
                      <a:ea typeface="Calibri"/>
                      <a:cs typeface="Calibri"/>
                      <a:sym typeface="Calibri"/>
                    </a:endParaRPr>
                  </a:p>
                  <a:p>
                    <a:pPr marL="0" marR="0" lvl="0" indent="0" algn="l" rtl="0">
                      <a:spcBef>
                        <a:spcPts val="0"/>
                      </a:spcBef>
                      <a:spcAft>
                        <a:spcPts val="0"/>
                      </a:spcAft>
                      <a:buNone/>
                    </a:pPr>
                    <a:r>
                      <a:rPr lang="fr-FR" sz="1400">
                        <a:solidFill>
                          <a:srgbClr val="0070C0"/>
                        </a:solidFill>
                        <a:latin typeface="Calibri"/>
                        <a:ea typeface="Calibri"/>
                        <a:cs typeface="Calibri"/>
                        <a:sym typeface="Calibri"/>
                      </a:rPr>
                      <a:t>- Harvard University &amp; General hospital of Massachusetts</a:t>
                    </a:r>
                    <a:endParaRPr/>
                  </a:p>
                  <a:p>
                    <a:pPr marL="0" marR="0" lvl="0" indent="0" algn="l" rtl="0">
                      <a:spcBef>
                        <a:spcPts val="0"/>
                      </a:spcBef>
                      <a:spcAft>
                        <a:spcPts val="0"/>
                      </a:spcAft>
                      <a:buNone/>
                    </a:pPr>
                    <a:r>
                      <a:rPr lang="fr-FR" sz="1400">
                        <a:solidFill>
                          <a:srgbClr val="0070C0"/>
                        </a:solidFill>
                        <a:latin typeface="Calibri"/>
                        <a:ea typeface="Calibri"/>
                        <a:cs typeface="Calibri"/>
                        <a:sym typeface="Calibri"/>
                      </a:rPr>
                      <a:t>- Berkeley - Donner Laboratory </a:t>
                    </a:r>
                    <a:endParaRPr/>
                  </a:p>
                </p:txBody>
              </p:sp>
              <p:grpSp>
                <p:nvGrpSpPr>
                  <p:cNvPr id="555" name="Google Shape;555;p16"/>
                  <p:cNvGrpSpPr/>
                  <p:nvPr/>
                </p:nvGrpSpPr>
                <p:grpSpPr>
                  <a:xfrm>
                    <a:off x="2999331" y="2709356"/>
                    <a:ext cx="5241202" cy="410369"/>
                    <a:chOff x="3321058" y="2998064"/>
                    <a:chExt cx="5241202" cy="410369"/>
                  </a:xfrm>
                </p:grpSpPr>
                <p:sp>
                  <p:nvSpPr>
                    <p:cNvPr id="556" name="Google Shape;556;p16"/>
                    <p:cNvSpPr txBox="1"/>
                    <p:nvPr/>
                  </p:nvSpPr>
                  <p:spPr>
                    <a:xfrm>
                      <a:off x="3321058" y="2998064"/>
                      <a:ext cx="4605877" cy="4103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rgbClr val="000000"/>
                          </a:solidFill>
                          <a:latin typeface="Calibri"/>
                          <a:ea typeface="Calibri"/>
                          <a:cs typeface="Calibri"/>
                          <a:sym typeface="Calibri"/>
                        </a:rPr>
                        <a:t>- Liquid-scintillation counter using                    </a:t>
                      </a:r>
                      <a:endParaRPr/>
                    </a:p>
                  </p:txBody>
                </p:sp>
                <p:sp>
                  <p:nvSpPr>
                    <p:cNvPr id="557" name="Google Shape;557;p16"/>
                    <p:cNvSpPr/>
                    <p:nvPr/>
                  </p:nvSpPr>
                  <p:spPr>
                    <a:xfrm>
                      <a:off x="6527857" y="2998064"/>
                      <a:ext cx="2034403" cy="4103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rgbClr val="000000"/>
                          </a:solidFill>
                          <a:latin typeface="Calibri"/>
                          <a:ea typeface="Calibri"/>
                          <a:cs typeface="Calibri"/>
                          <a:sym typeface="Calibri"/>
                        </a:rPr>
                        <a:t>low-energy 𝛃 rays </a:t>
                      </a:r>
                      <a:endParaRPr/>
                    </a:p>
                  </p:txBody>
                </p:sp>
              </p:grpSp>
            </p:grpSp>
          </p:grpSp>
          <p:sp>
            <p:nvSpPr>
              <p:cNvPr id="558" name="Google Shape;558;p16"/>
              <p:cNvSpPr txBox="1"/>
              <p:nvPr/>
            </p:nvSpPr>
            <p:spPr>
              <a:xfrm>
                <a:off x="2999331" y="2310427"/>
                <a:ext cx="3538234" cy="4103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1964 –1987  </a:t>
                </a:r>
                <a:r>
                  <a:rPr lang="fr-FR" sz="1400">
                    <a:solidFill>
                      <a:srgbClr val="000000"/>
                    </a:solidFill>
                    <a:latin typeface="Calibri"/>
                    <a:ea typeface="Calibri"/>
                    <a:cs typeface="Calibri"/>
                    <a:sym typeface="Calibri"/>
                  </a:rPr>
                  <a:t>Cochin Hospital Paris</a:t>
                </a:r>
                <a:endParaRPr/>
              </a:p>
            </p:txBody>
          </p:sp>
        </p:grpSp>
      </p:grpSp>
      <p:grpSp>
        <p:nvGrpSpPr>
          <p:cNvPr id="559" name="Google Shape;559;p16"/>
          <p:cNvGrpSpPr/>
          <p:nvPr/>
        </p:nvGrpSpPr>
        <p:grpSpPr>
          <a:xfrm>
            <a:off x="419619" y="2331427"/>
            <a:ext cx="8258502" cy="1684649"/>
            <a:chOff x="511945" y="3925301"/>
            <a:chExt cx="11011335" cy="2246199"/>
          </a:xfrm>
        </p:grpSpPr>
        <p:grpSp>
          <p:nvGrpSpPr>
            <p:cNvPr id="560" name="Google Shape;560;p16"/>
            <p:cNvGrpSpPr/>
            <p:nvPr/>
          </p:nvGrpSpPr>
          <p:grpSpPr>
            <a:xfrm>
              <a:off x="511945" y="3925301"/>
              <a:ext cx="1861280" cy="2246199"/>
              <a:chOff x="511945" y="3925301"/>
              <a:chExt cx="1861280" cy="2246199"/>
            </a:xfrm>
          </p:grpSpPr>
          <p:pic>
            <p:nvPicPr>
              <p:cNvPr id="561" name="Google Shape;561;p16"/>
              <p:cNvPicPr preferRelativeResize="0"/>
              <p:nvPr/>
            </p:nvPicPr>
            <p:blipFill rotWithShape="1">
              <a:blip r:embed="rId4">
                <a:alphaModFix/>
              </a:blip>
              <a:srcRect/>
              <a:stretch/>
            </p:blipFill>
            <p:spPr>
              <a:xfrm>
                <a:off x="692937" y="3925301"/>
                <a:ext cx="1499295" cy="1578552"/>
              </a:xfrm>
              <a:prstGeom prst="rect">
                <a:avLst/>
              </a:prstGeom>
              <a:noFill/>
              <a:ln>
                <a:noFill/>
              </a:ln>
            </p:spPr>
          </p:pic>
          <p:sp>
            <p:nvSpPr>
              <p:cNvPr id="562" name="Google Shape;562;p16"/>
              <p:cNvSpPr txBox="1"/>
              <p:nvPr/>
            </p:nvSpPr>
            <p:spPr>
              <a:xfrm>
                <a:off x="511945" y="5473873"/>
                <a:ext cx="1861280" cy="69762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000000"/>
                    </a:solidFill>
                    <a:latin typeface="Calibri"/>
                    <a:ea typeface="Calibri"/>
                    <a:cs typeface="Calibri"/>
                    <a:sym typeface="Calibri"/>
                  </a:rPr>
                  <a:t>Gaston Meyniel </a:t>
                </a:r>
                <a:endParaRPr/>
              </a:p>
              <a:p>
                <a:pPr marL="0" marR="0" lvl="0" indent="0" algn="ctr" rtl="0">
                  <a:spcBef>
                    <a:spcPts val="0"/>
                  </a:spcBef>
                  <a:spcAft>
                    <a:spcPts val="0"/>
                  </a:spcAft>
                  <a:buNone/>
                </a:pPr>
                <a:r>
                  <a:rPr lang="fr-FR" sz="1400">
                    <a:solidFill>
                      <a:srgbClr val="000000"/>
                    </a:solidFill>
                    <a:latin typeface="Calibri"/>
                    <a:ea typeface="Calibri"/>
                    <a:cs typeface="Calibri"/>
                    <a:sym typeface="Calibri"/>
                  </a:rPr>
                  <a:t>1923- 2005</a:t>
                </a:r>
                <a:endParaRPr/>
              </a:p>
            </p:txBody>
          </p:sp>
        </p:grpSp>
        <p:grpSp>
          <p:nvGrpSpPr>
            <p:cNvPr id="563" name="Google Shape;563;p16"/>
            <p:cNvGrpSpPr/>
            <p:nvPr/>
          </p:nvGrpSpPr>
          <p:grpSpPr>
            <a:xfrm>
              <a:off x="2999331" y="3974008"/>
              <a:ext cx="8523949" cy="2147088"/>
              <a:chOff x="2999331" y="3974008"/>
              <a:chExt cx="8523949" cy="2147088"/>
            </a:xfrm>
          </p:grpSpPr>
          <p:sp>
            <p:nvSpPr>
              <p:cNvPr id="564" name="Google Shape;564;p16"/>
              <p:cNvSpPr txBox="1"/>
              <p:nvPr/>
            </p:nvSpPr>
            <p:spPr>
              <a:xfrm>
                <a:off x="2999331" y="3974008"/>
                <a:ext cx="3135988" cy="4103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a:solidFill>
                      <a:srgbClr val="000000"/>
                    </a:solidFill>
                    <a:latin typeface="Calibri"/>
                    <a:ea typeface="Calibri"/>
                    <a:cs typeface="Calibri"/>
                    <a:sym typeface="Calibri"/>
                  </a:rPr>
                  <a:t>1958-1985 </a:t>
                </a:r>
                <a:r>
                  <a:rPr lang="fr-FR" sz="1400">
                    <a:solidFill>
                      <a:srgbClr val="000000"/>
                    </a:solidFill>
                    <a:latin typeface="Calibri"/>
                    <a:ea typeface="Calibri"/>
                    <a:cs typeface="Calibri"/>
                    <a:sym typeface="Calibri"/>
                  </a:rPr>
                  <a:t> Clermont-Ferrand</a:t>
                </a:r>
                <a:endParaRPr/>
              </a:p>
            </p:txBody>
          </p:sp>
          <p:sp>
            <p:nvSpPr>
              <p:cNvPr id="565" name="Google Shape;565;p16"/>
              <p:cNvSpPr txBox="1"/>
              <p:nvPr/>
            </p:nvSpPr>
            <p:spPr>
              <a:xfrm>
                <a:off x="2999331" y="4340076"/>
                <a:ext cx="6115986" cy="6976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rgbClr val="0070C0"/>
                    </a:solidFill>
                    <a:latin typeface="Calibri"/>
                    <a:ea typeface="Calibri"/>
                    <a:cs typeface="Calibri"/>
                    <a:sym typeface="Calibri"/>
                  </a:rPr>
                  <a:t>INSERM</a:t>
                </a:r>
                <a:r>
                  <a:rPr lang="fr-FR" sz="1400">
                    <a:solidFill>
                      <a:srgbClr val="FF0000"/>
                    </a:solidFill>
                    <a:latin typeface="Calibri"/>
                    <a:ea typeface="Calibri"/>
                    <a:cs typeface="Calibri"/>
                    <a:sym typeface="Calibri"/>
                  </a:rPr>
                  <a:t>*</a:t>
                </a:r>
                <a:r>
                  <a:rPr lang="fr-FR" sz="1400">
                    <a:solidFill>
                      <a:srgbClr val="000000"/>
                    </a:solidFill>
                    <a:latin typeface="Calibri"/>
                    <a:ea typeface="Calibri"/>
                    <a:cs typeface="Calibri"/>
                    <a:sym typeface="Calibri"/>
                  </a:rPr>
                  <a:t> </a:t>
                </a:r>
                <a:r>
                  <a:rPr lang="fr-FR" sz="1400">
                    <a:solidFill>
                      <a:srgbClr val="0070C0"/>
                    </a:solidFill>
                    <a:latin typeface="Calibri"/>
                    <a:ea typeface="Calibri"/>
                    <a:cs typeface="Calibri"/>
                    <a:sym typeface="Calibri"/>
                  </a:rPr>
                  <a:t>U71  </a:t>
                </a:r>
                <a:endParaRPr/>
              </a:p>
              <a:p>
                <a:pPr marL="0" marR="0" lvl="0" indent="0" algn="l" rtl="0">
                  <a:spcBef>
                    <a:spcPts val="0"/>
                  </a:spcBef>
                  <a:spcAft>
                    <a:spcPts val="0"/>
                  </a:spcAft>
                  <a:buNone/>
                </a:pPr>
                <a:r>
                  <a:rPr lang="fr-FR" sz="1400">
                    <a:solidFill>
                      <a:srgbClr val="000000"/>
                    </a:solidFill>
                    <a:latin typeface="Calibri"/>
                    <a:ea typeface="Calibri"/>
                    <a:cs typeface="Calibri"/>
                    <a:sym typeface="Calibri"/>
                  </a:rPr>
                  <a:t>- Development of radiopharmaceuticals</a:t>
                </a:r>
                <a:endParaRPr sz="1400">
                  <a:solidFill>
                    <a:srgbClr val="000000"/>
                  </a:solidFill>
                  <a:latin typeface="Calibri"/>
                  <a:ea typeface="Calibri"/>
                  <a:cs typeface="Calibri"/>
                  <a:sym typeface="Calibri"/>
                </a:endParaRPr>
              </a:p>
            </p:txBody>
          </p:sp>
          <p:sp>
            <p:nvSpPr>
              <p:cNvPr id="566" name="Google Shape;566;p16"/>
              <p:cNvSpPr txBox="1"/>
              <p:nvPr/>
            </p:nvSpPr>
            <p:spPr>
              <a:xfrm>
                <a:off x="5113747" y="5710727"/>
                <a:ext cx="6409533" cy="4103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rgbClr val="FF0000"/>
                    </a:solidFill>
                    <a:latin typeface="Calibri"/>
                    <a:ea typeface="Calibri"/>
                    <a:cs typeface="Calibri"/>
                    <a:sym typeface="Calibri"/>
                  </a:rPr>
                  <a:t>*</a:t>
                </a:r>
                <a:r>
                  <a:rPr lang="fr-FR" sz="1400">
                    <a:solidFill>
                      <a:srgbClr val="000000"/>
                    </a:solidFill>
                    <a:latin typeface="Calibri"/>
                    <a:ea typeface="Calibri"/>
                    <a:cs typeface="Calibri"/>
                    <a:sym typeface="Calibri"/>
                  </a:rPr>
                  <a:t> </a:t>
                </a:r>
                <a:r>
                  <a:rPr lang="fr-FR" sz="1400">
                    <a:solidFill>
                      <a:srgbClr val="0070C0"/>
                    </a:solidFill>
                    <a:latin typeface="Calibri"/>
                    <a:ea typeface="Calibri"/>
                    <a:cs typeface="Calibri"/>
                    <a:sym typeface="Calibri"/>
                  </a:rPr>
                  <a:t>INSERM :</a:t>
                </a:r>
                <a:r>
                  <a:rPr lang="fr-FR" sz="1400">
                    <a:solidFill>
                      <a:srgbClr val="000000"/>
                    </a:solidFill>
                    <a:latin typeface="Calibri"/>
                    <a:ea typeface="Calibri"/>
                    <a:cs typeface="Calibri"/>
                    <a:sym typeface="Calibri"/>
                  </a:rPr>
                  <a:t> National Institute for Health and Medical Research -</a:t>
                </a:r>
                <a:endParaRPr/>
              </a:p>
            </p:txBody>
          </p:sp>
        </p:grpSp>
      </p:grpSp>
      <p:sp>
        <p:nvSpPr>
          <p:cNvPr id="567" name="Google Shape;567;p16"/>
          <p:cNvSpPr txBox="1"/>
          <p:nvPr/>
        </p:nvSpPr>
        <p:spPr>
          <a:xfrm>
            <a:off x="6156176" y="4653634"/>
            <a:ext cx="2226059" cy="276999"/>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i="1">
                <a:solidFill>
                  <a:srgbClr val="C55A11"/>
                </a:solidFill>
                <a:latin typeface="Calibri"/>
                <a:ea typeface="Calibri"/>
                <a:cs typeface="Calibri"/>
                <a:sym typeface="Calibri"/>
              </a:rPr>
              <a:t>Remerciements : Pr Alain Prigent</a:t>
            </a:r>
            <a:endParaRPr sz="1200" i="1">
              <a:solidFill>
                <a:srgbClr val="C55A1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7"/>
          <p:cNvSpPr txBox="1">
            <a:spLocks noGrp="1"/>
          </p:cNvSpPr>
          <p:nvPr>
            <p:ph type="title"/>
          </p:nvPr>
        </p:nvSpPr>
        <p:spPr>
          <a:xfrm>
            <a:off x="539557" y="2"/>
            <a:ext cx="8435975" cy="1019175"/>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Corbel"/>
              <a:buNone/>
            </a:pPr>
            <a:r>
              <a:rPr lang="fr-FR"/>
              <a:t>Médecine nucléaire : </a:t>
            </a:r>
            <a:br>
              <a:rPr lang="fr-FR"/>
            </a:br>
            <a:r>
              <a:rPr lang="fr-FR"/>
              <a:t>« imagerie scintigraphique »</a:t>
            </a:r>
            <a:endParaRPr/>
          </a:p>
        </p:txBody>
      </p:sp>
      <p:sp>
        <p:nvSpPr>
          <p:cNvPr id="573" name="Google Shape;573;p17"/>
          <p:cNvSpPr txBox="1">
            <a:spLocks noGrp="1"/>
          </p:cNvSpPr>
          <p:nvPr>
            <p:ph type="body" idx="1"/>
          </p:nvPr>
        </p:nvSpPr>
        <p:spPr>
          <a:xfrm>
            <a:off x="0" y="1203598"/>
            <a:ext cx="6696744" cy="372641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000"/>
              <a:buFont typeface="Noto Sans Symbols"/>
              <a:buChar char="•"/>
            </a:pPr>
            <a:r>
              <a:rPr lang="fr-FR" sz="2000"/>
              <a:t>Exploration non invasive de processus </a:t>
            </a:r>
            <a:r>
              <a:rPr lang="fr-FR" sz="2000" i="1"/>
              <a:t>métaboliques</a:t>
            </a:r>
            <a:r>
              <a:rPr lang="fr-FR" sz="2000"/>
              <a:t>, </a:t>
            </a:r>
            <a:r>
              <a:rPr lang="fr-FR" sz="2000" i="1"/>
              <a:t>cellulaires</a:t>
            </a:r>
            <a:r>
              <a:rPr lang="fr-FR" sz="2000"/>
              <a:t> et </a:t>
            </a:r>
            <a:r>
              <a:rPr lang="fr-FR" sz="2000" i="1"/>
              <a:t>moléculaires</a:t>
            </a:r>
            <a:r>
              <a:rPr lang="fr-FR" sz="2000"/>
              <a:t> dans l’organisme</a:t>
            </a:r>
            <a:endParaRPr/>
          </a:p>
          <a:p>
            <a:pPr marL="342900" lvl="0" indent="-342900" algn="l" rtl="0">
              <a:spcBef>
                <a:spcPts val="1000"/>
              </a:spcBef>
              <a:spcAft>
                <a:spcPts val="0"/>
              </a:spcAft>
              <a:buSzPts val="2000"/>
              <a:buFont typeface="Noto Sans Symbols"/>
              <a:buChar char="•"/>
            </a:pPr>
            <a:r>
              <a:rPr lang="fr-FR" sz="2000"/>
              <a:t>« biochimie in vivo »</a:t>
            </a:r>
            <a:endParaRPr/>
          </a:p>
          <a:p>
            <a:pPr marL="342900" lvl="0" indent="-342900" algn="l" rtl="0">
              <a:spcBef>
                <a:spcPts val="1000"/>
              </a:spcBef>
              <a:spcAft>
                <a:spcPts val="0"/>
              </a:spcAft>
              <a:buSzPts val="2000"/>
              <a:buFont typeface="Noto Sans Symbols"/>
              <a:buChar char="•"/>
            </a:pPr>
            <a:r>
              <a:rPr lang="fr-FR" sz="2000" b="1"/>
              <a:t>  ≠</a:t>
            </a:r>
            <a:r>
              <a:rPr lang="fr-FR" sz="2000"/>
              <a:t> morphologie et anatomie (+++)</a:t>
            </a:r>
            <a:endParaRPr/>
          </a:p>
          <a:p>
            <a:pPr marL="342900" lvl="0" indent="-342900" algn="l" rtl="0">
              <a:spcBef>
                <a:spcPts val="1000"/>
              </a:spcBef>
              <a:spcAft>
                <a:spcPts val="0"/>
              </a:spcAft>
              <a:buSzPts val="2000"/>
              <a:buFont typeface="Noto Sans Symbols"/>
              <a:buChar char="•"/>
            </a:pPr>
            <a:r>
              <a:rPr lang="fr-FR" sz="2000"/>
              <a:t>Utilisation de </a:t>
            </a:r>
            <a:r>
              <a:rPr lang="fr-FR" sz="2000" b="1">
                <a:solidFill>
                  <a:srgbClr val="00B050"/>
                </a:solidFill>
              </a:rPr>
              <a:t>médicaments radiopharmaceutiques</a:t>
            </a:r>
            <a:r>
              <a:rPr lang="fr-FR" sz="2000"/>
              <a:t> = médicaments radioactifs</a:t>
            </a:r>
            <a:endParaRPr/>
          </a:p>
          <a:p>
            <a:pPr marL="342900" lvl="0" indent="-342900" algn="l" rtl="0">
              <a:spcBef>
                <a:spcPts val="1000"/>
              </a:spcBef>
              <a:spcAft>
                <a:spcPts val="0"/>
              </a:spcAft>
              <a:buSzPts val="2000"/>
              <a:buFont typeface="Noto Sans Symbols"/>
              <a:buChar char="•"/>
            </a:pPr>
            <a:r>
              <a:rPr lang="fr-FR" sz="2000"/>
              <a:t>Outil pour étudier des phénomènes </a:t>
            </a:r>
            <a:r>
              <a:rPr lang="fr-FR" sz="2000" b="1" i="1"/>
              <a:t>physiopathologiques</a:t>
            </a:r>
            <a:endParaRPr/>
          </a:p>
          <a:p>
            <a:pPr marL="342900" lvl="0" indent="-342900" algn="l" rtl="0">
              <a:spcBef>
                <a:spcPts val="1000"/>
              </a:spcBef>
              <a:spcAft>
                <a:spcPts val="0"/>
              </a:spcAft>
              <a:buSzPts val="2000"/>
              <a:buFont typeface="Noto Sans Symbols"/>
              <a:buChar char="•"/>
            </a:pPr>
            <a:r>
              <a:rPr lang="fr-FR" sz="2000"/>
              <a:t>Études dynamiques</a:t>
            </a:r>
            <a:endParaRPr/>
          </a:p>
        </p:txBody>
      </p:sp>
      <p:pic>
        <p:nvPicPr>
          <p:cNvPr id="574" name="Google Shape;574;p17"/>
          <p:cNvPicPr preferRelativeResize="0"/>
          <p:nvPr/>
        </p:nvPicPr>
        <p:blipFill rotWithShape="1">
          <a:blip r:embed="rId3">
            <a:alphaModFix/>
          </a:blip>
          <a:srcRect/>
          <a:stretch/>
        </p:blipFill>
        <p:spPr>
          <a:xfrm>
            <a:off x="7020272" y="62717"/>
            <a:ext cx="1524000" cy="2790825"/>
          </a:xfrm>
          <a:prstGeom prst="rect">
            <a:avLst/>
          </a:prstGeom>
          <a:noFill/>
          <a:ln>
            <a:noFill/>
          </a:ln>
        </p:spPr>
      </p:pic>
      <p:pic>
        <p:nvPicPr>
          <p:cNvPr id="575" name="Google Shape;575;p17"/>
          <p:cNvPicPr preferRelativeResize="0"/>
          <p:nvPr/>
        </p:nvPicPr>
        <p:blipFill rotWithShape="1">
          <a:blip r:embed="rId4">
            <a:alphaModFix/>
          </a:blip>
          <a:srcRect/>
          <a:stretch/>
        </p:blipFill>
        <p:spPr>
          <a:xfrm>
            <a:off x="6484539" y="3363838"/>
            <a:ext cx="2595465" cy="15636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3">
                                            <p:txEl>
                                              <p:pRg st="0" end="0"/>
                                            </p:txEl>
                                          </p:spTgt>
                                        </p:tgtEl>
                                        <p:attrNameLst>
                                          <p:attrName>style.visibility</p:attrName>
                                        </p:attrNameLst>
                                      </p:cBhvr>
                                      <p:to>
                                        <p:strVal val="visible"/>
                                      </p:to>
                                    </p:set>
                                    <p:animEffect transition="in" filter="fade">
                                      <p:cBhvr>
                                        <p:cTn id="7" dur="500"/>
                                        <p:tgtEl>
                                          <p:spTgt spid="5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
                                            <p:txEl>
                                              <p:pRg st="1" end="1"/>
                                            </p:txEl>
                                          </p:spTgt>
                                        </p:tgtEl>
                                        <p:attrNameLst>
                                          <p:attrName>style.visibility</p:attrName>
                                        </p:attrNameLst>
                                      </p:cBhvr>
                                      <p:to>
                                        <p:strVal val="visible"/>
                                      </p:to>
                                    </p:set>
                                    <p:animEffect transition="in" filter="fade">
                                      <p:cBhvr>
                                        <p:cTn id="12" dur="500"/>
                                        <p:tgtEl>
                                          <p:spTgt spid="5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3">
                                            <p:txEl>
                                              <p:pRg st="2" end="2"/>
                                            </p:txEl>
                                          </p:spTgt>
                                        </p:tgtEl>
                                        <p:attrNameLst>
                                          <p:attrName>style.visibility</p:attrName>
                                        </p:attrNameLst>
                                      </p:cBhvr>
                                      <p:to>
                                        <p:strVal val="visible"/>
                                      </p:to>
                                    </p:set>
                                    <p:animEffect transition="in" filter="fade">
                                      <p:cBhvr>
                                        <p:cTn id="17" dur="500"/>
                                        <p:tgtEl>
                                          <p:spTgt spid="5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3">
                                            <p:txEl>
                                              <p:pRg st="3" end="3"/>
                                            </p:txEl>
                                          </p:spTgt>
                                        </p:tgtEl>
                                        <p:attrNameLst>
                                          <p:attrName>style.visibility</p:attrName>
                                        </p:attrNameLst>
                                      </p:cBhvr>
                                      <p:to>
                                        <p:strVal val="visible"/>
                                      </p:to>
                                    </p:set>
                                    <p:animEffect transition="in" filter="fade">
                                      <p:cBhvr>
                                        <p:cTn id="22" dur="500"/>
                                        <p:tgtEl>
                                          <p:spTgt spid="5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3">
                                            <p:txEl>
                                              <p:pRg st="4" end="4"/>
                                            </p:txEl>
                                          </p:spTgt>
                                        </p:tgtEl>
                                        <p:attrNameLst>
                                          <p:attrName>style.visibility</p:attrName>
                                        </p:attrNameLst>
                                      </p:cBhvr>
                                      <p:to>
                                        <p:strVal val="visible"/>
                                      </p:to>
                                    </p:set>
                                    <p:animEffect transition="in" filter="fade">
                                      <p:cBhvr>
                                        <p:cTn id="27" dur="500"/>
                                        <p:tgtEl>
                                          <p:spTgt spid="5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3">
                                            <p:txEl>
                                              <p:pRg st="5" end="5"/>
                                            </p:txEl>
                                          </p:spTgt>
                                        </p:tgtEl>
                                        <p:attrNameLst>
                                          <p:attrName>style.visibility</p:attrName>
                                        </p:attrNameLst>
                                      </p:cBhvr>
                                      <p:to>
                                        <p:strVal val="visible"/>
                                      </p:to>
                                    </p:set>
                                    <p:animEffect transition="in" filter="fade">
                                      <p:cBhvr>
                                        <p:cTn id="32" dur="500"/>
                                        <p:tgtEl>
                                          <p:spTgt spid="57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18"/>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Corbel"/>
              <a:buNone/>
            </a:pPr>
            <a:r>
              <a:rPr lang="fr-FR"/>
              <a:t>Traceurs (</a:t>
            </a:r>
            <a:r>
              <a:rPr lang="fr-FR" b="1" i="1" u="sng"/>
              <a:t>radio</a:t>
            </a:r>
            <a:r>
              <a:rPr lang="fr-FR"/>
              <a:t>traceurs)</a:t>
            </a:r>
            <a:endParaRPr/>
          </a:p>
        </p:txBody>
      </p:sp>
      <p:sp>
        <p:nvSpPr>
          <p:cNvPr id="581" name="Google Shape;581;p18"/>
          <p:cNvSpPr txBox="1">
            <a:spLocks noGrp="1"/>
          </p:cNvSpPr>
          <p:nvPr>
            <p:ph type="body" idx="1"/>
          </p:nvPr>
        </p:nvSpPr>
        <p:spPr>
          <a:xfrm>
            <a:off x="323528" y="1599642"/>
            <a:ext cx="8352928" cy="2862318"/>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Clr>
                <a:srgbClr val="17365D"/>
              </a:buClr>
              <a:buSzPct val="100000"/>
              <a:buFont typeface="Corbel"/>
              <a:buChar char="•"/>
            </a:pPr>
            <a:r>
              <a:rPr lang="fr-FR" sz="3200">
                <a:latin typeface="Corbel"/>
                <a:ea typeface="Corbel"/>
                <a:cs typeface="Corbel"/>
                <a:sym typeface="Corbel"/>
              </a:rPr>
              <a:t>Quantités administrées non mesurables</a:t>
            </a:r>
            <a:endParaRPr/>
          </a:p>
          <a:p>
            <a:pPr marL="742950" lvl="1" indent="-285750" algn="l" rtl="0">
              <a:spcBef>
                <a:spcPts val="0"/>
              </a:spcBef>
              <a:spcAft>
                <a:spcPts val="0"/>
              </a:spcAft>
              <a:buClr>
                <a:srgbClr val="17365D"/>
              </a:buClr>
              <a:buSzPct val="100000"/>
              <a:buFont typeface="Corbel"/>
              <a:buChar char="–"/>
            </a:pPr>
            <a:r>
              <a:rPr lang="fr-FR" sz="3200">
                <a:latin typeface="Corbel"/>
                <a:ea typeface="Corbel"/>
                <a:cs typeface="Corbel"/>
                <a:sym typeface="Corbel"/>
              </a:rPr>
              <a:t>On ne parle pas de « dose » </a:t>
            </a:r>
            <a:r>
              <a:rPr lang="fr-FR" sz="2000">
                <a:latin typeface="Corbel"/>
                <a:ea typeface="Corbel"/>
                <a:cs typeface="Corbel"/>
                <a:sym typeface="Corbel"/>
              </a:rPr>
              <a:t>(en plus confusion avec la dose d’irradiation) </a:t>
            </a:r>
            <a:r>
              <a:rPr lang="fr-FR" sz="3200">
                <a:latin typeface="Corbel"/>
                <a:ea typeface="Corbel"/>
                <a:cs typeface="Corbel"/>
                <a:sym typeface="Corbel"/>
              </a:rPr>
              <a:t>mais d’</a:t>
            </a:r>
            <a:r>
              <a:rPr lang="fr-FR" sz="4000" b="1">
                <a:solidFill>
                  <a:srgbClr val="0070C0"/>
                </a:solidFill>
                <a:latin typeface="Corbel"/>
                <a:ea typeface="Corbel"/>
                <a:cs typeface="Corbel"/>
                <a:sym typeface="Corbel"/>
              </a:rPr>
              <a:t>activité</a:t>
            </a:r>
            <a:endParaRPr/>
          </a:p>
          <a:p>
            <a:pPr marL="742950" lvl="1" indent="-168275" algn="l" rtl="0">
              <a:spcBef>
                <a:spcPts val="0"/>
              </a:spcBef>
              <a:spcAft>
                <a:spcPts val="0"/>
              </a:spcAft>
              <a:buClr>
                <a:srgbClr val="17365D"/>
              </a:buClr>
              <a:buSzPct val="100000"/>
              <a:buFont typeface="Corbel"/>
              <a:buNone/>
            </a:pPr>
            <a:endParaRPr sz="2000" b="1">
              <a:solidFill>
                <a:srgbClr val="FFFF00"/>
              </a:solidFill>
              <a:latin typeface="Corbel"/>
              <a:ea typeface="Corbel"/>
              <a:cs typeface="Corbel"/>
              <a:sym typeface="Corbel"/>
            </a:endParaRPr>
          </a:p>
          <a:p>
            <a:pPr marL="742950" lvl="1" indent="-285750" algn="l" rtl="0">
              <a:spcBef>
                <a:spcPts val="0"/>
              </a:spcBef>
              <a:spcAft>
                <a:spcPts val="0"/>
              </a:spcAft>
              <a:buClr>
                <a:srgbClr val="17365D"/>
              </a:buClr>
              <a:buSzPct val="100000"/>
              <a:buFont typeface="Corbel"/>
              <a:buChar char="–"/>
            </a:pPr>
            <a:r>
              <a:rPr lang="fr-FR" sz="3200" b="1">
                <a:latin typeface="Corbel"/>
                <a:ea typeface="Corbel"/>
                <a:cs typeface="Corbel"/>
                <a:sym typeface="Corbel"/>
              </a:rPr>
              <a:t>Aucune action pharmacologique</a:t>
            </a:r>
            <a:endParaRPr/>
          </a:p>
          <a:p>
            <a:pPr marL="1143000" lvl="2" indent="-228600" algn="l" rtl="0">
              <a:spcBef>
                <a:spcPts val="0"/>
              </a:spcBef>
              <a:spcAft>
                <a:spcPts val="0"/>
              </a:spcAft>
              <a:buClr>
                <a:srgbClr val="17365D"/>
              </a:buClr>
              <a:buSzPct val="100000"/>
              <a:buFont typeface="Corbel"/>
              <a:buChar char="•"/>
            </a:pPr>
            <a:r>
              <a:rPr lang="fr-FR" sz="2800">
                <a:latin typeface="Corbel"/>
                <a:ea typeface="Corbel"/>
                <a:cs typeface="Corbel"/>
                <a:sym typeface="Corbel"/>
              </a:rPr>
              <a:t>Pas d’effet secondaire/toxicité</a:t>
            </a:r>
            <a:endParaRPr/>
          </a:p>
          <a:p>
            <a:pPr marL="1143000" lvl="2" indent="-228600" algn="l" rtl="0">
              <a:spcBef>
                <a:spcPts val="0"/>
              </a:spcBef>
              <a:spcAft>
                <a:spcPts val="0"/>
              </a:spcAft>
              <a:buClr>
                <a:srgbClr val="17365D"/>
              </a:buClr>
              <a:buSzPct val="100000"/>
              <a:buFont typeface="Corbel"/>
              <a:buChar char="•"/>
            </a:pPr>
            <a:r>
              <a:rPr lang="fr-FR" sz="2800">
                <a:latin typeface="Corbel"/>
                <a:ea typeface="Corbel"/>
                <a:cs typeface="Corbel"/>
                <a:sym typeface="Corbel"/>
              </a:rPr>
              <a:t>Injection de poisons violents (thallium…)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19"/>
          <p:cNvSpPr txBox="1">
            <a:spLocks noGrp="1"/>
          </p:cNvSpPr>
          <p:nvPr>
            <p:ph type="title"/>
          </p:nvPr>
        </p:nvSpPr>
        <p:spPr>
          <a:xfrm>
            <a:off x="899592" y="148326"/>
            <a:ext cx="8028384" cy="857250"/>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dk1"/>
              </a:buClr>
              <a:buSzPct val="100000"/>
              <a:buFont typeface="Corbel"/>
              <a:buNone/>
            </a:pPr>
            <a:r>
              <a:rPr lang="fr-FR"/>
              <a:t>Traceurs (</a:t>
            </a:r>
            <a:r>
              <a:rPr lang="fr-FR" b="1" i="1" u="sng"/>
              <a:t>radio</a:t>
            </a:r>
            <a:r>
              <a:rPr lang="fr-FR"/>
              <a:t>traceurs)</a:t>
            </a:r>
            <a:br>
              <a:rPr lang="fr-FR"/>
            </a:br>
            <a:r>
              <a:rPr lang="fr-FR" b="1">
                <a:solidFill>
                  <a:srgbClr val="00B050"/>
                </a:solidFill>
              </a:rPr>
              <a:t>M</a:t>
            </a:r>
            <a:r>
              <a:rPr lang="fr-FR"/>
              <a:t>édicaments </a:t>
            </a:r>
            <a:r>
              <a:rPr lang="fr-FR" b="1">
                <a:solidFill>
                  <a:srgbClr val="00B050"/>
                </a:solidFill>
              </a:rPr>
              <a:t>R</a:t>
            </a:r>
            <a:r>
              <a:rPr lang="fr-FR"/>
              <a:t>adio</a:t>
            </a:r>
            <a:r>
              <a:rPr lang="fr-FR" b="1">
                <a:solidFill>
                  <a:srgbClr val="00B050"/>
                </a:solidFill>
              </a:rPr>
              <a:t>P</a:t>
            </a:r>
            <a:r>
              <a:rPr lang="fr-FR"/>
              <a:t>harmaceutiques</a:t>
            </a:r>
            <a:endParaRPr/>
          </a:p>
        </p:txBody>
      </p:sp>
      <p:sp>
        <p:nvSpPr>
          <p:cNvPr id="587" name="Google Shape;587;p19"/>
          <p:cNvSpPr txBox="1">
            <a:spLocks noGrp="1"/>
          </p:cNvSpPr>
          <p:nvPr>
            <p:ph type="body" idx="1"/>
          </p:nvPr>
        </p:nvSpPr>
        <p:spPr>
          <a:xfrm>
            <a:off x="539552" y="1419623"/>
            <a:ext cx="8136904" cy="345638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B050"/>
              </a:buClr>
              <a:buSzPts val="2000"/>
              <a:buFont typeface="Corbel"/>
              <a:buChar char="•"/>
            </a:pPr>
            <a:r>
              <a:rPr lang="fr-FR" sz="2000" b="1">
                <a:solidFill>
                  <a:srgbClr val="00B050"/>
                </a:solidFill>
              </a:rPr>
              <a:t>(</a:t>
            </a:r>
            <a:r>
              <a:rPr lang="fr-FR" sz="2000" b="1" i="1">
                <a:solidFill>
                  <a:srgbClr val="00B050"/>
                </a:solidFill>
              </a:rPr>
              <a:t>Traceur /substance tracée)</a:t>
            </a:r>
            <a:endParaRPr/>
          </a:p>
          <a:p>
            <a:pPr marL="342900" lvl="0" indent="-342900" algn="l" rtl="0">
              <a:spcBef>
                <a:spcPts val="1200"/>
              </a:spcBef>
              <a:spcAft>
                <a:spcPts val="0"/>
              </a:spcAft>
              <a:buClr>
                <a:srgbClr val="00B050"/>
              </a:buClr>
              <a:buSzPts val="2000"/>
              <a:buFont typeface="Corbel"/>
              <a:buChar char="•"/>
            </a:pPr>
            <a:r>
              <a:rPr lang="fr-FR" sz="2000" b="1">
                <a:solidFill>
                  <a:srgbClr val="00B050"/>
                </a:solidFill>
              </a:rPr>
              <a:t>Quantités administrées </a:t>
            </a:r>
            <a:r>
              <a:rPr lang="fr-FR" sz="2000" b="1" u="sng">
                <a:solidFill>
                  <a:srgbClr val="00B050"/>
                </a:solidFill>
              </a:rPr>
              <a:t>non mesurables (« traces »)</a:t>
            </a:r>
            <a:endParaRPr/>
          </a:p>
          <a:p>
            <a:pPr marL="742950" lvl="1" indent="-285750" algn="l" rtl="0">
              <a:spcBef>
                <a:spcPts val="1200"/>
              </a:spcBef>
              <a:spcAft>
                <a:spcPts val="0"/>
              </a:spcAft>
              <a:buClr>
                <a:srgbClr val="00B050"/>
              </a:buClr>
              <a:buSzPts val="1800"/>
              <a:buFont typeface="Corbel"/>
              <a:buChar char="–"/>
            </a:pPr>
            <a:r>
              <a:rPr lang="fr-FR" sz="1800" b="1">
                <a:solidFill>
                  <a:srgbClr val="00B050"/>
                </a:solidFill>
              </a:rPr>
              <a:t>On ne parle pas de « dose » (en plus confusion avec la dose d’irradiation)*</a:t>
            </a:r>
            <a:endParaRPr/>
          </a:p>
          <a:p>
            <a:pPr marL="742950" lvl="1" indent="-285750" algn="l" rtl="0">
              <a:spcBef>
                <a:spcPts val="1200"/>
              </a:spcBef>
              <a:spcAft>
                <a:spcPts val="0"/>
              </a:spcAft>
              <a:buClr>
                <a:srgbClr val="974806"/>
              </a:buClr>
              <a:buSzPts val="1800"/>
              <a:buFont typeface="Corbel"/>
              <a:buChar char="–"/>
            </a:pPr>
            <a:r>
              <a:rPr lang="fr-FR" sz="1800" b="1">
                <a:solidFill>
                  <a:srgbClr val="974806"/>
                </a:solidFill>
              </a:rPr>
              <a:t>Aucune action pharmacologique</a:t>
            </a:r>
            <a:endParaRPr/>
          </a:p>
          <a:p>
            <a:pPr marL="1143000" lvl="2" indent="-228600" algn="l" rtl="0">
              <a:spcBef>
                <a:spcPts val="1200"/>
              </a:spcBef>
              <a:spcAft>
                <a:spcPts val="0"/>
              </a:spcAft>
              <a:buClr>
                <a:srgbClr val="974806"/>
              </a:buClr>
              <a:buSzPts val="1600"/>
              <a:buFont typeface="Corbel"/>
              <a:buChar char="•"/>
            </a:pPr>
            <a:r>
              <a:rPr lang="fr-FR" sz="1600" b="1">
                <a:solidFill>
                  <a:srgbClr val="974806"/>
                </a:solidFill>
              </a:rPr>
              <a:t>Pas d’effet secondaire/toxicité</a:t>
            </a:r>
            <a:endParaRPr/>
          </a:p>
          <a:p>
            <a:pPr marL="1143000" lvl="2" indent="-228600" algn="l" rtl="0">
              <a:spcBef>
                <a:spcPts val="1200"/>
              </a:spcBef>
              <a:spcAft>
                <a:spcPts val="0"/>
              </a:spcAft>
              <a:buClr>
                <a:srgbClr val="974806"/>
              </a:buClr>
              <a:buSzPts val="1600"/>
              <a:buFont typeface="Corbel"/>
              <a:buChar char="•"/>
            </a:pPr>
            <a:r>
              <a:rPr lang="fr-FR" sz="1600" b="1">
                <a:solidFill>
                  <a:srgbClr val="974806"/>
                </a:solidFill>
              </a:rPr>
              <a:t>Injection de poisons violents (thallium…)</a:t>
            </a:r>
            <a:endParaRPr sz="1600"/>
          </a:p>
          <a:p>
            <a:pPr marL="742950" lvl="1" indent="-285750" algn="l" rtl="0">
              <a:spcBef>
                <a:spcPts val="1200"/>
              </a:spcBef>
              <a:spcAft>
                <a:spcPts val="0"/>
              </a:spcAft>
              <a:buClr>
                <a:srgbClr val="7030A0"/>
              </a:buClr>
              <a:buSzPts val="2400"/>
              <a:buFont typeface="Corbel"/>
              <a:buChar char="–"/>
            </a:pPr>
            <a:r>
              <a:rPr lang="fr-FR" sz="2400" b="1">
                <a:solidFill>
                  <a:srgbClr val="7030A0"/>
                </a:solidFill>
              </a:rPr>
              <a:t>Pas d’interférence avec le processus étudié +++</a:t>
            </a:r>
            <a:endParaRPr/>
          </a:p>
          <a:p>
            <a:pPr marL="1143000" lvl="2" indent="-127000" algn="l" rtl="0">
              <a:spcBef>
                <a:spcPts val="1200"/>
              </a:spcBef>
              <a:spcAft>
                <a:spcPts val="0"/>
              </a:spcAft>
              <a:buSzPts val="1600"/>
              <a:buFont typeface="Corbel"/>
              <a:buNone/>
            </a:pPr>
            <a:endParaRPr sz="1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
          <p:cNvSpPr txBox="1">
            <a:spLocks noGrp="1"/>
          </p:cNvSpPr>
          <p:nvPr>
            <p:ph type="title"/>
          </p:nvPr>
        </p:nvSpPr>
        <p:spPr>
          <a:xfrm>
            <a:off x="611560" y="123478"/>
            <a:ext cx="8229600" cy="569218"/>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Corbel"/>
              <a:buNone/>
            </a:pPr>
            <a:r>
              <a:rPr lang="fr-FR"/>
              <a:t>Rayonnements ionisants en médecine</a:t>
            </a:r>
            <a:endParaRPr/>
          </a:p>
        </p:txBody>
      </p:sp>
      <p:graphicFrame>
        <p:nvGraphicFramePr>
          <p:cNvPr id="380" name="Google Shape;380;p2"/>
          <p:cNvGraphicFramePr/>
          <p:nvPr/>
        </p:nvGraphicFramePr>
        <p:xfrm>
          <a:off x="179512" y="699542"/>
          <a:ext cx="3000000" cy="3000000"/>
        </p:xfrm>
        <a:graphic>
          <a:graphicData uri="http://schemas.openxmlformats.org/drawingml/2006/table">
            <a:tbl>
              <a:tblPr firstRow="1" bandRow="1">
                <a:noFill/>
                <a:tableStyleId>{BE5962F0-05B4-447A-AA33-89804E1A05A4}</a:tableStyleId>
              </a:tblPr>
              <a:tblGrid>
                <a:gridCol w="1512175">
                  <a:extLst>
                    <a:ext uri="{9D8B030D-6E8A-4147-A177-3AD203B41FA5}">
                      <a16:colId xmlns:a16="http://schemas.microsoft.com/office/drawing/2014/main" val="20000"/>
                    </a:ext>
                  </a:extLst>
                </a:gridCol>
                <a:gridCol w="2376275">
                  <a:extLst>
                    <a:ext uri="{9D8B030D-6E8A-4147-A177-3AD203B41FA5}">
                      <a16:colId xmlns:a16="http://schemas.microsoft.com/office/drawing/2014/main" val="20001"/>
                    </a:ext>
                  </a:extLst>
                </a:gridCol>
                <a:gridCol w="2376275">
                  <a:extLst>
                    <a:ext uri="{9D8B030D-6E8A-4147-A177-3AD203B41FA5}">
                      <a16:colId xmlns:a16="http://schemas.microsoft.com/office/drawing/2014/main" val="20002"/>
                    </a:ext>
                  </a:extLst>
                </a:gridCol>
                <a:gridCol w="2304250">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fr-FR" sz="1800"/>
                        <a:t>DIAGNOSTIC</a:t>
                      </a:r>
                      <a:endParaRPr sz="1800"/>
                    </a:p>
                  </a:txBody>
                  <a:tcPr marL="91450" marR="91450" marT="45725" marB="45725"/>
                </a:tc>
                <a:tc>
                  <a:txBody>
                    <a:bodyPr/>
                    <a:lstStyle/>
                    <a:p>
                      <a:pPr marL="0" marR="0" lvl="0" indent="0" algn="ctr" rtl="0">
                        <a:spcBef>
                          <a:spcPts val="0"/>
                        </a:spcBef>
                        <a:spcAft>
                          <a:spcPts val="0"/>
                        </a:spcAft>
                        <a:buNone/>
                      </a:pPr>
                      <a:r>
                        <a:rPr lang="fr-FR" sz="1800"/>
                        <a:t>THERAPIE</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fr-FR" sz="1800" b="1"/>
                        <a:t>Rayons X</a:t>
                      </a:r>
                      <a:endParaRPr sz="1800" b="1"/>
                    </a:p>
                  </a:txBody>
                  <a:tcPr marL="91450" marR="91450" marT="45725" marB="45725" anchor="ctr">
                    <a:solidFill>
                      <a:srgbClr val="FFC000"/>
                    </a:solidFill>
                  </a:tcPr>
                </a:tc>
                <a:tc>
                  <a:txBody>
                    <a:bodyPr/>
                    <a:lstStyle/>
                    <a:p>
                      <a:pPr marL="0" marR="0" lvl="0" indent="0" algn="ctr" rtl="0">
                        <a:spcBef>
                          <a:spcPts val="0"/>
                        </a:spcBef>
                        <a:spcAft>
                          <a:spcPts val="0"/>
                        </a:spcAft>
                        <a:buNone/>
                      </a:pPr>
                      <a:r>
                        <a:rPr lang="fr-FR" sz="1800"/>
                        <a:t>Basse énergie(tubes)</a:t>
                      </a:r>
                      <a:endParaRPr sz="1800"/>
                    </a:p>
                  </a:txBody>
                  <a:tcPr marL="91450" marR="91450" marT="45725" marB="45725" anchor="ctr">
                    <a:solidFill>
                      <a:srgbClr val="FFFF66"/>
                    </a:solidFill>
                  </a:tcPr>
                </a:tc>
                <a:tc>
                  <a:txBody>
                    <a:bodyPr/>
                    <a:lstStyle/>
                    <a:p>
                      <a:pPr marL="0" marR="0" lvl="0" indent="0" algn="ctr" rtl="0">
                        <a:spcBef>
                          <a:spcPts val="0"/>
                        </a:spcBef>
                        <a:spcAft>
                          <a:spcPts val="0"/>
                        </a:spcAft>
                        <a:buNone/>
                      </a:pPr>
                      <a:r>
                        <a:rPr lang="fr-FR" sz="1800"/>
                        <a:t>Radiologie (imagerie médicale)</a:t>
                      </a:r>
                      <a:endParaRPr sz="1800"/>
                    </a:p>
                  </a:txBody>
                  <a:tcPr marL="91450" marR="91450" marT="45725" marB="45725">
                    <a:solidFill>
                      <a:srgbClr val="FFFF66"/>
                    </a:solidFill>
                  </a:tcPr>
                </a:tc>
                <a:tc>
                  <a:txBody>
                    <a:bodyPr/>
                    <a:lstStyle/>
                    <a:p>
                      <a:pPr marL="0" marR="0" lvl="0" indent="0" algn="l" rtl="0">
                        <a:spcBef>
                          <a:spcPts val="0"/>
                        </a:spcBef>
                        <a:spcAft>
                          <a:spcPts val="0"/>
                        </a:spcAft>
                        <a:buNone/>
                      </a:pPr>
                      <a:endParaRPr sz="1800"/>
                    </a:p>
                  </a:txBody>
                  <a:tcPr marL="91450" marR="91450" marT="45725" marB="45725">
                    <a:solidFill>
                      <a:srgbClr val="17365D"/>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fr-FR" sz="1800"/>
                        <a:t>Haute énergie (accélérateurs)</a:t>
                      </a:r>
                      <a:endParaRPr sz="1800"/>
                    </a:p>
                  </a:txBody>
                  <a:tcPr marL="91450" marR="91450" marT="45725" marB="45725" anchor="ctr">
                    <a:solidFill>
                      <a:srgbClr val="FABF8E"/>
                    </a:solidFill>
                  </a:tcPr>
                </a:tc>
                <a:tc>
                  <a:txBody>
                    <a:bodyPr/>
                    <a:lstStyle/>
                    <a:p>
                      <a:pPr marL="0" marR="0" lvl="0" indent="0" algn="ctr" rtl="0">
                        <a:spcBef>
                          <a:spcPts val="0"/>
                        </a:spcBef>
                        <a:spcAft>
                          <a:spcPts val="0"/>
                        </a:spcAft>
                        <a:buNone/>
                      </a:pPr>
                      <a:r>
                        <a:rPr lang="fr-FR" sz="1800"/>
                        <a:t>-</a:t>
                      </a:r>
                      <a:endParaRPr sz="1800"/>
                    </a:p>
                  </a:txBody>
                  <a:tcPr marL="91450" marR="91450" marT="45725" marB="45725" anchor="ctr">
                    <a:solidFill>
                      <a:srgbClr val="17365D"/>
                    </a:solidFill>
                  </a:tcPr>
                </a:tc>
                <a:tc>
                  <a:txBody>
                    <a:bodyPr/>
                    <a:lstStyle/>
                    <a:p>
                      <a:pPr marL="0" marR="0" lvl="0" indent="0" algn="ctr" rtl="0">
                        <a:lnSpc>
                          <a:spcPct val="100000"/>
                        </a:lnSpc>
                        <a:spcBef>
                          <a:spcPts val="0"/>
                        </a:spcBef>
                        <a:spcAft>
                          <a:spcPts val="0"/>
                        </a:spcAft>
                        <a:buSzPts val="1800"/>
                        <a:buFont typeface="Arial"/>
                        <a:buNone/>
                      </a:pPr>
                      <a:r>
                        <a:rPr lang="fr-FR" sz="1800" b="1"/>
                        <a:t>Radiothérapie externe</a:t>
                      </a:r>
                      <a:endParaRPr/>
                    </a:p>
                  </a:txBody>
                  <a:tcPr marL="91450" marR="91450" marT="45725" marB="45725" anchor="ctr">
                    <a:solidFill>
                      <a:srgbClr val="FABF8E"/>
                    </a:solidFill>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fr-FR" sz="1800" b="1"/>
                        <a:t>Radioactivité</a:t>
                      </a:r>
                      <a:endParaRPr sz="1800" b="1"/>
                    </a:p>
                  </a:txBody>
                  <a:tcPr marL="91450" marR="91450" marT="45725" marB="45725" anchor="ctr">
                    <a:solidFill>
                      <a:srgbClr val="E5B8B7"/>
                    </a:solidFill>
                  </a:tcPr>
                </a:tc>
                <a:tc>
                  <a:txBody>
                    <a:bodyPr/>
                    <a:lstStyle/>
                    <a:p>
                      <a:pPr marL="285750" marR="0" lvl="0" indent="-285750" algn="l" rtl="0">
                        <a:spcBef>
                          <a:spcPts val="0"/>
                        </a:spcBef>
                        <a:spcAft>
                          <a:spcPts val="0"/>
                        </a:spcAft>
                        <a:buClr>
                          <a:schemeClr val="lt1"/>
                        </a:buClr>
                        <a:buSzPts val="1800"/>
                        <a:buFont typeface="Arial"/>
                        <a:buChar char="-"/>
                      </a:pPr>
                      <a:r>
                        <a:rPr lang="fr-FR" sz="1800" b="1">
                          <a:solidFill>
                            <a:schemeClr val="lt1"/>
                          </a:solidFill>
                        </a:rPr>
                        <a:t>Rayons gamma</a:t>
                      </a:r>
                      <a:endParaRPr/>
                    </a:p>
                    <a:p>
                      <a:pPr marL="285750" marR="0" lvl="0" indent="-285750" algn="l" rtl="0">
                        <a:spcBef>
                          <a:spcPts val="0"/>
                        </a:spcBef>
                        <a:spcAft>
                          <a:spcPts val="0"/>
                        </a:spcAft>
                        <a:buClr>
                          <a:schemeClr val="lt1"/>
                        </a:buClr>
                        <a:buSzPts val="1800"/>
                        <a:buFont typeface="Arial"/>
                        <a:buChar char="-"/>
                      </a:pPr>
                      <a:r>
                        <a:rPr lang="fr-FR" sz="1800" b="1">
                          <a:solidFill>
                            <a:schemeClr val="lt1"/>
                          </a:solidFill>
                        </a:rPr>
                        <a:t>Photons d’annihilation de positons (511 keV)</a:t>
                      </a:r>
                      <a:endParaRPr sz="1800" b="1">
                        <a:solidFill>
                          <a:schemeClr val="lt1"/>
                        </a:solidFill>
                      </a:endParaRPr>
                    </a:p>
                  </a:txBody>
                  <a:tcPr marL="91450" marR="91450" marT="45725" marB="45725" anchor="ctr">
                    <a:solidFill>
                      <a:srgbClr val="D99593"/>
                    </a:solidFill>
                  </a:tcPr>
                </a:tc>
                <a:tc>
                  <a:txBody>
                    <a:bodyPr/>
                    <a:lstStyle/>
                    <a:p>
                      <a:pPr marL="180975" marR="0" lvl="0" indent="-180975" algn="l" rtl="0">
                        <a:spcBef>
                          <a:spcPts val="0"/>
                        </a:spcBef>
                        <a:spcAft>
                          <a:spcPts val="0"/>
                        </a:spcAft>
                        <a:buSzPts val="1800"/>
                        <a:buFont typeface="Arial"/>
                        <a:buChar char="-"/>
                      </a:pPr>
                      <a:r>
                        <a:rPr lang="fr-FR" sz="1800"/>
                        <a:t>Gammascintigraphie (SPECT)</a:t>
                      </a:r>
                      <a:endParaRPr/>
                    </a:p>
                    <a:p>
                      <a:pPr marL="180975" marR="0" lvl="0" indent="-180975" algn="l" rtl="0">
                        <a:spcBef>
                          <a:spcPts val="0"/>
                        </a:spcBef>
                        <a:spcAft>
                          <a:spcPts val="0"/>
                        </a:spcAft>
                        <a:buSzPts val="1800"/>
                        <a:buFont typeface="Arial"/>
                        <a:buChar char="-"/>
                      </a:pPr>
                      <a:r>
                        <a:rPr lang="fr-FR" sz="1800"/>
                        <a:t>Tomographie par Emission de Positons (TEP)</a:t>
                      </a:r>
                      <a:endParaRPr/>
                    </a:p>
                  </a:txBody>
                  <a:tcPr marL="91450" marR="91450" marT="45725" marB="45725">
                    <a:solidFill>
                      <a:srgbClr val="D99593"/>
                    </a:solidFill>
                  </a:tcPr>
                </a:tc>
                <a:tc>
                  <a:txBody>
                    <a:bodyPr/>
                    <a:lstStyle/>
                    <a:p>
                      <a:pPr marL="0" marR="0" lvl="0" indent="0" algn="ctr" rtl="0">
                        <a:spcBef>
                          <a:spcPts val="0"/>
                        </a:spcBef>
                        <a:spcAft>
                          <a:spcPts val="0"/>
                        </a:spcAft>
                        <a:buNone/>
                      </a:pPr>
                      <a:r>
                        <a:rPr lang="fr-FR" sz="1800"/>
                        <a:t>-</a:t>
                      </a:r>
                      <a:endParaRPr sz="1800"/>
                    </a:p>
                  </a:txBody>
                  <a:tcPr marL="91450" marR="91450" marT="45725" marB="45725" anchor="ctr">
                    <a:solidFill>
                      <a:srgbClr val="17365D"/>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fr-FR" sz="1800" b="1">
                          <a:solidFill>
                            <a:srgbClr val="7030A0"/>
                          </a:solidFill>
                        </a:rPr>
                        <a:t>Particules (béta, alpha)</a:t>
                      </a:r>
                      <a:endParaRPr sz="1800" b="1">
                        <a:solidFill>
                          <a:srgbClr val="7030A0"/>
                        </a:solidFill>
                      </a:endParaRPr>
                    </a:p>
                  </a:txBody>
                  <a:tcPr marL="91450" marR="91450" marT="45725" marB="45725" anchor="ctr">
                    <a:solidFill>
                      <a:srgbClr val="B2A0C7"/>
                    </a:solidFill>
                  </a:tcPr>
                </a:tc>
                <a:tc>
                  <a:txBody>
                    <a:bodyPr/>
                    <a:lstStyle/>
                    <a:p>
                      <a:pPr marL="0" marR="0" lvl="0" indent="0" algn="l" rtl="0">
                        <a:spcBef>
                          <a:spcPts val="0"/>
                        </a:spcBef>
                        <a:spcAft>
                          <a:spcPts val="0"/>
                        </a:spcAft>
                        <a:buNone/>
                      </a:pPr>
                      <a:endParaRPr sz="1800"/>
                    </a:p>
                  </a:txBody>
                  <a:tcPr marL="91450" marR="91450" marT="45725" marB="45725">
                    <a:solidFill>
                      <a:srgbClr val="002060"/>
                    </a:solidFill>
                  </a:tcPr>
                </a:tc>
                <a:tc>
                  <a:txBody>
                    <a:bodyPr/>
                    <a:lstStyle/>
                    <a:p>
                      <a:pPr marL="0" marR="0" lvl="0" indent="0" algn="ctr" rtl="0">
                        <a:lnSpc>
                          <a:spcPct val="100000"/>
                        </a:lnSpc>
                        <a:spcBef>
                          <a:spcPts val="0"/>
                        </a:spcBef>
                        <a:spcAft>
                          <a:spcPts val="0"/>
                        </a:spcAft>
                        <a:buSzPts val="1800"/>
                        <a:buFont typeface="Arial"/>
                        <a:buNone/>
                      </a:pPr>
                      <a:r>
                        <a:rPr lang="fr-FR" sz="1800" b="1"/>
                        <a:t>Radiothérapie Interne Vectorisée (RIV)</a:t>
                      </a:r>
                      <a:endParaRPr/>
                    </a:p>
                  </a:txBody>
                  <a:tcPr marL="91450" marR="91450" marT="45725" marB="45725">
                    <a:solidFill>
                      <a:srgbClr val="B2A0C7"/>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20"/>
          <p:cNvSpPr txBox="1">
            <a:spLocks noGrp="1"/>
          </p:cNvSpPr>
          <p:nvPr>
            <p:ph type="body" idx="1"/>
          </p:nvPr>
        </p:nvSpPr>
        <p:spPr>
          <a:xfrm>
            <a:off x="35496" y="1419622"/>
            <a:ext cx="5796136" cy="3168352"/>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SzPct val="100000"/>
              <a:buFont typeface="Corbel"/>
              <a:buChar char="•"/>
            </a:pPr>
            <a:r>
              <a:rPr lang="fr-FR" dirty="0"/>
              <a:t>Injection IV de </a:t>
            </a:r>
            <a:r>
              <a:rPr lang="fr-FR" dirty="0" err="1"/>
              <a:t>macroaggrégats</a:t>
            </a:r>
            <a:r>
              <a:rPr lang="fr-FR" dirty="0"/>
              <a:t> d’albumine  (Ø  10 à 100 µm) marqués au </a:t>
            </a:r>
            <a:r>
              <a:rPr lang="fr-FR" baseline="30000" dirty="0"/>
              <a:t>99m</a:t>
            </a:r>
            <a:r>
              <a:rPr lang="fr-FR" dirty="0"/>
              <a:t>Tc</a:t>
            </a:r>
            <a:endParaRPr dirty="0"/>
          </a:p>
          <a:p>
            <a:pPr marL="342900" lvl="0" indent="-342900" algn="l" rtl="0">
              <a:spcBef>
                <a:spcPts val="1200"/>
              </a:spcBef>
              <a:spcAft>
                <a:spcPts val="0"/>
              </a:spcAft>
              <a:buSzPct val="100000"/>
              <a:buFont typeface="Corbel"/>
              <a:buChar char="•"/>
            </a:pPr>
            <a:r>
              <a:rPr lang="fr-FR" dirty="0"/>
              <a:t>Embolisation dans les capillaires pulmonaires</a:t>
            </a:r>
            <a:endParaRPr dirty="0"/>
          </a:p>
          <a:p>
            <a:pPr marL="342900" lvl="0" indent="-342900" algn="l" rtl="0">
              <a:spcBef>
                <a:spcPts val="1200"/>
              </a:spcBef>
              <a:spcAft>
                <a:spcPts val="0"/>
              </a:spcAft>
              <a:buSzPct val="100000"/>
              <a:buFont typeface="Corbel"/>
              <a:buChar char="•"/>
            </a:pPr>
            <a:r>
              <a:rPr lang="fr-FR" dirty="0" smtClean="0">
                <a:sym typeface="Wingdings" panose="05000000000000000000" pitchFamily="2" charset="2"/>
              </a:rPr>
              <a:t></a:t>
            </a:r>
            <a:r>
              <a:rPr lang="fr-FR" dirty="0" smtClean="0"/>
              <a:t>   </a:t>
            </a:r>
            <a:r>
              <a:rPr lang="fr-FR" dirty="0"/>
              <a:t>cartographie de la perfusion pulmonaire, la distribution des </a:t>
            </a:r>
            <a:r>
              <a:rPr lang="fr-FR" dirty="0" err="1"/>
              <a:t>macroaggrégats</a:t>
            </a:r>
            <a:r>
              <a:rPr lang="fr-FR" dirty="0"/>
              <a:t> se faisant au prorata du débit</a:t>
            </a:r>
            <a:endParaRPr dirty="0"/>
          </a:p>
          <a:p>
            <a:pPr marL="342900" lvl="0" indent="-342900" algn="l" rtl="0">
              <a:spcBef>
                <a:spcPts val="1200"/>
              </a:spcBef>
              <a:spcAft>
                <a:spcPts val="0"/>
              </a:spcAft>
              <a:buClr>
                <a:srgbClr val="E36C09"/>
              </a:buClr>
              <a:buSzPct val="100000"/>
              <a:buFont typeface="Corbel"/>
              <a:buChar char="•"/>
            </a:pPr>
            <a:r>
              <a:rPr lang="fr-FR" b="1" dirty="0">
                <a:solidFill>
                  <a:srgbClr val="E36C09"/>
                </a:solidFill>
              </a:rPr>
              <a:t>Aucune conséquence fonctionnelle ni aucune modification des débits</a:t>
            </a:r>
            <a:r>
              <a:rPr lang="fr-FR" dirty="0"/>
              <a:t>, car obstruction de 1/10 000 capillaire environ</a:t>
            </a:r>
            <a:endParaRPr dirty="0"/>
          </a:p>
        </p:txBody>
      </p:sp>
      <p:sp>
        <p:nvSpPr>
          <p:cNvPr id="593" name="Google Shape;593;p20"/>
          <p:cNvSpPr txBox="1">
            <a:spLocks noGrp="1"/>
          </p:cNvSpPr>
          <p:nvPr>
            <p:ph type="title"/>
          </p:nvPr>
        </p:nvSpPr>
        <p:spPr>
          <a:xfrm>
            <a:off x="107504" y="267494"/>
            <a:ext cx="4896544" cy="648072"/>
          </a:xfrm>
          <a:prstGeom prst="rect">
            <a:avLst/>
          </a:prstGeom>
          <a:noFill/>
          <a:ln>
            <a:noFill/>
          </a:ln>
        </p:spPr>
        <p:txBody>
          <a:bodyPr spcFirstLastPara="1" wrap="square" lIns="91425" tIns="45700" rIns="91425" bIns="45700" anchor="b" anchorCtr="0">
            <a:normAutofit fontScale="90000"/>
          </a:bodyPr>
          <a:lstStyle/>
          <a:p>
            <a:pPr marL="0" lvl="0" indent="0" algn="r" rtl="0">
              <a:spcBef>
                <a:spcPts val="0"/>
              </a:spcBef>
              <a:spcAft>
                <a:spcPts val="0"/>
              </a:spcAft>
              <a:buClr>
                <a:schemeClr val="dk1"/>
              </a:buClr>
              <a:buSzPct val="100000"/>
              <a:buFont typeface="Corbel"/>
              <a:buNone/>
            </a:pPr>
            <a:r>
              <a:rPr lang="fr-FR" sz="2800"/>
              <a:t>Exemple : scintigraphie pulmonaire de perfusion</a:t>
            </a:r>
            <a:endParaRPr sz="2800"/>
          </a:p>
        </p:txBody>
      </p:sp>
      <p:pic>
        <p:nvPicPr>
          <p:cNvPr id="594" name="Google Shape;594;p20"/>
          <p:cNvPicPr preferRelativeResize="0"/>
          <p:nvPr/>
        </p:nvPicPr>
        <p:blipFill rotWithShape="1">
          <a:blip r:embed="rId3">
            <a:alphaModFix/>
          </a:blip>
          <a:srcRect/>
          <a:stretch/>
        </p:blipFill>
        <p:spPr>
          <a:xfrm>
            <a:off x="5868144" y="-23986"/>
            <a:ext cx="3096344" cy="2721149"/>
          </a:xfrm>
          <a:prstGeom prst="rect">
            <a:avLst/>
          </a:prstGeom>
          <a:noFill/>
          <a:ln>
            <a:noFill/>
          </a:ln>
        </p:spPr>
      </p:pic>
      <p:pic>
        <p:nvPicPr>
          <p:cNvPr id="595" name="Google Shape;595;p20"/>
          <p:cNvPicPr preferRelativeResize="0"/>
          <p:nvPr/>
        </p:nvPicPr>
        <p:blipFill rotWithShape="1">
          <a:blip r:embed="rId4">
            <a:alphaModFix/>
          </a:blip>
          <a:srcRect/>
          <a:stretch/>
        </p:blipFill>
        <p:spPr>
          <a:xfrm>
            <a:off x="6372200" y="2283718"/>
            <a:ext cx="2184065" cy="269067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21"/>
          <p:cNvPicPr preferRelativeResize="0"/>
          <p:nvPr/>
        </p:nvPicPr>
        <p:blipFill rotWithShape="1">
          <a:blip r:embed="rId3">
            <a:alphaModFix/>
          </a:blip>
          <a:srcRect/>
          <a:stretch/>
        </p:blipFill>
        <p:spPr>
          <a:xfrm>
            <a:off x="5436096" y="1419623"/>
            <a:ext cx="3382938" cy="3229565"/>
          </a:xfrm>
          <a:prstGeom prst="rect">
            <a:avLst/>
          </a:prstGeom>
          <a:noFill/>
          <a:ln>
            <a:noFill/>
          </a:ln>
        </p:spPr>
      </p:pic>
      <p:grpSp>
        <p:nvGrpSpPr>
          <p:cNvPr id="601" name="Google Shape;601;p21"/>
          <p:cNvGrpSpPr/>
          <p:nvPr/>
        </p:nvGrpSpPr>
        <p:grpSpPr>
          <a:xfrm>
            <a:off x="589468" y="1131591"/>
            <a:ext cx="4608522" cy="3949645"/>
            <a:chOff x="589468" y="1172991"/>
            <a:chExt cx="4608522" cy="3949645"/>
          </a:xfrm>
        </p:grpSpPr>
        <p:pic>
          <p:nvPicPr>
            <p:cNvPr id="602" name="Google Shape;602;p21"/>
            <p:cNvPicPr preferRelativeResize="0"/>
            <p:nvPr/>
          </p:nvPicPr>
          <p:blipFill rotWithShape="1">
            <a:blip r:embed="rId4">
              <a:alphaModFix/>
            </a:blip>
            <a:srcRect/>
            <a:stretch/>
          </p:blipFill>
          <p:spPr>
            <a:xfrm>
              <a:off x="589468" y="1172991"/>
              <a:ext cx="4608522" cy="3949645"/>
            </a:xfrm>
            <a:prstGeom prst="rect">
              <a:avLst/>
            </a:prstGeom>
            <a:noFill/>
            <a:ln>
              <a:noFill/>
            </a:ln>
          </p:spPr>
        </p:pic>
        <p:sp>
          <p:nvSpPr>
            <p:cNvPr id="603" name="Google Shape;603;p21"/>
            <p:cNvSpPr/>
            <p:nvPr/>
          </p:nvSpPr>
          <p:spPr>
            <a:xfrm>
              <a:off x="3241819" y="3219822"/>
              <a:ext cx="1008112" cy="1008112"/>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grpSp>
      <p:sp>
        <p:nvSpPr>
          <p:cNvPr id="604" name="Google Shape;604;p21"/>
          <p:cNvSpPr/>
          <p:nvPr/>
        </p:nvSpPr>
        <p:spPr>
          <a:xfrm>
            <a:off x="3779916" y="1139967"/>
            <a:ext cx="1911101" cy="707886"/>
          </a:xfrm>
          <a:prstGeom prst="rect">
            <a:avLst/>
          </a:prstGeom>
          <a:solidFill>
            <a:srgbClr val="FDE9D8"/>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3600" b="1" baseline="30000">
                <a:solidFill>
                  <a:schemeClr val="dk1"/>
                </a:solidFill>
                <a:latin typeface="Corbel"/>
                <a:ea typeface="Corbel"/>
                <a:cs typeface="Corbel"/>
                <a:sym typeface="Corbel"/>
              </a:rPr>
              <a:t>18</a:t>
            </a:r>
            <a:r>
              <a:rPr lang="fr-FR" sz="4000" b="1">
                <a:solidFill>
                  <a:schemeClr val="dk1"/>
                </a:solidFill>
                <a:latin typeface="Corbel"/>
                <a:ea typeface="Corbel"/>
                <a:cs typeface="Corbel"/>
                <a:sym typeface="Corbel"/>
              </a:rPr>
              <a:t>F-FDG</a:t>
            </a:r>
            <a:endParaRPr/>
          </a:p>
        </p:txBody>
      </p:sp>
      <p:sp>
        <p:nvSpPr>
          <p:cNvPr id="605" name="Google Shape;605;p21"/>
          <p:cNvSpPr txBox="1"/>
          <p:nvPr/>
        </p:nvSpPr>
        <p:spPr>
          <a:xfrm>
            <a:off x="467544" y="195488"/>
            <a:ext cx="8229600" cy="571323"/>
          </a:xfrm>
          <a:prstGeom prst="rect">
            <a:avLst/>
          </a:prstGeom>
          <a:solidFill>
            <a:schemeClr val="lt2"/>
          </a:solid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2800"/>
              <a:buFont typeface="Corbel"/>
              <a:buNone/>
            </a:pPr>
            <a:r>
              <a:rPr lang="fr-FR" sz="2800">
                <a:solidFill>
                  <a:schemeClr val="dk1"/>
                </a:solidFill>
                <a:latin typeface="Corbel"/>
                <a:ea typeface="Corbel"/>
                <a:cs typeface="Corbel"/>
                <a:sym typeface="Corbel"/>
              </a:rPr>
              <a:t>Exemple : visualisation des tumeurs avec le </a:t>
            </a:r>
            <a:r>
              <a:rPr lang="fr-FR" sz="2400" baseline="30000">
                <a:solidFill>
                  <a:schemeClr val="dk1"/>
                </a:solidFill>
                <a:latin typeface="Corbel"/>
                <a:ea typeface="Corbel"/>
                <a:cs typeface="Corbel"/>
                <a:sym typeface="Corbel"/>
              </a:rPr>
              <a:t>18</a:t>
            </a:r>
            <a:r>
              <a:rPr lang="fr-FR" sz="2800">
                <a:solidFill>
                  <a:schemeClr val="dk1"/>
                </a:solidFill>
                <a:latin typeface="Corbel"/>
                <a:ea typeface="Corbel"/>
                <a:cs typeface="Corbel"/>
                <a:sym typeface="Corbel"/>
              </a:rPr>
              <a:t>F-FDG</a:t>
            </a:r>
            <a:endParaRPr sz="2800">
              <a:solidFill>
                <a:schemeClr val="dk1"/>
              </a:solidFill>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610" name="Google Shape;610;p22"/>
          <p:cNvPicPr preferRelativeResize="0"/>
          <p:nvPr/>
        </p:nvPicPr>
        <p:blipFill rotWithShape="1">
          <a:blip r:embed="rId3">
            <a:alphaModFix/>
          </a:blip>
          <a:srcRect/>
          <a:stretch/>
        </p:blipFill>
        <p:spPr>
          <a:xfrm>
            <a:off x="6156176" y="0"/>
            <a:ext cx="2760453" cy="5143500"/>
          </a:xfrm>
          <a:prstGeom prst="rect">
            <a:avLst/>
          </a:prstGeom>
          <a:noFill/>
          <a:ln>
            <a:noFill/>
          </a:ln>
        </p:spPr>
      </p:pic>
      <p:pic>
        <p:nvPicPr>
          <p:cNvPr id="611" name="Google Shape;611;p22"/>
          <p:cNvPicPr preferRelativeResize="0"/>
          <p:nvPr/>
        </p:nvPicPr>
        <p:blipFill rotWithShape="1">
          <a:blip r:embed="rId4">
            <a:alphaModFix/>
          </a:blip>
          <a:srcRect/>
          <a:stretch/>
        </p:blipFill>
        <p:spPr>
          <a:xfrm>
            <a:off x="179512" y="411510"/>
            <a:ext cx="6280535" cy="432048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23"/>
          <p:cNvSpPr/>
          <p:nvPr/>
        </p:nvSpPr>
        <p:spPr>
          <a:xfrm>
            <a:off x="1979712" y="816317"/>
            <a:ext cx="5943600" cy="4104456"/>
          </a:xfrm>
          <a:prstGeom prst="roundRect">
            <a:avLst>
              <a:gd name="adj" fmla="val 26083"/>
            </a:avLst>
          </a:prstGeom>
          <a:solidFill>
            <a:srgbClr val="6FA0DC"/>
          </a:solid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folHlink"/>
              </a:buClr>
              <a:buSzPts val="2400"/>
              <a:buFont typeface="Times New Roman"/>
              <a:buNone/>
            </a:pPr>
            <a:endParaRPr sz="2400" b="0">
              <a:solidFill>
                <a:schemeClr val="dk1"/>
              </a:solidFill>
              <a:latin typeface="Calibri"/>
              <a:ea typeface="Calibri"/>
              <a:cs typeface="Calibri"/>
              <a:sym typeface="Calibri"/>
            </a:endParaRPr>
          </a:p>
        </p:txBody>
      </p:sp>
      <p:sp>
        <p:nvSpPr>
          <p:cNvPr id="617" name="Google Shape;617;p23"/>
          <p:cNvSpPr/>
          <p:nvPr/>
        </p:nvSpPr>
        <p:spPr>
          <a:xfrm>
            <a:off x="4328742" y="3003799"/>
            <a:ext cx="1798333" cy="1333141"/>
          </a:xfrm>
          <a:prstGeom prst="ellipse">
            <a:avLst/>
          </a:prstGeom>
          <a:solidFill>
            <a:srgbClr val="FF9999"/>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folHlink"/>
              </a:buClr>
              <a:buSzPts val="2400"/>
              <a:buFont typeface="Times New Roman"/>
              <a:buNone/>
            </a:pPr>
            <a:endParaRPr sz="2400" b="0">
              <a:solidFill>
                <a:schemeClr val="dk1"/>
              </a:solidFill>
              <a:latin typeface="Calibri"/>
              <a:ea typeface="Calibri"/>
              <a:cs typeface="Calibri"/>
              <a:sym typeface="Calibri"/>
            </a:endParaRPr>
          </a:p>
        </p:txBody>
      </p:sp>
      <p:sp>
        <p:nvSpPr>
          <p:cNvPr id="618" name="Google Shape;618;p23"/>
          <p:cNvSpPr txBox="1"/>
          <p:nvPr/>
        </p:nvSpPr>
        <p:spPr>
          <a:xfrm>
            <a:off x="231664" y="279688"/>
            <a:ext cx="1810111" cy="707886"/>
          </a:xfrm>
          <a:prstGeom prst="rect">
            <a:avLst/>
          </a:prstGeom>
          <a:solidFill>
            <a:srgbClr val="7F7F7F"/>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4000"/>
              <a:buFont typeface="Calibri"/>
              <a:buNone/>
            </a:pPr>
            <a:r>
              <a:rPr lang="fr-FR" sz="4000" b="1" baseline="30000">
                <a:solidFill>
                  <a:srgbClr val="FFFF00"/>
                </a:solidFill>
                <a:latin typeface="Calibri"/>
                <a:ea typeface="Calibri"/>
                <a:cs typeface="Calibri"/>
                <a:sym typeface="Calibri"/>
              </a:rPr>
              <a:t>18</a:t>
            </a:r>
            <a:r>
              <a:rPr lang="fr-FR" sz="4000" b="1">
                <a:solidFill>
                  <a:srgbClr val="FFFF00"/>
                </a:solidFill>
                <a:latin typeface="Calibri"/>
                <a:ea typeface="Calibri"/>
                <a:cs typeface="Calibri"/>
                <a:sym typeface="Calibri"/>
              </a:rPr>
              <a:t>F-FDG</a:t>
            </a:r>
            <a:endParaRPr/>
          </a:p>
        </p:txBody>
      </p:sp>
      <p:cxnSp>
        <p:nvCxnSpPr>
          <p:cNvPr id="619" name="Google Shape;619;p23"/>
          <p:cNvCxnSpPr/>
          <p:nvPr/>
        </p:nvCxnSpPr>
        <p:spPr>
          <a:xfrm>
            <a:off x="1924898" y="707886"/>
            <a:ext cx="1134934" cy="999768"/>
          </a:xfrm>
          <a:prstGeom prst="straightConnector1">
            <a:avLst/>
          </a:prstGeom>
          <a:noFill/>
          <a:ln w="76200" cap="flat" cmpd="sng">
            <a:solidFill>
              <a:srgbClr val="CC0066"/>
            </a:solidFill>
            <a:prstDash val="solid"/>
            <a:round/>
            <a:headEnd type="none" w="med" len="med"/>
            <a:tailEnd type="triangle" w="med" len="med"/>
          </a:ln>
        </p:spPr>
      </p:cxnSp>
      <p:sp>
        <p:nvSpPr>
          <p:cNvPr id="620" name="Google Shape;620;p23"/>
          <p:cNvSpPr txBox="1"/>
          <p:nvPr/>
        </p:nvSpPr>
        <p:spPr>
          <a:xfrm>
            <a:off x="2295016" y="2635048"/>
            <a:ext cx="21627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3200"/>
              <a:buFont typeface="Calibri"/>
              <a:buNone/>
            </a:pPr>
            <a:r>
              <a:rPr lang="fr-FR" sz="3200" b="1">
                <a:solidFill>
                  <a:srgbClr val="FFFF00"/>
                </a:solidFill>
                <a:latin typeface="Calibri"/>
                <a:ea typeface="Calibri"/>
                <a:cs typeface="Calibri"/>
                <a:sym typeface="Calibri"/>
              </a:rPr>
              <a:t>6-P-</a:t>
            </a:r>
            <a:r>
              <a:rPr lang="fr-FR" sz="3200" b="1" baseline="30000">
                <a:solidFill>
                  <a:srgbClr val="FFFF00"/>
                </a:solidFill>
                <a:latin typeface="Calibri"/>
                <a:ea typeface="Calibri"/>
                <a:cs typeface="Calibri"/>
                <a:sym typeface="Calibri"/>
              </a:rPr>
              <a:t>18</a:t>
            </a:r>
            <a:r>
              <a:rPr lang="fr-FR" sz="3200" b="1">
                <a:solidFill>
                  <a:srgbClr val="FFFF00"/>
                </a:solidFill>
                <a:latin typeface="Calibri"/>
                <a:ea typeface="Calibri"/>
                <a:cs typeface="Calibri"/>
                <a:sym typeface="Calibri"/>
              </a:rPr>
              <a:t>F-FDG</a:t>
            </a:r>
            <a:endParaRPr/>
          </a:p>
        </p:txBody>
      </p:sp>
      <p:sp>
        <p:nvSpPr>
          <p:cNvPr id="621" name="Google Shape;621;p23"/>
          <p:cNvSpPr txBox="1"/>
          <p:nvPr/>
        </p:nvSpPr>
        <p:spPr>
          <a:xfrm>
            <a:off x="2483768" y="1560074"/>
            <a:ext cx="14863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3200"/>
              <a:buFont typeface="Calibri"/>
              <a:buNone/>
            </a:pPr>
            <a:r>
              <a:rPr lang="fr-FR" sz="3200" b="1" baseline="30000">
                <a:solidFill>
                  <a:srgbClr val="FFFF00"/>
                </a:solidFill>
                <a:latin typeface="Calibri"/>
                <a:ea typeface="Calibri"/>
                <a:cs typeface="Calibri"/>
                <a:sym typeface="Calibri"/>
              </a:rPr>
              <a:t>18</a:t>
            </a:r>
            <a:r>
              <a:rPr lang="fr-FR" sz="3200" b="1">
                <a:solidFill>
                  <a:srgbClr val="FFFF00"/>
                </a:solidFill>
                <a:latin typeface="Calibri"/>
                <a:ea typeface="Calibri"/>
                <a:cs typeface="Calibri"/>
                <a:sym typeface="Calibri"/>
              </a:rPr>
              <a:t>F-FDG</a:t>
            </a:r>
            <a:endParaRPr/>
          </a:p>
        </p:txBody>
      </p:sp>
      <p:grpSp>
        <p:nvGrpSpPr>
          <p:cNvPr id="622" name="Google Shape;622;p23"/>
          <p:cNvGrpSpPr/>
          <p:nvPr/>
        </p:nvGrpSpPr>
        <p:grpSpPr>
          <a:xfrm>
            <a:off x="2887216" y="3252879"/>
            <a:ext cx="1219200" cy="1464299"/>
            <a:chOff x="2160" y="2496"/>
            <a:chExt cx="768" cy="816"/>
          </a:xfrm>
        </p:grpSpPr>
        <p:cxnSp>
          <p:nvCxnSpPr>
            <p:cNvPr id="623" name="Google Shape;623;p23"/>
            <p:cNvCxnSpPr/>
            <p:nvPr/>
          </p:nvCxnSpPr>
          <p:spPr>
            <a:xfrm>
              <a:off x="2496" y="2496"/>
              <a:ext cx="0" cy="816"/>
            </a:xfrm>
            <a:prstGeom prst="straightConnector1">
              <a:avLst/>
            </a:prstGeom>
            <a:noFill/>
            <a:ln w="127000" cap="flat" cmpd="sng">
              <a:solidFill>
                <a:srgbClr val="CC0066"/>
              </a:solidFill>
              <a:prstDash val="solid"/>
              <a:round/>
              <a:headEnd type="none" w="med" len="med"/>
              <a:tailEnd type="triangle" w="med" len="med"/>
            </a:ln>
          </p:spPr>
        </p:cxnSp>
        <p:cxnSp>
          <p:nvCxnSpPr>
            <p:cNvPr id="624" name="Google Shape;624;p23"/>
            <p:cNvCxnSpPr/>
            <p:nvPr/>
          </p:nvCxnSpPr>
          <p:spPr>
            <a:xfrm flipH="1">
              <a:off x="2160" y="2640"/>
              <a:ext cx="624" cy="288"/>
            </a:xfrm>
            <a:prstGeom prst="straightConnector1">
              <a:avLst/>
            </a:prstGeom>
            <a:noFill/>
            <a:ln w="57150" cap="flat" cmpd="sng">
              <a:solidFill>
                <a:schemeClr val="lt1"/>
              </a:solidFill>
              <a:prstDash val="solid"/>
              <a:round/>
              <a:headEnd type="none" w="med" len="med"/>
              <a:tailEnd type="none" w="med" len="med"/>
            </a:ln>
          </p:spPr>
        </p:cxnSp>
        <p:cxnSp>
          <p:nvCxnSpPr>
            <p:cNvPr id="625" name="Google Shape;625;p23"/>
            <p:cNvCxnSpPr/>
            <p:nvPr/>
          </p:nvCxnSpPr>
          <p:spPr>
            <a:xfrm>
              <a:off x="2208" y="2640"/>
              <a:ext cx="720" cy="336"/>
            </a:xfrm>
            <a:prstGeom prst="straightConnector1">
              <a:avLst/>
            </a:prstGeom>
            <a:noFill/>
            <a:ln w="57150" cap="flat" cmpd="sng">
              <a:solidFill>
                <a:schemeClr val="lt1"/>
              </a:solidFill>
              <a:prstDash val="solid"/>
              <a:round/>
              <a:headEnd type="none" w="med" len="med"/>
              <a:tailEnd type="none" w="med" len="med"/>
            </a:ln>
          </p:spPr>
        </p:cxnSp>
      </p:grpSp>
      <p:sp>
        <p:nvSpPr>
          <p:cNvPr id="626" name="Google Shape;626;p23"/>
          <p:cNvSpPr txBox="1"/>
          <p:nvPr/>
        </p:nvSpPr>
        <p:spPr>
          <a:xfrm>
            <a:off x="7114954" y="0"/>
            <a:ext cx="1865319" cy="707886"/>
          </a:xfrm>
          <a:prstGeom prst="rect">
            <a:avLst/>
          </a:prstGeom>
          <a:solidFill>
            <a:srgbClr val="7F7F7F"/>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4000"/>
              <a:buFont typeface="Calibri"/>
              <a:buNone/>
            </a:pPr>
            <a:r>
              <a:rPr lang="fr-FR" sz="4000" b="1">
                <a:solidFill>
                  <a:srgbClr val="FFFF00"/>
                </a:solidFill>
                <a:latin typeface="Calibri"/>
                <a:ea typeface="Calibri"/>
                <a:cs typeface="Calibri"/>
                <a:sym typeface="Calibri"/>
              </a:rPr>
              <a:t>Glucose</a:t>
            </a:r>
            <a:endParaRPr sz="4000" b="1">
              <a:solidFill>
                <a:srgbClr val="FFFF00"/>
              </a:solidFill>
              <a:latin typeface="Calibri"/>
              <a:ea typeface="Calibri"/>
              <a:cs typeface="Calibri"/>
              <a:sym typeface="Calibri"/>
            </a:endParaRPr>
          </a:p>
        </p:txBody>
      </p:sp>
      <p:cxnSp>
        <p:nvCxnSpPr>
          <p:cNvPr id="627" name="Google Shape;627;p23"/>
          <p:cNvCxnSpPr/>
          <p:nvPr/>
        </p:nvCxnSpPr>
        <p:spPr>
          <a:xfrm flipH="1">
            <a:off x="6516217" y="633632"/>
            <a:ext cx="1080119" cy="641975"/>
          </a:xfrm>
          <a:prstGeom prst="straightConnector1">
            <a:avLst/>
          </a:prstGeom>
          <a:noFill/>
          <a:ln w="76200" cap="flat" cmpd="sng">
            <a:solidFill>
              <a:srgbClr val="CC0066"/>
            </a:solidFill>
            <a:prstDash val="solid"/>
            <a:round/>
            <a:headEnd type="none" w="med" len="med"/>
            <a:tailEnd type="triangle" w="med" len="med"/>
          </a:ln>
        </p:spPr>
      </p:cxnSp>
      <p:sp>
        <p:nvSpPr>
          <p:cNvPr id="628" name="Google Shape;628;p23"/>
          <p:cNvSpPr txBox="1"/>
          <p:nvPr/>
        </p:nvSpPr>
        <p:spPr>
          <a:xfrm>
            <a:off x="5659922" y="2214376"/>
            <a:ext cx="220406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3200"/>
              <a:buFont typeface="Calibri"/>
              <a:buNone/>
            </a:pPr>
            <a:r>
              <a:rPr lang="fr-FR" sz="3200" b="1">
                <a:solidFill>
                  <a:srgbClr val="FFFF00"/>
                </a:solidFill>
                <a:latin typeface="Calibri"/>
                <a:ea typeface="Calibri"/>
                <a:cs typeface="Calibri"/>
                <a:sym typeface="Calibri"/>
              </a:rPr>
              <a:t>6-P-Glucose</a:t>
            </a:r>
            <a:endParaRPr sz="3200" b="1">
              <a:solidFill>
                <a:srgbClr val="FFFF00"/>
              </a:solidFill>
              <a:latin typeface="Calibri"/>
              <a:ea typeface="Calibri"/>
              <a:cs typeface="Calibri"/>
              <a:sym typeface="Calibri"/>
            </a:endParaRPr>
          </a:p>
        </p:txBody>
      </p:sp>
      <p:sp>
        <p:nvSpPr>
          <p:cNvPr id="629" name="Google Shape;629;p23"/>
          <p:cNvSpPr txBox="1"/>
          <p:nvPr/>
        </p:nvSpPr>
        <p:spPr>
          <a:xfrm>
            <a:off x="5828024" y="1122880"/>
            <a:ext cx="152759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3200"/>
              <a:buFont typeface="Calibri"/>
              <a:buNone/>
            </a:pPr>
            <a:r>
              <a:rPr lang="fr-FR" sz="3200" b="1">
                <a:solidFill>
                  <a:srgbClr val="FFFF00"/>
                </a:solidFill>
                <a:latin typeface="Calibri"/>
                <a:ea typeface="Calibri"/>
                <a:cs typeface="Calibri"/>
                <a:sym typeface="Calibri"/>
              </a:rPr>
              <a:t>Glucose</a:t>
            </a:r>
            <a:endParaRPr sz="3200" b="1">
              <a:solidFill>
                <a:srgbClr val="FFFF00"/>
              </a:solidFill>
              <a:latin typeface="Calibri"/>
              <a:ea typeface="Calibri"/>
              <a:cs typeface="Calibri"/>
              <a:sym typeface="Calibri"/>
            </a:endParaRPr>
          </a:p>
        </p:txBody>
      </p:sp>
      <p:sp>
        <p:nvSpPr>
          <p:cNvPr id="630" name="Google Shape;630;p23"/>
          <p:cNvSpPr txBox="1"/>
          <p:nvPr/>
        </p:nvSpPr>
        <p:spPr>
          <a:xfrm>
            <a:off x="6384844" y="3247466"/>
            <a:ext cx="69442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3200"/>
              <a:buFont typeface="Calibri"/>
              <a:buNone/>
            </a:pPr>
            <a:r>
              <a:rPr lang="fr-FR" sz="3200" b="1">
                <a:solidFill>
                  <a:srgbClr val="FFFF00"/>
                </a:solidFill>
                <a:latin typeface="Calibri"/>
                <a:ea typeface="Calibri"/>
                <a:cs typeface="Calibri"/>
                <a:sym typeface="Calibri"/>
              </a:rPr>
              <a:t>…..</a:t>
            </a:r>
            <a:endParaRPr sz="3200" b="1">
              <a:solidFill>
                <a:srgbClr val="FFFF00"/>
              </a:solidFill>
              <a:latin typeface="Calibri"/>
              <a:ea typeface="Calibri"/>
              <a:cs typeface="Calibri"/>
              <a:sym typeface="Calibri"/>
            </a:endParaRPr>
          </a:p>
        </p:txBody>
      </p:sp>
      <p:sp>
        <p:nvSpPr>
          <p:cNvPr id="631" name="Google Shape;631;p23"/>
          <p:cNvSpPr txBox="1"/>
          <p:nvPr/>
        </p:nvSpPr>
        <p:spPr>
          <a:xfrm>
            <a:off x="6127076" y="4443165"/>
            <a:ext cx="121033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FF00"/>
              </a:buClr>
              <a:buSzPts val="2000"/>
              <a:buFont typeface="Calibri"/>
              <a:buNone/>
            </a:pPr>
            <a:r>
              <a:rPr lang="fr-FR" sz="2000" b="1">
                <a:solidFill>
                  <a:srgbClr val="FFFF00"/>
                </a:solidFill>
                <a:latin typeface="Calibri"/>
                <a:ea typeface="Calibri"/>
                <a:cs typeface="Calibri"/>
                <a:sym typeface="Calibri"/>
              </a:rPr>
              <a:t>CO2, H2O</a:t>
            </a:r>
            <a:endParaRPr sz="2000" b="1">
              <a:solidFill>
                <a:srgbClr val="FFFF00"/>
              </a:solidFill>
              <a:latin typeface="Calibri"/>
              <a:ea typeface="Calibri"/>
              <a:cs typeface="Calibri"/>
              <a:sym typeface="Calibri"/>
            </a:endParaRPr>
          </a:p>
        </p:txBody>
      </p:sp>
      <p:cxnSp>
        <p:nvCxnSpPr>
          <p:cNvPr id="632" name="Google Shape;632;p23"/>
          <p:cNvCxnSpPr/>
          <p:nvPr/>
        </p:nvCxnSpPr>
        <p:spPr>
          <a:xfrm rot="10800000">
            <a:off x="1691681" y="1643029"/>
            <a:ext cx="1051520" cy="1024330"/>
          </a:xfrm>
          <a:prstGeom prst="straightConnector1">
            <a:avLst/>
          </a:prstGeom>
          <a:noFill/>
          <a:ln w="76200" cap="flat" cmpd="sng">
            <a:solidFill>
              <a:srgbClr val="FABF8E"/>
            </a:solidFill>
            <a:prstDash val="solid"/>
            <a:round/>
            <a:headEnd type="none" w="med" len="med"/>
            <a:tailEnd type="triangle" w="med" len="med"/>
          </a:ln>
        </p:spPr>
      </p:cxnSp>
      <p:sp>
        <p:nvSpPr>
          <p:cNvPr id="633" name="Google Shape;633;p23"/>
          <p:cNvSpPr/>
          <p:nvPr/>
        </p:nvSpPr>
        <p:spPr>
          <a:xfrm rot="10800000" flipH="1">
            <a:off x="1924899" y="1928703"/>
            <a:ext cx="638125" cy="597735"/>
          </a:xfrm>
          <a:prstGeom prst="noSmoking">
            <a:avLst>
              <a:gd name="adj" fmla="val 18750"/>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634" name="Google Shape;634;p23"/>
          <p:cNvSpPr/>
          <p:nvPr/>
        </p:nvSpPr>
        <p:spPr>
          <a:xfrm rot="-2806947">
            <a:off x="2109640" y="883164"/>
            <a:ext cx="576064" cy="539303"/>
          </a:xfrm>
          <a:prstGeom prst="can">
            <a:avLst>
              <a:gd name="adj" fmla="val 25000"/>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sp>
        <p:nvSpPr>
          <p:cNvPr id="635" name="Google Shape;635;p23"/>
          <p:cNvSpPr/>
          <p:nvPr/>
        </p:nvSpPr>
        <p:spPr>
          <a:xfrm rot="3539815" flipH="1">
            <a:off x="6791234" y="717924"/>
            <a:ext cx="576064" cy="539303"/>
          </a:xfrm>
          <a:prstGeom prst="can">
            <a:avLst>
              <a:gd name="adj" fmla="val 25000"/>
            </a:avLst>
          </a:prstGeom>
          <a:solidFill>
            <a:srgbClr val="00B05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orbel"/>
              <a:ea typeface="Corbel"/>
              <a:cs typeface="Corbel"/>
              <a:sym typeface="Corbel"/>
            </a:endParaRPr>
          </a:p>
        </p:txBody>
      </p:sp>
      <p:cxnSp>
        <p:nvCxnSpPr>
          <p:cNvPr id="636" name="Google Shape;636;p23"/>
          <p:cNvCxnSpPr/>
          <p:nvPr/>
        </p:nvCxnSpPr>
        <p:spPr>
          <a:xfrm flipH="1">
            <a:off x="3376300" y="1960750"/>
            <a:ext cx="18000" cy="750600"/>
          </a:xfrm>
          <a:prstGeom prst="straightConnector1">
            <a:avLst/>
          </a:prstGeom>
          <a:noFill/>
          <a:ln w="76200" cap="flat" cmpd="sng">
            <a:solidFill>
              <a:srgbClr val="CC0066"/>
            </a:solidFill>
            <a:prstDash val="solid"/>
            <a:round/>
            <a:headEnd type="none" w="med" len="med"/>
            <a:tailEnd type="triangle" w="med" len="med"/>
          </a:ln>
        </p:spPr>
      </p:cxnSp>
      <p:cxnSp>
        <p:nvCxnSpPr>
          <p:cNvPr id="637" name="Google Shape;637;p23"/>
          <p:cNvCxnSpPr/>
          <p:nvPr/>
        </p:nvCxnSpPr>
        <p:spPr>
          <a:xfrm flipH="1">
            <a:off x="6576700" y="1655950"/>
            <a:ext cx="18000" cy="750600"/>
          </a:xfrm>
          <a:prstGeom prst="straightConnector1">
            <a:avLst/>
          </a:prstGeom>
          <a:noFill/>
          <a:ln w="76200" cap="flat" cmpd="sng">
            <a:solidFill>
              <a:srgbClr val="CC0066"/>
            </a:solidFill>
            <a:prstDash val="solid"/>
            <a:round/>
            <a:headEnd type="none" w="med" len="med"/>
            <a:tailEnd type="triangle" w="med" len="med"/>
          </a:ln>
        </p:spPr>
      </p:cxnSp>
      <p:cxnSp>
        <p:nvCxnSpPr>
          <p:cNvPr id="638" name="Google Shape;638;p23"/>
          <p:cNvCxnSpPr/>
          <p:nvPr/>
        </p:nvCxnSpPr>
        <p:spPr>
          <a:xfrm flipH="1">
            <a:off x="6576700" y="2798950"/>
            <a:ext cx="18000" cy="750600"/>
          </a:xfrm>
          <a:prstGeom prst="straightConnector1">
            <a:avLst/>
          </a:prstGeom>
          <a:noFill/>
          <a:ln w="76200" cap="flat" cmpd="sng">
            <a:solidFill>
              <a:srgbClr val="CC0066"/>
            </a:solidFill>
            <a:prstDash val="solid"/>
            <a:round/>
            <a:headEnd type="none" w="med" len="med"/>
            <a:tailEnd type="triangle" w="med" len="med"/>
          </a:ln>
        </p:spPr>
      </p:cxnSp>
      <p:cxnSp>
        <p:nvCxnSpPr>
          <p:cNvPr id="639" name="Google Shape;639;p23"/>
          <p:cNvCxnSpPr/>
          <p:nvPr/>
        </p:nvCxnSpPr>
        <p:spPr>
          <a:xfrm flipH="1">
            <a:off x="6576700" y="3789550"/>
            <a:ext cx="18000" cy="750600"/>
          </a:xfrm>
          <a:prstGeom prst="straightConnector1">
            <a:avLst/>
          </a:prstGeom>
          <a:noFill/>
          <a:ln w="76200" cap="flat" cmpd="sng">
            <a:solidFill>
              <a:srgbClr val="CC0066"/>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anim calcmode="lin" valueType="num">
                                      <p:cBhvr additive="base">
                                        <p:cTn id="7" dur="500"/>
                                        <p:tgtEl>
                                          <p:spTgt spid="622"/>
                                        </p:tgtEl>
                                        <p:attrNameLst>
                                          <p:attrName>ppt_w</p:attrName>
                                        </p:attrNameLst>
                                      </p:cBhvr>
                                      <p:tavLst>
                                        <p:tav tm="0">
                                          <p:val>
                                            <p:strVal val="0"/>
                                          </p:val>
                                        </p:tav>
                                        <p:tav tm="100000">
                                          <p:val>
                                            <p:strVal val="#ppt_w"/>
                                          </p:val>
                                        </p:tav>
                                      </p:tavLst>
                                    </p:anim>
                                    <p:anim calcmode="lin" valueType="num">
                                      <p:cBhvr additive="base">
                                        <p:cTn id="8" dur="500"/>
                                        <p:tgtEl>
                                          <p:spTgt spid="62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24"/>
          <p:cNvSpPr txBox="1">
            <a:spLocks noGrp="1"/>
          </p:cNvSpPr>
          <p:nvPr>
            <p:ph type="body" idx="1"/>
          </p:nvPr>
        </p:nvSpPr>
        <p:spPr>
          <a:xfrm>
            <a:off x="468313" y="2085976"/>
            <a:ext cx="8229600" cy="2668191"/>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spcBef>
                <a:spcPts val="0"/>
              </a:spcBef>
              <a:spcAft>
                <a:spcPts val="0"/>
              </a:spcAft>
              <a:buSzPct val="100000"/>
              <a:buFont typeface="Calibri"/>
              <a:buChar char="•"/>
            </a:pPr>
            <a:r>
              <a:rPr lang="fr-FR" dirty="0">
                <a:latin typeface="Calibri"/>
                <a:ea typeface="Calibri"/>
                <a:cs typeface="Calibri"/>
                <a:sym typeface="Calibri"/>
              </a:rPr>
              <a:t>Affinités différentes pour les GLUT… </a:t>
            </a:r>
            <a:endParaRPr dirty="0"/>
          </a:p>
          <a:p>
            <a:pPr marL="342900" lvl="0" indent="-342900" algn="l" rtl="0">
              <a:spcBef>
                <a:spcPts val="0"/>
              </a:spcBef>
              <a:spcAft>
                <a:spcPts val="0"/>
              </a:spcAft>
              <a:buSzPct val="100000"/>
              <a:buFont typeface="Calibri"/>
              <a:buChar char="•"/>
            </a:pPr>
            <a:r>
              <a:rPr lang="fr-FR" dirty="0">
                <a:latin typeface="Calibri"/>
                <a:ea typeface="Calibri"/>
                <a:cs typeface="Calibri"/>
                <a:sym typeface="Calibri"/>
              </a:rPr>
              <a:t>Métabolisme/impasse métabolique…</a:t>
            </a:r>
            <a:endParaRPr dirty="0"/>
          </a:p>
          <a:p>
            <a:pPr marL="914400" lvl="2" indent="0">
              <a:buClr>
                <a:srgbClr val="E36C09"/>
              </a:buClr>
              <a:buSzPct val="100000"/>
              <a:buNone/>
            </a:pPr>
            <a:r>
              <a:rPr lang="fr-FR" sz="3600" dirty="0" smtClean="0">
                <a:sym typeface="Wingdings" panose="05000000000000000000" pitchFamily="2" charset="2"/>
              </a:rPr>
              <a:t> </a:t>
            </a:r>
            <a:r>
              <a:rPr lang="fr-FR" sz="3600" dirty="0">
                <a:sym typeface="Wingdings" panose="05000000000000000000" pitchFamily="2" charset="2"/>
              </a:rPr>
              <a:t></a:t>
            </a:r>
            <a:r>
              <a:rPr lang="fr-FR" sz="3500" b="1" dirty="0" smtClean="0">
                <a:solidFill>
                  <a:srgbClr val="E36C09"/>
                </a:solidFill>
                <a:latin typeface="Calibri"/>
                <a:ea typeface="Calibri"/>
                <a:cs typeface="Calibri"/>
                <a:sym typeface="Calibri"/>
              </a:rPr>
              <a:t>  </a:t>
            </a:r>
            <a:r>
              <a:rPr lang="fr-FR" sz="3500" b="1" dirty="0">
                <a:solidFill>
                  <a:srgbClr val="E36C09"/>
                </a:solidFill>
                <a:latin typeface="Calibri"/>
                <a:ea typeface="Calibri"/>
                <a:cs typeface="Calibri"/>
                <a:sym typeface="Calibri"/>
              </a:rPr>
              <a:t>le FDG n’est pas un « traceur » parfait</a:t>
            </a:r>
            <a:endParaRPr dirty="0"/>
          </a:p>
          <a:p>
            <a:pPr marL="342900" lvl="0" indent="-178435" algn="l" rtl="0">
              <a:spcBef>
                <a:spcPts val="0"/>
              </a:spcBef>
              <a:spcAft>
                <a:spcPts val="0"/>
              </a:spcAft>
              <a:buSzPct val="100000"/>
              <a:buFont typeface="Corbel"/>
              <a:buNone/>
            </a:pPr>
            <a:endParaRPr dirty="0">
              <a:latin typeface="Calibri"/>
              <a:ea typeface="Calibri"/>
              <a:cs typeface="Calibri"/>
              <a:sym typeface="Calibri"/>
            </a:endParaRPr>
          </a:p>
          <a:p>
            <a:pPr marL="342900" lvl="0" indent="-342900" algn="l" rtl="0">
              <a:spcBef>
                <a:spcPts val="0"/>
              </a:spcBef>
              <a:spcAft>
                <a:spcPts val="0"/>
              </a:spcAft>
              <a:buSzPct val="100000"/>
              <a:buFont typeface="Calibri"/>
              <a:buChar char="•"/>
            </a:pPr>
            <a:r>
              <a:rPr lang="fr-FR" dirty="0" err="1">
                <a:latin typeface="Calibri"/>
                <a:ea typeface="Calibri"/>
                <a:cs typeface="Calibri"/>
                <a:sym typeface="Calibri"/>
              </a:rPr>
              <a:t>Lumped</a:t>
            </a:r>
            <a:r>
              <a:rPr lang="fr-FR" dirty="0">
                <a:latin typeface="Calibri"/>
                <a:ea typeface="Calibri"/>
                <a:cs typeface="Calibri"/>
                <a:sym typeface="Calibri"/>
              </a:rPr>
              <a:t>-constant (LC) : correction de la cinétique de captation du FDG pour calculer le </a:t>
            </a:r>
            <a:r>
              <a:rPr lang="fr-FR" dirty="0" err="1">
                <a:latin typeface="Calibri"/>
                <a:ea typeface="Calibri"/>
                <a:cs typeface="Calibri"/>
                <a:sym typeface="Calibri"/>
              </a:rPr>
              <a:t>GluMR</a:t>
            </a:r>
            <a:r>
              <a:rPr lang="fr-FR" dirty="0">
                <a:latin typeface="Calibri"/>
                <a:ea typeface="Calibri"/>
                <a:cs typeface="Calibri"/>
                <a:sym typeface="Calibri"/>
              </a:rPr>
              <a:t>  </a:t>
            </a:r>
            <a:r>
              <a:rPr lang="fr-FR" sz="2000" b="1" dirty="0">
                <a:latin typeface="Calibri"/>
                <a:ea typeface="Calibri"/>
                <a:cs typeface="Calibri"/>
                <a:sym typeface="Calibri"/>
              </a:rPr>
              <a:t>(</a:t>
            </a:r>
            <a:r>
              <a:rPr lang="fr-FR" sz="2000" b="1" dirty="0" err="1">
                <a:latin typeface="Calibri"/>
                <a:ea typeface="Calibri"/>
                <a:cs typeface="Calibri"/>
                <a:sym typeface="Calibri"/>
              </a:rPr>
              <a:t>Reivich</a:t>
            </a:r>
            <a:r>
              <a:rPr lang="fr-FR" sz="2000" b="1" dirty="0">
                <a:latin typeface="Calibri"/>
                <a:ea typeface="Calibri"/>
                <a:cs typeface="Calibri"/>
                <a:sym typeface="Calibri"/>
              </a:rPr>
              <a:t> et al. J </a:t>
            </a:r>
            <a:r>
              <a:rPr lang="fr-FR" sz="2000" b="1" dirty="0" err="1">
                <a:latin typeface="Calibri"/>
                <a:ea typeface="Calibri"/>
                <a:cs typeface="Calibri"/>
                <a:sym typeface="Calibri"/>
              </a:rPr>
              <a:t>Cereb</a:t>
            </a:r>
            <a:r>
              <a:rPr lang="fr-FR" sz="2000" b="1" dirty="0">
                <a:latin typeface="Calibri"/>
                <a:ea typeface="Calibri"/>
                <a:cs typeface="Calibri"/>
                <a:sym typeface="Calibri"/>
              </a:rPr>
              <a:t> Blood Flow </a:t>
            </a:r>
            <a:r>
              <a:rPr lang="fr-FR" sz="2000" b="1" dirty="0" err="1">
                <a:latin typeface="Calibri"/>
                <a:ea typeface="Calibri"/>
                <a:cs typeface="Calibri"/>
                <a:sym typeface="Calibri"/>
              </a:rPr>
              <a:t>Metab</a:t>
            </a:r>
            <a:r>
              <a:rPr lang="fr-FR" sz="2000" b="1" dirty="0">
                <a:latin typeface="Calibri"/>
                <a:ea typeface="Calibri"/>
                <a:cs typeface="Calibri"/>
                <a:sym typeface="Calibri"/>
              </a:rPr>
              <a:t> 1985 ; 5 : 179-192)</a:t>
            </a:r>
            <a:endParaRPr dirty="0"/>
          </a:p>
        </p:txBody>
      </p:sp>
      <p:sp>
        <p:nvSpPr>
          <p:cNvPr id="645" name="Google Shape;645;p24"/>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Calibri"/>
              <a:buNone/>
            </a:pPr>
            <a:r>
              <a:rPr lang="fr-FR">
                <a:latin typeface="Calibri"/>
                <a:ea typeface="Calibri"/>
                <a:cs typeface="Calibri"/>
                <a:sym typeface="Calibri"/>
              </a:rPr>
              <a:t>Glucose et FDG</a:t>
            </a:r>
            <a:endParaRPr/>
          </a:p>
        </p:txBody>
      </p:sp>
      <p:grpSp>
        <p:nvGrpSpPr>
          <p:cNvPr id="646" name="Google Shape;646;p24"/>
          <p:cNvGrpSpPr/>
          <p:nvPr/>
        </p:nvGrpSpPr>
        <p:grpSpPr>
          <a:xfrm>
            <a:off x="2683165" y="1018378"/>
            <a:ext cx="3750795" cy="1018782"/>
            <a:chOff x="1690" y="855"/>
            <a:chExt cx="2363" cy="856"/>
          </a:xfrm>
        </p:grpSpPr>
        <p:sp>
          <p:nvSpPr>
            <p:cNvPr id="647" name="Google Shape;647;p24"/>
            <p:cNvSpPr/>
            <p:nvPr/>
          </p:nvSpPr>
          <p:spPr>
            <a:xfrm rot="-302674">
              <a:off x="1701" y="1117"/>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grpSp>
          <p:nvGrpSpPr>
            <p:cNvPr id="648" name="Google Shape;648;p24"/>
            <p:cNvGrpSpPr/>
            <p:nvPr/>
          </p:nvGrpSpPr>
          <p:grpSpPr>
            <a:xfrm rot="-1444591">
              <a:off x="3327" y="965"/>
              <a:ext cx="649" cy="519"/>
              <a:chOff x="446" y="3455"/>
              <a:chExt cx="649" cy="519"/>
            </a:xfrm>
          </p:grpSpPr>
          <p:sp>
            <p:nvSpPr>
              <p:cNvPr id="649" name="Google Shape;649;p24"/>
              <p:cNvSpPr/>
              <p:nvPr/>
            </p:nvSpPr>
            <p:spPr>
              <a:xfrm rot="1483550">
                <a:off x="476" y="3566"/>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rgbClr val="FF0000"/>
                    </a:solidFill>
                    <a:latin typeface="Calibri"/>
                    <a:ea typeface="Calibri"/>
                    <a:cs typeface="Calibri"/>
                    <a:sym typeface="Calibri"/>
                  </a:rPr>
                  <a:t>FDG</a:t>
                </a:r>
                <a:endParaRPr/>
              </a:p>
            </p:txBody>
          </p:sp>
          <p:sp>
            <p:nvSpPr>
              <p:cNvPr id="650" name="Google Shape;650;p24"/>
              <p:cNvSpPr/>
              <p:nvPr/>
            </p:nvSpPr>
            <p:spPr>
              <a:xfrm>
                <a:off x="748" y="3793"/>
                <a:ext cx="182" cy="181"/>
              </a:xfrm>
              <a:prstGeom prst="irregularSeal1">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651" name="Google Shape;651;p24"/>
            <p:cNvSpPr txBox="1"/>
            <p:nvPr/>
          </p:nvSpPr>
          <p:spPr>
            <a:xfrm>
              <a:off x="2608" y="935"/>
              <a:ext cx="333" cy="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5400" b="1">
                  <a:solidFill>
                    <a:schemeClr val="dk1"/>
                  </a:solidFill>
                  <a:latin typeface="Calibri"/>
                  <a:ea typeface="Calibri"/>
                  <a:cs typeface="Calibri"/>
                  <a:sym typeface="Calibri"/>
                </a:rPr>
                <a:t>≠</a:t>
              </a:r>
              <a:endParaRPr/>
            </a:p>
          </p:txBody>
        </p:sp>
      </p:grpSp>
      <p:sp>
        <p:nvSpPr>
          <p:cNvPr id="652" name="Google Shape;652;p24"/>
          <p:cNvSpPr/>
          <p:nvPr/>
        </p:nvSpPr>
        <p:spPr>
          <a:xfrm>
            <a:off x="2195516" y="1006078"/>
            <a:ext cx="4681537" cy="917972"/>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25"/>
          <p:cNvGrpSpPr/>
          <p:nvPr/>
        </p:nvGrpSpPr>
        <p:grpSpPr>
          <a:xfrm>
            <a:off x="3203848" y="53578"/>
            <a:ext cx="5926899" cy="4948238"/>
            <a:chOff x="179391" y="53578"/>
            <a:chExt cx="5767387" cy="4948238"/>
          </a:xfrm>
        </p:grpSpPr>
        <p:pic>
          <p:nvPicPr>
            <p:cNvPr id="658" name="Google Shape;658;p25" descr="modèle comp FDG"/>
            <p:cNvPicPr preferRelativeResize="0"/>
            <p:nvPr/>
          </p:nvPicPr>
          <p:blipFill rotWithShape="1">
            <a:blip r:embed="rId3">
              <a:alphaModFix/>
            </a:blip>
            <a:srcRect l="3133" r="3201" b="2808"/>
            <a:stretch/>
          </p:blipFill>
          <p:spPr>
            <a:xfrm>
              <a:off x="179391" y="53578"/>
              <a:ext cx="5767387" cy="4948238"/>
            </a:xfrm>
            <a:prstGeom prst="rect">
              <a:avLst/>
            </a:prstGeom>
            <a:noFill/>
            <a:ln>
              <a:noFill/>
            </a:ln>
          </p:spPr>
        </p:pic>
        <p:grpSp>
          <p:nvGrpSpPr>
            <p:cNvPr id="659" name="Google Shape;659;p25"/>
            <p:cNvGrpSpPr/>
            <p:nvPr/>
          </p:nvGrpSpPr>
          <p:grpSpPr>
            <a:xfrm>
              <a:off x="3920127" y="193069"/>
              <a:ext cx="1800225" cy="1134666"/>
              <a:chOff x="2472" y="164"/>
              <a:chExt cx="1134" cy="953"/>
            </a:xfrm>
          </p:grpSpPr>
          <p:sp>
            <p:nvSpPr>
              <p:cNvPr id="660" name="Google Shape;660;p25"/>
              <p:cNvSpPr/>
              <p:nvPr/>
            </p:nvSpPr>
            <p:spPr>
              <a:xfrm>
                <a:off x="2472" y="164"/>
                <a:ext cx="1134" cy="953"/>
              </a:xfrm>
              <a:prstGeom prst="cloudCallout">
                <a:avLst>
                  <a:gd name="adj1" fmla="val -44269"/>
                  <a:gd name="adj2" fmla="val 64167"/>
                </a:avLst>
              </a:prstGeom>
              <a:solidFill>
                <a:srgbClr val="FF66FF"/>
              </a:solidFill>
              <a:ln w="9525"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Garamond"/>
                  <a:ea typeface="Garamond"/>
                  <a:cs typeface="Garamond"/>
                  <a:sym typeface="Garamond"/>
                </a:endParaRPr>
              </a:p>
            </p:txBody>
          </p:sp>
          <p:sp>
            <p:nvSpPr>
              <p:cNvPr id="661" name="Google Shape;661;p25"/>
              <p:cNvSpPr txBox="1"/>
              <p:nvPr/>
            </p:nvSpPr>
            <p:spPr>
              <a:xfrm>
                <a:off x="2517" y="453"/>
                <a:ext cx="888" cy="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800" b="1">
                    <a:solidFill>
                      <a:schemeClr val="lt2"/>
                    </a:solidFill>
                    <a:latin typeface="Garamond"/>
                    <a:ea typeface="Garamond"/>
                    <a:cs typeface="Garamond"/>
                    <a:sym typeface="Garamond"/>
                  </a:rPr>
                  <a:t>Tumeur</a:t>
                </a:r>
                <a:endParaRPr/>
              </a:p>
            </p:txBody>
          </p:sp>
        </p:grpSp>
      </p:grpSp>
      <p:pic>
        <p:nvPicPr>
          <p:cNvPr id="662" name="Google Shape;662;p25" descr="fd1_1"/>
          <p:cNvPicPr preferRelativeResize="0"/>
          <p:nvPr/>
        </p:nvPicPr>
        <p:blipFill rotWithShape="1">
          <a:blip r:embed="rId4">
            <a:alphaModFix/>
          </a:blip>
          <a:srcRect/>
          <a:stretch/>
        </p:blipFill>
        <p:spPr>
          <a:xfrm>
            <a:off x="576709" y="2825897"/>
            <a:ext cx="1832694" cy="486904"/>
          </a:xfrm>
          <a:prstGeom prst="rect">
            <a:avLst/>
          </a:prstGeom>
          <a:noFill/>
          <a:ln>
            <a:noFill/>
          </a:ln>
        </p:spPr>
      </p:pic>
      <p:pic>
        <p:nvPicPr>
          <p:cNvPr id="663" name="Google Shape;663;p25" descr="l70920556002"/>
          <p:cNvPicPr preferRelativeResize="0"/>
          <p:nvPr/>
        </p:nvPicPr>
        <p:blipFill rotWithShape="1">
          <a:blip r:embed="rId5">
            <a:alphaModFix/>
          </a:blip>
          <a:srcRect/>
          <a:stretch/>
        </p:blipFill>
        <p:spPr>
          <a:xfrm>
            <a:off x="73901" y="987574"/>
            <a:ext cx="2856683" cy="1684139"/>
          </a:xfrm>
          <a:prstGeom prst="rect">
            <a:avLst/>
          </a:prstGeom>
          <a:noFill/>
          <a:ln>
            <a:noFill/>
          </a:ln>
        </p:spPr>
      </p:pic>
      <p:sp>
        <p:nvSpPr>
          <p:cNvPr id="664" name="Google Shape;664;p25"/>
          <p:cNvSpPr txBox="1"/>
          <p:nvPr/>
        </p:nvSpPr>
        <p:spPr>
          <a:xfrm>
            <a:off x="3491880" y="4312333"/>
            <a:ext cx="1968809" cy="4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50" b="1">
                <a:solidFill>
                  <a:schemeClr val="dk1"/>
                </a:solidFill>
                <a:latin typeface="Calibri"/>
                <a:ea typeface="Calibri"/>
                <a:cs typeface="Calibri"/>
                <a:sym typeface="Calibri"/>
              </a:rPr>
              <a:t>Hays MT, Segall GM</a:t>
            </a:r>
            <a:endParaRPr/>
          </a:p>
          <a:p>
            <a:pPr marL="0" marR="0" lvl="0" indent="0" algn="l" rtl="0">
              <a:spcBef>
                <a:spcPts val="0"/>
              </a:spcBef>
              <a:spcAft>
                <a:spcPts val="0"/>
              </a:spcAft>
              <a:buNone/>
            </a:pPr>
            <a:r>
              <a:rPr lang="fr-FR" sz="1050" b="1">
                <a:solidFill>
                  <a:schemeClr val="dk1"/>
                </a:solidFill>
                <a:latin typeface="Calibri"/>
                <a:ea typeface="Calibri"/>
                <a:cs typeface="Calibri"/>
                <a:sym typeface="Calibri"/>
              </a:rPr>
              <a:t>J Nucl Med 1998;40 : 1358-1366</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26"/>
          <p:cNvSpPr txBox="1">
            <a:spLocks noGrp="1"/>
          </p:cNvSpPr>
          <p:nvPr>
            <p:ph type="body" idx="1"/>
          </p:nvPr>
        </p:nvSpPr>
        <p:spPr>
          <a:xfrm>
            <a:off x="443218" y="893150"/>
            <a:ext cx="8229600" cy="4000821"/>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Font typeface="Calibri"/>
              <a:buChar char="•"/>
            </a:pPr>
            <a:r>
              <a:rPr lang="fr-FR">
                <a:latin typeface="Calibri"/>
                <a:ea typeface="Calibri"/>
                <a:cs typeface="Calibri"/>
                <a:sym typeface="Calibri"/>
              </a:rPr>
              <a:t>LC non connue dans les tumeurs…</a:t>
            </a:r>
            <a:endParaRPr/>
          </a:p>
        </p:txBody>
      </p:sp>
      <p:sp>
        <p:nvSpPr>
          <p:cNvPr id="670" name="Google Shape;670;p26"/>
          <p:cNvSpPr txBox="1">
            <a:spLocks noGrp="1"/>
          </p:cNvSpPr>
          <p:nvPr>
            <p:ph type="title"/>
          </p:nvPr>
        </p:nvSpPr>
        <p:spPr>
          <a:xfrm>
            <a:off x="353577" y="4879"/>
            <a:ext cx="8229600" cy="85725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000"/>
              <a:buFont typeface="Calibri"/>
              <a:buNone/>
            </a:pPr>
            <a:r>
              <a:rPr lang="fr-FR" sz="4000">
                <a:latin typeface="Calibri"/>
                <a:ea typeface="Calibri"/>
                <a:cs typeface="Calibri"/>
                <a:sym typeface="Calibri"/>
              </a:rPr>
              <a:t>Tissus sains et tumeurs : compétition</a:t>
            </a:r>
            <a:endParaRPr/>
          </a:p>
        </p:txBody>
      </p:sp>
      <p:sp>
        <p:nvSpPr>
          <p:cNvPr id="671" name="Google Shape;671;p26"/>
          <p:cNvSpPr/>
          <p:nvPr/>
        </p:nvSpPr>
        <p:spPr>
          <a:xfrm>
            <a:off x="2916238" y="1762125"/>
            <a:ext cx="2881166" cy="297061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72" name="Google Shape;672;p26"/>
          <p:cNvSpPr/>
          <p:nvPr/>
        </p:nvSpPr>
        <p:spPr>
          <a:xfrm rot="1483550">
            <a:off x="615080" y="3633906"/>
            <a:ext cx="850203" cy="323850"/>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673" name="Google Shape;673;p26"/>
          <p:cNvSpPr/>
          <p:nvPr/>
        </p:nvSpPr>
        <p:spPr>
          <a:xfrm rot="1403893">
            <a:off x="687703" y="2392982"/>
            <a:ext cx="850203" cy="323850"/>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674" name="Google Shape;674;p26"/>
          <p:cNvSpPr/>
          <p:nvPr/>
        </p:nvSpPr>
        <p:spPr>
          <a:xfrm rot="-1568626">
            <a:off x="1407690" y="3616760"/>
            <a:ext cx="850204" cy="323850"/>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675" name="Google Shape;675;p26"/>
          <p:cNvSpPr/>
          <p:nvPr/>
        </p:nvSpPr>
        <p:spPr>
          <a:xfrm>
            <a:off x="1979615" y="4245769"/>
            <a:ext cx="850203" cy="323850"/>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676" name="Google Shape;676;p26"/>
          <p:cNvSpPr/>
          <p:nvPr/>
        </p:nvSpPr>
        <p:spPr>
          <a:xfrm rot="5120500">
            <a:off x="2114275" y="2187125"/>
            <a:ext cx="701279" cy="392624"/>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677" name="Google Shape;677;p26"/>
          <p:cNvSpPr/>
          <p:nvPr/>
        </p:nvSpPr>
        <p:spPr>
          <a:xfrm>
            <a:off x="3132142" y="1924050"/>
            <a:ext cx="718848" cy="540544"/>
          </a:xfrm>
          <a:prstGeom prst="sun">
            <a:avLst>
              <a:gd name="adj" fmla="val 25000"/>
            </a:avLst>
          </a:prstGeom>
          <a:solidFill>
            <a:schemeClr val="accen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8" name="Google Shape;678;p26"/>
          <p:cNvSpPr/>
          <p:nvPr/>
        </p:nvSpPr>
        <p:spPr>
          <a:xfrm>
            <a:off x="3203579" y="3975498"/>
            <a:ext cx="718848" cy="540544"/>
          </a:xfrm>
          <a:prstGeom prst="sun">
            <a:avLst>
              <a:gd name="adj" fmla="val 25000"/>
            </a:avLst>
          </a:prstGeom>
          <a:solidFill>
            <a:schemeClr val="accen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p26"/>
          <p:cNvSpPr/>
          <p:nvPr/>
        </p:nvSpPr>
        <p:spPr>
          <a:xfrm>
            <a:off x="2627315" y="3274219"/>
            <a:ext cx="718848" cy="540544"/>
          </a:xfrm>
          <a:prstGeom prst="sun">
            <a:avLst>
              <a:gd name="adj" fmla="val 25000"/>
            </a:avLst>
          </a:prstGeom>
          <a:solidFill>
            <a:schemeClr val="accen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0" name="Google Shape;680;p26"/>
          <p:cNvSpPr/>
          <p:nvPr/>
        </p:nvSpPr>
        <p:spPr>
          <a:xfrm>
            <a:off x="2700342" y="2518173"/>
            <a:ext cx="718848" cy="540544"/>
          </a:xfrm>
          <a:prstGeom prst="sun">
            <a:avLst>
              <a:gd name="adj" fmla="val 25000"/>
            </a:avLst>
          </a:prstGeom>
          <a:solidFill>
            <a:schemeClr val="accen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1" name="Google Shape;681;p26"/>
          <p:cNvSpPr txBox="1"/>
          <p:nvPr/>
        </p:nvSpPr>
        <p:spPr>
          <a:xfrm>
            <a:off x="3419479" y="1600201"/>
            <a:ext cx="82381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b="1" i="1">
                <a:solidFill>
                  <a:schemeClr val="accent2"/>
                </a:solidFill>
                <a:latin typeface="Calibri"/>
                <a:ea typeface="Calibri"/>
                <a:cs typeface="Calibri"/>
                <a:sym typeface="Calibri"/>
              </a:rPr>
              <a:t>Glut</a:t>
            </a:r>
            <a:endParaRPr/>
          </a:p>
        </p:txBody>
      </p:sp>
      <p:grpSp>
        <p:nvGrpSpPr>
          <p:cNvPr id="682" name="Google Shape;682;p26"/>
          <p:cNvGrpSpPr/>
          <p:nvPr/>
        </p:nvGrpSpPr>
        <p:grpSpPr>
          <a:xfrm>
            <a:off x="712511" y="4113951"/>
            <a:ext cx="936482" cy="617594"/>
            <a:chOff x="446" y="3455"/>
            <a:chExt cx="649" cy="519"/>
          </a:xfrm>
        </p:grpSpPr>
        <p:sp>
          <p:nvSpPr>
            <p:cNvPr id="683" name="Google Shape;683;p26"/>
            <p:cNvSpPr/>
            <p:nvPr/>
          </p:nvSpPr>
          <p:spPr>
            <a:xfrm rot="1483550">
              <a:off x="476" y="3566"/>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rgbClr val="FF0000"/>
                  </a:solidFill>
                  <a:latin typeface="Calibri"/>
                  <a:ea typeface="Calibri"/>
                  <a:cs typeface="Calibri"/>
                  <a:sym typeface="Calibri"/>
                </a:rPr>
                <a:t>FDG</a:t>
              </a:r>
              <a:endParaRPr/>
            </a:p>
          </p:txBody>
        </p:sp>
        <p:sp>
          <p:nvSpPr>
            <p:cNvPr id="684" name="Google Shape;684;p26"/>
            <p:cNvSpPr/>
            <p:nvPr/>
          </p:nvSpPr>
          <p:spPr>
            <a:xfrm>
              <a:off x="748" y="3793"/>
              <a:ext cx="182" cy="181"/>
            </a:xfrm>
            <a:prstGeom prst="irregularSeal1">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685" name="Google Shape;685;p26"/>
          <p:cNvGrpSpPr/>
          <p:nvPr/>
        </p:nvGrpSpPr>
        <p:grpSpPr>
          <a:xfrm rot="-1547029">
            <a:off x="1551665" y="2788794"/>
            <a:ext cx="936482" cy="617594"/>
            <a:chOff x="446" y="3455"/>
            <a:chExt cx="649" cy="519"/>
          </a:xfrm>
        </p:grpSpPr>
        <p:sp>
          <p:nvSpPr>
            <p:cNvPr id="686" name="Google Shape;686;p26"/>
            <p:cNvSpPr/>
            <p:nvPr/>
          </p:nvSpPr>
          <p:spPr>
            <a:xfrm rot="1483550">
              <a:off x="476" y="3566"/>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rgbClr val="FF0000"/>
                  </a:solidFill>
                  <a:latin typeface="Calibri"/>
                  <a:ea typeface="Calibri"/>
                  <a:cs typeface="Calibri"/>
                  <a:sym typeface="Calibri"/>
                </a:rPr>
                <a:t>FDG</a:t>
              </a:r>
              <a:endParaRPr/>
            </a:p>
          </p:txBody>
        </p:sp>
        <p:sp>
          <p:nvSpPr>
            <p:cNvPr id="687" name="Google Shape;687;p26"/>
            <p:cNvSpPr/>
            <p:nvPr/>
          </p:nvSpPr>
          <p:spPr>
            <a:xfrm>
              <a:off x="748" y="3793"/>
              <a:ext cx="182" cy="181"/>
            </a:xfrm>
            <a:prstGeom prst="irregularSeal1">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688" name="Google Shape;688;p26"/>
          <p:cNvCxnSpPr/>
          <p:nvPr/>
        </p:nvCxnSpPr>
        <p:spPr>
          <a:xfrm rot="10800000" flipH="1">
            <a:off x="1968763" y="3675813"/>
            <a:ext cx="1440583" cy="215504"/>
          </a:xfrm>
          <a:prstGeom prst="straightConnector1">
            <a:avLst/>
          </a:prstGeom>
          <a:noFill/>
          <a:ln w="57150" cap="flat" cmpd="sng">
            <a:solidFill>
              <a:schemeClr val="hlink"/>
            </a:solidFill>
            <a:prstDash val="solid"/>
            <a:round/>
            <a:headEnd type="none" w="med" len="med"/>
            <a:tailEnd type="triangle" w="med" len="med"/>
          </a:ln>
        </p:spPr>
      </p:cxnSp>
      <p:cxnSp>
        <p:nvCxnSpPr>
          <p:cNvPr id="689" name="Google Shape;689;p26"/>
          <p:cNvCxnSpPr/>
          <p:nvPr/>
        </p:nvCxnSpPr>
        <p:spPr>
          <a:xfrm>
            <a:off x="2411413" y="2950369"/>
            <a:ext cx="1505539" cy="107156"/>
          </a:xfrm>
          <a:prstGeom prst="straightConnector1">
            <a:avLst/>
          </a:prstGeom>
          <a:noFill/>
          <a:ln w="76200" cap="flat" cmpd="tri">
            <a:solidFill>
              <a:srgbClr val="FF0000"/>
            </a:solidFill>
            <a:prstDash val="solid"/>
            <a:round/>
            <a:headEnd type="none" w="med" len="med"/>
            <a:tailEnd type="triangle" w="med" len="med"/>
          </a:ln>
        </p:spPr>
      </p:cxnSp>
      <p:sp>
        <p:nvSpPr>
          <p:cNvPr id="690" name="Google Shape;690;p26"/>
          <p:cNvSpPr txBox="1"/>
          <p:nvPr/>
        </p:nvSpPr>
        <p:spPr>
          <a:xfrm>
            <a:off x="4211642" y="2571751"/>
            <a:ext cx="740736" cy="17235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600" b="1">
                <a:solidFill>
                  <a:schemeClr val="dk1"/>
                </a:solidFill>
                <a:latin typeface="Calibri"/>
                <a:ea typeface="Calibri"/>
                <a:cs typeface="Calibri"/>
                <a:sym typeface="Calibri"/>
              </a:rPr>
              <a:t>?</a:t>
            </a:r>
            <a:endParaRPr/>
          </a:p>
        </p:txBody>
      </p:sp>
      <p:grpSp>
        <p:nvGrpSpPr>
          <p:cNvPr id="691" name="Google Shape;691;p26"/>
          <p:cNvGrpSpPr/>
          <p:nvPr/>
        </p:nvGrpSpPr>
        <p:grpSpPr>
          <a:xfrm>
            <a:off x="6320347" y="2720579"/>
            <a:ext cx="2644437" cy="1795463"/>
            <a:chOff x="2781" y="2194"/>
            <a:chExt cx="1832" cy="1508"/>
          </a:xfrm>
        </p:grpSpPr>
        <p:cxnSp>
          <p:nvCxnSpPr>
            <p:cNvPr id="692" name="Google Shape;692;p26"/>
            <p:cNvCxnSpPr/>
            <p:nvPr/>
          </p:nvCxnSpPr>
          <p:spPr>
            <a:xfrm rot="10800000">
              <a:off x="3383" y="2194"/>
              <a:ext cx="1180" cy="46"/>
            </a:xfrm>
            <a:prstGeom prst="straightConnector1">
              <a:avLst/>
            </a:prstGeom>
            <a:noFill/>
            <a:ln w="57150" cap="flat" cmpd="sng">
              <a:solidFill>
                <a:schemeClr val="hlink"/>
              </a:solidFill>
              <a:prstDash val="solid"/>
              <a:round/>
              <a:headEnd type="none" w="med" len="med"/>
              <a:tailEnd type="triangle" w="med" len="med"/>
            </a:ln>
          </p:spPr>
        </p:cxnSp>
        <p:cxnSp>
          <p:nvCxnSpPr>
            <p:cNvPr id="693" name="Google Shape;693;p26"/>
            <p:cNvCxnSpPr/>
            <p:nvPr/>
          </p:nvCxnSpPr>
          <p:spPr>
            <a:xfrm rot="10800000">
              <a:off x="2978" y="2523"/>
              <a:ext cx="1635" cy="369"/>
            </a:xfrm>
            <a:prstGeom prst="straightConnector1">
              <a:avLst/>
            </a:prstGeom>
            <a:noFill/>
            <a:ln w="57150" cap="flat" cmpd="sng">
              <a:solidFill>
                <a:schemeClr val="hlink"/>
              </a:solidFill>
              <a:prstDash val="solid"/>
              <a:round/>
              <a:headEnd type="none" w="med" len="med"/>
              <a:tailEnd type="triangle" w="med" len="med"/>
            </a:ln>
          </p:spPr>
        </p:cxnSp>
        <p:cxnSp>
          <p:nvCxnSpPr>
            <p:cNvPr id="694" name="Google Shape;694;p26"/>
            <p:cNvCxnSpPr/>
            <p:nvPr/>
          </p:nvCxnSpPr>
          <p:spPr>
            <a:xfrm rot="10800000">
              <a:off x="2781" y="3429"/>
              <a:ext cx="1084" cy="273"/>
            </a:xfrm>
            <a:prstGeom prst="straightConnector1">
              <a:avLst/>
            </a:prstGeom>
            <a:noFill/>
            <a:ln w="57150" cap="flat" cmpd="sng">
              <a:solidFill>
                <a:schemeClr val="hlink"/>
              </a:solidFill>
              <a:prstDash val="solid"/>
              <a:round/>
              <a:headEnd type="none" w="med" len="med"/>
              <a:tailEnd type="triangle" w="med" len="med"/>
            </a:ln>
          </p:spPr>
        </p:cxnSp>
        <p:cxnSp>
          <p:nvCxnSpPr>
            <p:cNvPr id="695" name="Google Shape;695;p26"/>
            <p:cNvCxnSpPr/>
            <p:nvPr/>
          </p:nvCxnSpPr>
          <p:spPr>
            <a:xfrm rot="10800000">
              <a:off x="3034" y="3060"/>
              <a:ext cx="1180" cy="227"/>
            </a:xfrm>
            <a:prstGeom prst="straightConnector1">
              <a:avLst/>
            </a:prstGeom>
            <a:noFill/>
            <a:ln w="57150" cap="flat" cmpd="sng">
              <a:solidFill>
                <a:schemeClr val="hlink"/>
              </a:solidFill>
              <a:prstDash val="solid"/>
              <a:round/>
              <a:headEnd type="none" w="med" len="med"/>
              <a:tailEnd type="triangle" w="med" len="med"/>
            </a:ln>
          </p:spPr>
        </p:cxnSp>
      </p:grpSp>
      <p:grpSp>
        <p:nvGrpSpPr>
          <p:cNvPr id="696" name="Google Shape;696;p26"/>
          <p:cNvGrpSpPr/>
          <p:nvPr/>
        </p:nvGrpSpPr>
        <p:grpSpPr>
          <a:xfrm>
            <a:off x="5292728" y="2139554"/>
            <a:ext cx="980117" cy="2431256"/>
            <a:chOff x="3334" y="1797"/>
            <a:chExt cx="679" cy="2042"/>
          </a:xfrm>
        </p:grpSpPr>
        <p:sp>
          <p:nvSpPr>
            <p:cNvPr id="697" name="Google Shape;697;p26"/>
            <p:cNvSpPr/>
            <p:nvPr/>
          </p:nvSpPr>
          <p:spPr>
            <a:xfrm>
              <a:off x="3515" y="2614"/>
              <a:ext cx="498" cy="454"/>
            </a:xfrm>
            <a:prstGeom prst="sun">
              <a:avLst>
                <a:gd name="adj" fmla="val 25000"/>
              </a:avLst>
            </a:prstGeom>
            <a:solidFill>
              <a:schemeClr val="accen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8" name="Google Shape;698;p26"/>
            <p:cNvSpPr/>
            <p:nvPr/>
          </p:nvSpPr>
          <p:spPr>
            <a:xfrm>
              <a:off x="3334" y="3385"/>
              <a:ext cx="498" cy="454"/>
            </a:xfrm>
            <a:prstGeom prst="sun">
              <a:avLst>
                <a:gd name="adj" fmla="val 25000"/>
              </a:avLst>
            </a:prstGeom>
            <a:solidFill>
              <a:schemeClr val="accen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26"/>
            <p:cNvSpPr/>
            <p:nvPr/>
          </p:nvSpPr>
          <p:spPr>
            <a:xfrm>
              <a:off x="3424" y="1797"/>
              <a:ext cx="498" cy="454"/>
            </a:xfrm>
            <a:prstGeom prst="sun">
              <a:avLst>
                <a:gd name="adj" fmla="val 25000"/>
              </a:avLst>
            </a:prstGeom>
            <a:solidFill>
              <a:schemeClr val="accen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700" name="Google Shape;700;p26"/>
          <p:cNvGrpSpPr/>
          <p:nvPr/>
        </p:nvGrpSpPr>
        <p:grpSpPr>
          <a:xfrm>
            <a:off x="4775784" y="826152"/>
            <a:ext cx="4926735" cy="4076493"/>
            <a:chOff x="2926" y="850"/>
            <a:chExt cx="3413" cy="3424"/>
          </a:xfrm>
        </p:grpSpPr>
        <p:grpSp>
          <p:nvGrpSpPr>
            <p:cNvPr id="701" name="Google Shape;701;p26"/>
            <p:cNvGrpSpPr/>
            <p:nvPr/>
          </p:nvGrpSpPr>
          <p:grpSpPr>
            <a:xfrm rot="-2732428">
              <a:off x="3223" y="1554"/>
              <a:ext cx="2819" cy="2016"/>
              <a:chOff x="2987" y="2126"/>
              <a:chExt cx="2819" cy="2016"/>
            </a:xfrm>
          </p:grpSpPr>
          <p:sp>
            <p:nvSpPr>
              <p:cNvPr id="702" name="Google Shape;702;p26"/>
              <p:cNvSpPr/>
              <p:nvPr/>
            </p:nvSpPr>
            <p:spPr>
              <a:xfrm rot="1403893">
                <a:off x="3696" y="3612"/>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703" name="Google Shape;703;p26"/>
              <p:cNvSpPr/>
              <p:nvPr/>
            </p:nvSpPr>
            <p:spPr>
              <a:xfrm rot="7831125">
                <a:off x="3946" y="3045"/>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704" name="Google Shape;704;p26"/>
              <p:cNvSpPr/>
              <p:nvPr/>
            </p:nvSpPr>
            <p:spPr>
              <a:xfrm rot="84040">
                <a:off x="3925" y="2543"/>
                <a:ext cx="714" cy="224"/>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705" name="Google Shape;705;p26"/>
              <p:cNvSpPr/>
              <p:nvPr/>
            </p:nvSpPr>
            <p:spPr>
              <a:xfrm rot="4632166">
                <a:off x="3379" y="3159"/>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706" name="Google Shape;706;p26"/>
              <p:cNvSpPr/>
              <p:nvPr/>
            </p:nvSpPr>
            <p:spPr>
              <a:xfrm rot="-1663028">
                <a:off x="3016" y="3749"/>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707" name="Google Shape;707;p26"/>
              <p:cNvSpPr/>
              <p:nvPr/>
            </p:nvSpPr>
            <p:spPr>
              <a:xfrm rot="1403893">
                <a:off x="4966" y="3339"/>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708" name="Google Shape;708;p26"/>
              <p:cNvSpPr/>
              <p:nvPr/>
            </p:nvSpPr>
            <p:spPr>
              <a:xfrm rot="7831125">
                <a:off x="5216" y="2772"/>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709" name="Google Shape;709;p26"/>
              <p:cNvSpPr/>
              <p:nvPr/>
            </p:nvSpPr>
            <p:spPr>
              <a:xfrm rot="-2737467">
                <a:off x="5012" y="2296"/>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710" name="Google Shape;710;p26"/>
              <p:cNvSpPr/>
              <p:nvPr/>
            </p:nvSpPr>
            <p:spPr>
              <a:xfrm rot="4632166">
                <a:off x="4649" y="2886"/>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sp>
            <p:nvSpPr>
              <p:cNvPr id="711" name="Google Shape;711;p26"/>
              <p:cNvSpPr/>
              <p:nvPr/>
            </p:nvSpPr>
            <p:spPr>
              <a:xfrm rot="-1663028">
                <a:off x="4286" y="3476"/>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chemeClr val="dk1"/>
                    </a:solidFill>
                    <a:latin typeface="Calibri"/>
                    <a:ea typeface="Calibri"/>
                    <a:cs typeface="Calibri"/>
                    <a:sym typeface="Calibri"/>
                  </a:rPr>
                  <a:t>G</a:t>
                </a:r>
                <a:endParaRPr/>
              </a:p>
            </p:txBody>
          </p:sp>
        </p:grpSp>
        <p:grpSp>
          <p:nvGrpSpPr>
            <p:cNvPr id="712" name="Google Shape;712;p26"/>
            <p:cNvGrpSpPr/>
            <p:nvPr/>
          </p:nvGrpSpPr>
          <p:grpSpPr>
            <a:xfrm>
              <a:off x="4982" y="3183"/>
              <a:ext cx="649" cy="519"/>
              <a:chOff x="446" y="3455"/>
              <a:chExt cx="649" cy="519"/>
            </a:xfrm>
          </p:grpSpPr>
          <p:sp>
            <p:nvSpPr>
              <p:cNvPr id="713" name="Google Shape;713;p26"/>
              <p:cNvSpPr/>
              <p:nvPr/>
            </p:nvSpPr>
            <p:spPr>
              <a:xfrm rot="1483550">
                <a:off x="476" y="3566"/>
                <a:ext cx="589" cy="272"/>
              </a:xfrm>
              <a:prstGeom prst="hexagon">
                <a:avLst>
                  <a:gd name="adj" fmla="val 54136"/>
                  <a:gd name="vf" fmla="val 115470"/>
                </a:avLst>
              </a:prstGeom>
              <a:noFill/>
              <a:ln w="57150" cap="flat" cmpd="sng">
                <a:solidFill>
                  <a:schemeClr val="hlink"/>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rgbClr val="FF0000"/>
                    </a:solidFill>
                    <a:latin typeface="Calibri"/>
                    <a:ea typeface="Calibri"/>
                    <a:cs typeface="Calibri"/>
                    <a:sym typeface="Calibri"/>
                  </a:rPr>
                  <a:t>FDG</a:t>
                </a:r>
                <a:endParaRPr/>
              </a:p>
            </p:txBody>
          </p:sp>
          <p:sp>
            <p:nvSpPr>
              <p:cNvPr id="714" name="Google Shape;714;p26"/>
              <p:cNvSpPr/>
              <p:nvPr/>
            </p:nvSpPr>
            <p:spPr>
              <a:xfrm>
                <a:off x="748" y="3793"/>
                <a:ext cx="182" cy="181"/>
              </a:xfrm>
              <a:prstGeom prst="irregularSeal1">
                <a:avLst/>
              </a:prstGeom>
              <a:solidFill>
                <a:srgbClr val="FF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0"/>
                                        </p:tgtEl>
                                        <p:attrNameLst>
                                          <p:attrName>style.visibility</p:attrName>
                                        </p:attrNameLst>
                                      </p:cBhvr>
                                      <p:to>
                                        <p:strVal val="visible"/>
                                      </p:to>
                                    </p:set>
                                    <p:animEffect transition="in" filter="fade">
                                      <p:cBhvr>
                                        <p:cTn id="7" dur="500"/>
                                        <p:tgtEl>
                                          <p:spTgt spid="7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6"/>
                                        </p:tgtEl>
                                        <p:attrNameLst>
                                          <p:attrName>style.visibility</p:attrName>
                                        </p:attrNameLst>
                                      </p:cBhvr>
                                      <p:to>
                                        <p:strVal val="visible"/>
                                      </p:to>
                                    </p:set>
                                    <p:animEffect transition="in" filter="fade">
                                      <p:cBhvr>
                                        <p:cTn id="12" dur="500"/>
                                        <p:tgtEl>
                                          <p:spTgt spid="69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27"/>
          <p:cNvSpPr txBox="1">
            <a:spLocks noGrp="1"/>
          </p:cNvSpPr>
          <p:nvPr>
            <p:ph type="body" idx="1"/>
          </p:nvPr>
        </p:nvSpPr>
        <p:spPr>
          <a:xfrm>
            <a:off x="447676" y="1091209"/>
            <a:ext cx="8229600" cy="342475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00"/>
              <a:buFont typeface="Calibri"/>
              <a:buChar char="•"/>
            </a:pPr>
            <a:r>
              <a:rPr lang="fr-FR">
                <a:latin typeface="Calibri"/>
                <a:ea typeface="Calibri"/>
                <a:cs typeface="Calibri"/>
                <a:sym typeface="Calibri"/>
              </a:rPr>
              <a:t>Compétition : moindre captation cellulaire du FDG en cas d’hyperglycémie (diabète)</a:t>
            </a:r>
            <a:endParaRPr/>
          </a:p>
          <a:p>
            <a:pPr marL="342900" lvl="0" indent="-165100" algn="l" rtl="0">
              <a:spcBef>
                <a:spcPts val="0"/>
              </a:spcBef>
              <a:spcAft>
                <a:spcPts val="0"/>
              </a:spcAft>
              <a:buSzPts val="2800"/>
              <a:buFont typeface="Corbel"/>
              <a:buNone/>
            </a:pPr>
            <a:endParaRPr>
              <a:latin typeface="Calibri"/>
              <a:ea typeface="Calibri"/>
              <a:cs typeface="Calibri"/>
              <a:sym typeface="Calibri"/>
            </a:endParaRPr>
          </a:p>
          <a:p>
            <a:pPr marL="342900" lvl="0" indent="-342900" algn="l" rtl="0">
              <a:spcBef>
                <a:spcPts val="0"/>
              </a:spcBef>
              <a:spcAft>
                <a:spcPts val="0"/>
              </a:spcAft>
              <a:buSzPts val="2800"/>
              <a:buFont typeface="Calibri"/>
              <a:buChar char="•"/>
            </a:pPr>
            <a:r>
              <a:rPr lang="fr-FR">
                <a:latin typeface="Calibri"/>
                <a:ea typeface="Calibri"/>
                <a:cs typeface="Calibri"/>
                <a:sym typeface="Calibri"/>
              </a:rPr>
              <a:t>MAIS : </a:t>
            </a:r>
            <a:r>
              <a:rPr lang="fr-FR" b="1">
                <a:solidFill>
                  <a:srgbClr val="953734"/>
                </a:solidFill>
                <a:latin typeface="Calibri"/>
                <a:ea typeface="Calibri"/>
                <a:cs typeface="Calibri"/>
                <a:sym typeface="Calibri"/>
              </a:rPr>
              <a:t>aucune modification de la consommation </a:t>
            </a:r>
            <a:r>
              <a:rPr lang="fr-FR">
                <a:latin typeface="Calibri"/>
                <a:ea typeface="Calibri"/>
                <a:cs typeface="Calibri"/>
                <a:sym typeface="Calibri"/>
              </a:rPr>
              <a:t>de glucose et de la glycolyse du fait de la présence de « TRACES » de FDG…</a:t>
            </a:r>
            <a:endParaRPr/>
          </a:p>
        </p:txBody>
      </p:sp>
      <p:sp>
        <p:nvSpPr>
          <p:cNvPr id="720" name="Google Shape;720;p27"/>
          <p:cNvSpPr txBox="1">
            <a:spLocks noGrp="1"/>
          </p:cNvSpPr>
          <p:nvPr>
            <p:ph type="title"/>
          </p:nvPr>
        </p:nvSpPr>
        <p:spPr>
          <a:xfrm>
            <a:off x="447676" y="182798"/>
            <a:ext cx="8229600" cy="85725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4000"/>
              <a:buFont typeface="Calibri"/>
              <a:buNone/>
            </a:pPr>
            <a:r>
              <a:rPr lang="fr-FR" sz="4000">
                <a:latin typeface="Calibri"/>
                <a:ea typeface="Calibri"/>
                <a:cs typeface="Calibri"/>
                <a:sym typeface="Calibri"/>
              </a:rPr>
              <a:t>Tissus sains et tumeurs : compétition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28"/>
          <p:cNvSpPr txBox="1">
            <a:spLocks noGrp="1"/>
          </p:cNvSpPr>
          <p:nvPr>
            <p:ph type="title"/>
          </p:nvPr>
        </p:nvSpPr>
        <p:spPr>
          <a:xfrm>
            <a:off x="251520" y="19666"/>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fr-FR"/>
              <a:t>Trois axes de développement</a:t>
            </a:r>
            <a:endParaRPr/>
          </a:p>
        </p:txBody>
      </p:sp>
      <p:sp>
        <p:nvSpPr>
          <p:cNvPr id="726" name="Google Shape;726;p28"/>
          <p:cNvSpPr/>
          <p:nvPr/>
        </p:nvSpPr>
        <p:spPr>
          <a:xfrm>
            <a:off x="179512" y="915568"/>
            <a:ext cx="3816424" cy="2034226"/>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3200">
                <a:solidFill>
                  <a:schemeClr val="lt1"/>
                </a:solidFill>
                <a:latin typeface="Calibri"/>
                <a:ea typeface="Calibri"/>
                <a:cs typeface="Calibri"/>
                <a:sym typeface="Calibri"/>
              </a:rPr>
              <a:t>MRP</a:t>
            </a:r>
            <a:endParaRPr/>
          </a:p>
          <a:p>
            <a:pPr marL="0" marR="0" lvl="0" indent="0" algn="ctr" rtl="0">
              <a:spcBef>
                <a:spcPts val="0"/>
              </a:spcBef>
              <a:spcAft>
                <a:spcPts val="0"/>
              </a:spcAft>
              <a:buNone/>
            </a:pPr>
            <a:r>
              <a:rPr lang="fr-FR" sz="3200">
                <a:solidFill>
                  <a:schemeClr val="lt1"/>
                </a:solidFill>
                <a:latin typeface="Calibri"/>
                <a:ea typeface="Calibri"/>
                <a:cs typeface="Calibri"/>
                <a:sym typeface="Calibri"/>
              </a:rPr>
              <a:t>(radiotraceurs)</a:t>
            </a:r>
            <a:endParaRPr sz="3200">
              <a:solidFill>
                <a:schemeClr val="lt1"/>
              </a:solidFill>
              <a:latin typeface="Calibri"/>
              <a:ea typeface="Calibri"/>
              <a:cs typeface="Calibri"/>
              <a:sym typeface="Calibri"/>
            </a:endParaRPr>
          </a:p>
        </p:txBody>
      </p:sp>
      <p:sp>
        <p:nvSpPr>
          <p:cNvPr id="727" name="Google Shape;727;p28"/>
          <p:cNvSpPr/>
          <p:nvPr/>
        </p:nvSpPr>
        <p:spPr>
          <a:xfrm>
            <a:off x="395536" y="3147814"/>
            <a:ext cx="5040560" cy="1728192"/>
          </a:xfrm>
          <a:prstGeom prst="ellipse">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3200" b="1">
                <a:solidFill>
                  <a:schemeClr val="dk1"/>
                </a:solidFill>
                <a:latin typeface="Calibri"/>
                <a:ea typeface="Calibri"/>
                <a:cs typeface="Calibri"/>
                <a:sym typeface="Calibri"/>
              </a:rPr>
              <a:t>Caméras</a:t>
            </a:r>
            <a:endParaRPr/>
          </a:p>
          <a:p>
            <a:pPr marL="0" marR="0" lvl="0" indent="0" algn="ctr" rtl="0">
              <a:spcBef>
                <a:spcPts val="0"/>
              </a:spcBef>
              <a:spcAft>
                <a:spcPts val="0"/>
              </a:spcAft>
              <a:buNone/>
            </a:pPr>
            <a:r>
              <a:rPr lang="fr-FR" sz="3200" b="1">
                <a:solidFill>
                  <a:schemeClr val="dk1"/>
                </a:solidFill>
                <a:latin typeface="Calibri"/>
                <a:ea typeface="Calibri"/>
                <a:cs typeface="Calibri"/>
                <a:sym typeface="Calibri"/>
              </a:rPr>
              <a:t>TEMP(-TDM)</a:t>
            </a:r>
            <a:endParaRPr/>
          </a:p>
          <a:p>
            <a:pPr marL="0" marR="0" lvl="0" indent="0" algn="ctr" rtl="0">
              <a:spcBef>
                <a:spcPts val="0"/>
              </a:spcBef>
              <a:spcAft>
                <a:spcPts val="0"/>
              </a:spcAft>
              <a:buNone/>
            </a:pPr>
            <a:r>
              <a:rPr lang="fr-FR" sz="3200" b="1">
                <a:solidFill>
                  <a:schemeClr val="dk1"/>
                </a:solidFill>
                <a:latin typeface="Calibri"/>
                <a:ea typeface="Calibri"/>
                <a:cs typeface="Calibri"/>
                <a:sym typeface="Calibri"/>
              </a:rPr>
              <a:t>TEP(-TDM) </a:t>
            </a:r>
            <a:r>
              <a:rPr lang="fr-FR" sz="3200" b="1" i="1">
                <a:solidFill>
                  <a:schemeClr val="dk1"/>
                </a:solidFill>
                <a:latin typeface="Calibri"/>
                <a:ea typeface="Calibri"/>
                <a:cs typeface="Calibri"/>
                <a:sym typeface="Calibri"/>
              </a:rPr>
              <a:t>(-IRM)</a:t>
            </a:r>
            <a:endParaRPr sz="3200" b="1" i="1">
              <a:solidFill>
                <a:schemeClr val="dk1"/>
              </a:solidFill>
              <a:latin typeface="Calibri"/>
              <a:ea typeface="Calibri"/>
              <a:cs typeface="Calibri"/>
              <a:sym typeface="Calibri"/>
            </a:endParaRPr>
          </a:p>
        </p:txBody>
      </p:sp>
      <p:sp>
        <p:nvSpPr>
          <p:cNvPr id="728" name="Google Shape;728;p28"/>
          <p:cNvSpPr/>
          <p:nvPr/>
        </p:nvSpPr>
        <p:spPr>
          <a:xfrm>
            <a:off x="4355976" y="699543"/>
            <a:ext cx="4896544" cy="3060340"/>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3200">
                <a:solidFill>
                  <a:schemeClr val="lt1"/>
                </a:solidFill>
                <a:latin typeface="Calibri"/>
                <a:ea typeface="Calibri"/>
                <a:cs typeface="Calibri"/>
                <a:sym typeface="Calibri"/>
              </a:rPr>
              <a:t>Biologie</a:t>
            </a:r>
            <a:endParaRPr/>
          </a:p>
          <a:p>
            <a:pPr marL="0" marR="0" lvl="0" indent="0" algn="ctr" rtl="0">
              <a:spcBef>
                <a:spcPts val="0"/>
              </a:spcBef>
              <a:spcAft>
                <a:spcPts val="0"/>
              </a:spcAft>
              <a:buNone/>
            </a:pPr>
            <a:r>
              <a:rPr lang="fr-FR" sz="3200">
                <a:solidFill>
                  <a:schemeClr val="lt1"/>
                </a:solidFill>
                <a:latin typeface="Calibri"/>
                <a:ea typeface="Calibri"/>
                <a:cs typeface="Calibri"/>
                <a:sym typeface="Calibri"/>
              </a:rPr>
              <a:t>Physiopathologie</a:t>
            </a:r>
            <a:endParaRPr/>
          </a:p>
          <a:p>
            <a:pPr marL="0" marR="0" lvl="0" indent="0" algn="ctr" rtl="0">
              <a:spcBef>
                <a:spcPts val="0"/>
              </a:spcBef>
              <a:spcAft>
                <a:spcPts val="0"/>
              </a:spcAft>
              <a:buNone/>
            </a:pPr>
            <a:r>
              <a:rPr lang="fr-FR" sz="3200">
                <a:solidFill>
                  <a:schemeClr val="lt1"/>
                </a:solidFill>
                <a:latin typeface="Calibri"/>
                <a:ea typeface="Calibri"/>
                <a:cs typeface="Calibri"/>
                <a:sym typeface="Calibri"/>
              </a:rPr>
              <a:t>Questions cliniques !</a:t>
            </a:r>
            <a:endParaRPr sz="32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29"/>
          <p:cNvPicPr preferRelativeResize="0"/>
          <p:nvPr/>
        </p:nvPicPr>
        <p:blipFill rotWithShape="1">
          <a:blip r:embed="rId3">
            <a:alphaModFix/>
          </a:blip>
          <a:srcRect/>
          <a:stretch/>
        </p:blipFill>
        <p:spPr>
          <a:xfrm>
            <a:off x="88494" y="2139703"/>
            <a:ext cx="4355976" cy="2880320"/>
          </a:xfrm>
          <a:prstGeom prst="rect">
            <a:avLst/>
          </a:prstGeom>
          <a:noFill/>
          <a:ln>
            <a:noFill/>
          </a:ln>
        </p:spPr>
      </p:pic>
      <p:pic>
        <p:nvPicPr>
          <p:cNvPr id="734" name="Google Shape;734;p29"/>
          <p:cNvPicPr preferRelativeResize="0"/>
          <p:nvPr/>
        </p:nvPicPr>
        <p:blipFill rotWithShape="1">
          <a:blip r:embed="rId4">
            <a:alphaModFix/>
          </a:blip>
          <a:srcRect/>
          <a:stretch/>
        </p:blipFill>
        <p:spPr>
          <a:xfrm>
            <a:off x="4603034" y="1635648"/>
            <a:ext cx="4186404" cy="3231359"/>
          </a:xfrm>
          <a:prstGeom prst="rect">
            <a:avLst/>
          </a:prstGeom>
          <a:noFill/>
          <a:ln>
            <a:noFill/>
          </a:ln>
        </p:spPr>
      </p:pic>
      <p:pic>
        <p:nvPicPr>
          <p:cNvPr id="735" name="Google Shape;735;p29"/>
          <p:cNvPicPr preferRelativeResize="0"/>
          <p:nvPr/>
        </p:nvPicPr>
        <p:blipFill rotWithShape="1">
          <a:blip r:embed="rId5">
            <a:alphaModFix/>
          </a:blip>
          <a:srcRect/>
          <a:stretch/>
        </p:blipFill>
        <p:spPr>
          <a:xfrm>
            <a:off x="755576" y="1"/>
            <a:ext cx="2889424" cy="1995686"/>
          </a:xfrm>
          <a:prstGeom prst="rect">
            <a:avLst/>
          </a:prstGeom>
          <a:noFill/>
          <a:ln>
            <a:noFill/>
          </a:ln>
        </p:spPr>
      </p:pic>
      <p:sp>
        <p:nvSpPr>
          <p:cNvPr id="736" name="Google Shape;736;p29"/>
          <p:cNvSpPr txBox="1"/>
          <p:nvPr/>
        </p:nvSpPr>
        <p:spPr>
          <a:xfrm>
            <a:off x="3995936" y="79203"/>
            <a:ext cx="4536504" cy="1556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4000"/>
              <a:buFont typeface="Calibri"/>
              <a:buNone/>
            </a:pPr>
            <a:r>
              <a:rPr lang="fr-FR" sz="4000" b="1">
                <a:solidFill>
                  <a:schemeClr val="dk1"/>
                </a:solidFill>
                <a:latin typeface="Calibri"/>
                <a:ea typeface="Calibri"/>
                <a:cs typeface="Calibri"/>
                <a:sym typeface="Calibri"/>
              </a:rPr>
              <a:t>1) Evolution de l’instrumentation</a:t>
            </a:r>
            <a:endParaRPr sz="4000" b="1">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
          <p:cNvSpPr txBox="1">
            <a:spLocks noGrp="1"/>
          </p:cNvSpPr>
          <p:nvPr>
            <p:ph type="title"/>
          </p:nvPr>
        </p:nvSpPr>
        <p:spPr>
          <a:xfrm>
            <a:off x="611560" y="123478"/>
            <a:ext cx="8229600" cy="569218"/>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Corbel"/>
              <a:buNone/>
            </a:pPr>
            <a:r>
              <a:rPr lang="fr-FR"/>
              <a:t>Rayonnements ionisants en médecine</a:t>
            </a:r>
            <a:endParaRPr/>
          </a:p>
        </p:txBody>
      </p:sp>
      <p:graphicFrame>
        <p:nvGraphicFramePr>
          <p:cNvPr id="386" name="Google Shape;386;p3"/>
          <p:cNvGraphicFramePr/>
          <p:nvPr/>
        </p:nvGraphicFramePr>
        <p:xfrm>
          <a:off x="34681" y="699542"/>
          <a:ext cx="3000000" cy="3000000"/>
        </p:xfrm>
        <a:graphic>
          <a:graphicData uri="http://schemas.openxmlformats.org/drawingml/2006/table">
            <a:tbl>
              <a:tblPr firstRow="1" bandRow="1">
                <a:noFill/>
                <a:tableStyleId>{BE5962F0-05B4-447A-AA33-89804E1A05A4}</a:tableStyleId>
              </a:tblPr>
              <a:tblGrid>
                <a:gridCol w="1224125">
                  <a:extLst>
                    <a:ext uri="{9D8B030D-6E8A-4147-A177-3AD203B41FA5}">
                      <a16:colId xmlns:a16="http://schemas.microsoft.com/office/drawing/2014/main" val="20000"/>
                    </a:ext>
                  </a:extLst>
                </a:gridCol>
                <a:gridCol w="1656175">
                  <a:extLst>
                    <a:ext uri="{9D8B030D-6E8A-4147-A177-3AD203B41FA5}">
                      <a16:colId xmlns:a16="http://schemas.microsoft.com/office/drawing/2014/main" val="20001"/>
                    </a:ext>
                  </a:extLst>
                </a:gridCol>
                <a:gridCol w="2016225">
                  <a:extLst>
                    <a:ext uri="{9D8B030D-6E8A-4147-A177-3AD203B41FA5}">
                      <a16:colId xmlns:a16="http://schemas.microsoft.com/office/drawing/2014/main" val="20002"/>
                    </a:ext>
                  </a:extLst>
                </a:gridCol>
                <a:gridCol w="1656175">
                  <a:extLst>
                    <a:ext uri="{9D8B030D-6E8A-4147-A177-3AD203B41FA5}">
                      <a16:colId xmlns:a16="http://schemas.microsoft.com/office/drawing/2014/main" val="20003"/>
                    </a:ext>
                  </a:extLst>
                </a:gridCol>
                <a:gridCol w="2377075">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fr-FR" sz="1800"/>
                        <a:t>Caractéristiques </a:t>
                      </a:r>
                      <a:endParaRPr sz="1800"/>
                    </a:p>
                  </a:txBody>
                  <a:tcPr marL="91450" marR="91450" marT="45725" marB="45725"/>
                </a:tc>
                <a:tc>
                  <a:txBody>
                    <a:bodyPr/>
                    <a:lstStyle/>
                    <a:p>
                      <a:pPr marL="0" marR="0" lvl="0" indent="0" algn="ctr" rtl="0">
                        <a:spcBef>
                          <a:spcPts val="0"/>
                        </a:spcBef>
                        <a:spcAft>
                          <a:spcPts val="0"/>
                        </a:spcAft>
                        <a:buNone/>
                      </a:pPr>
                      <a:r>
                        <a:rPr lang="fr-FR" sz="1800"/>
                        <a:t>Information diagnostique</a:t>
                      </a:r>
                      <a:endParaRPr/>
                    </a:p>
                  </a:txBody>
                  <a:tcPr marL="91450" marR="91450" marT="45725" marB="45725"/>
                </a:tc>
                <a:tc>
                  <a:txBody>
                    <a:bodyPr/>
                    <a:lstStyle/>
                    <a:p>
                      <a:pPr marL="0" marR="0" lvl="0" indent="0" algn="ctr" rtl="0">
                        <a:lnSpc>
                          <a:spcPct val="100000"/>
                        </a:lnSpc>
                        <a:spcBef>
                          <a:spcPts val="0"/>
                        </a:spcBef>
                        <a:spcAft>
                          <a:spcPts val="0"/>
                        </a:spcAft>
                        <a:buSzPts val="1800"/>
                        <a:buFont typeface="Arial"/>
                        <a:buNone/>
                      </a:pPr>
                      <a:r>
                        <a:rPr lang="fr-FR" sz="1800"/>
                        <a:t>Action thérapeutique</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fr-FR" sz="1800" b="1"/>
                        <a:t>Rayons X</a:t>
                      </a:r>
                      <a:endParaRPr sz="1800" b="1"/>
                    </a:p>
                  </a:txBody>
                  <a:tcPr marL="91450" marR="91450" marT="45725" marB="45725" anchor="ctr">
                    <a:solidFill>
                      <a:srgbClr val="FFC000"/>
                    </a:solidFill>
                  </a:tcPr>
                </a:tc>
                <a:tc>
                  <a:txBody>
                    <a:bodyPr/>
                    <a:lstStyle/>
                    <a:p>
                      <a:pPr marL="0" marR="0" lvl="0" indent="0" algn="ctr" rtl="0">
                        <a:spcBef>
                          <a:spcPts val="0"/>
                        </a:spcBef>
                        <a:spcAft>
                          <a:spcPts val="0"/>
                        </a:spcAft>
                        <a:buNone/>
                      </a:pPr>
                      <a:r>
                        <a:rPr lang="fr-FR" sz="1800"/>
                        <a:t>Faisceau maîtrisé</a:t>
                      </a:r>
                      <a:endParaRPr sz="1800"/>
                    </a:p>
                  </a:txBody>
                  <a:tcPr marL="91450" marR="91450" marT="45725" marB="45725" anchor="ctr">
                    <a:solidFill>
                      <a:srgbClr val="FFFF00"/>
                    </a:solidFill>
                  </a:tcPr>
                </a:tc>
                <a:tc>
                  <a:txBody>
                    <a:bodyPr/>
                    <a:lstStyle/>
                    <a:p>
                      <a:pPr marL="0" marR="0" lvl="0" indent="0" algn="ctr" rtl="0">
                        <a:spcBef>
                          <a:spcPts val="0"/>
                        </a:spcBef>
                        <a:spcAft>
                          <a:spcPts val="0"/>
                        </a:spcAft>
                        <a:buNone/>
                      </a:pPr>
                      <a:r>
                        <a:rPr lang="fr-FR" sz="1800"/>
                        <a:t>Volume irradié connu</a:t>
                      </a:r>
                      <a:endParaRPr sz="1800"/>
                    </a:p>
                  </a:txBody>
                  <a:tcPr marL="91450" marR="91450" marT="45725" marB="45725" anchor="ctr">
                    <a:solidFill>
                      <a:srgbClr val="FFFF00"/>
                    </a:solidFill>
                  </a:tcPr>
                </a:tc>
                <a:tc>
                  <a:txBody>
                    <a:bodyPr/>
                    <a:lstStyle/>
                    <a:p>
                      <a:pPr marL="0" marR="0" lvl="0" indent="0" algn="l" rtl="0">
                        <a:spcBef>
                          <a:spcPts val="0"/>
                        </a:spcBef>
                        <a:spcAft>
                          <a:spcPts val="0"/>
                        </a:spcAft>
                        <a:buNone/>
                      </a:pPr>
                      <a:r>
                        <a:rPr lang="fr-FR" sz="1800"/>
                        <a:t>Anatomique</a:t>
                      </a:r>
                      <a:endParaRPr/>
                    </a:p>
                    <a:p>
                      <a:pPr marL="0" marR="0" lvl="0" indent="0" algn="l" rtl="0">
                        <a:spcBef>
                          <a:spcPts val="0"/>
                        </a:spcBef>
                        <a:spcAft>
                          <a:spcPts val="0"/>
                        </a:spcAft>
                        <a:buNone/>
                      </a:pPr>
                      <a:r>
                        <a:rPr lang="fr-FR" sz="1800"/>
                        <a:t>Morphologique</a:t>
                      </a:r>
                      <a:endParaRPr/>
                    </a:p>
                    <a:p>
                      <a:pPr marL="0" marR="0" lvl="0" indent="0" algn="l" rtl="0">
                        <a:spcBef>
                          <a:spcPts val="0"/>
                        </a:spcBef>
                        <a:spcAft>
                          <a:spcPts val="0"/>
                        </a:spcAft>
                        <a:buNone/>
                      </a:pPr>
                      <a:r>
                        <a:rPr lang="fr-FR" sz="1800"/>
                        <a:t>structurale</a:t>
                      </a:r>
                      <a:endParaRPr sz="1800"/>
                    </a:p>
                  </a:txBody>
                  <a:tcPr marL="91450" marR="91450" marT="45725" marB="45725">
                    <a:solidFill>
                      <a:srgbClr val="FFC000"/>
                    </a:solidFill>
                  </a:tcPr>
                </a:tc>
                <a:tc>
                  <a:txBody>
                    <a:bodyPr/>
                    <a:lstStyle/>
                    <a:p>
                      <a:pPr marL="0" marR="0" lvl="0" indent="0" algn="ctr" rtl="0">
                        <a:spcBef>
                          <a:spcPts val="0"/>
                        </a:spcBef>
                        <a:spcAft>
                          <a:spcPts val="0"/>
                        </a:spcAft>
                        <a:buNone/>
                      </a:pPr>
                      <a:r>
                        <a:rPr lang="fr-FR" sz="1800" b="1">
                          <a:solidFill>
                            <a:schemeClr val="lt1"/>
                          </a:solidFill>
                        </a:rPr>
                        <a:t>Doses et débits de dose élevés, létalité cellulaire</a:t>
                      </a:r>
                      <a:endParaRPr sz="1800" b="1">
                        <a:solidFill>
                          <a:schemeClr val="lt1"/>
                        </a:solidFill>
                      </a:endParaRPr>
                    </a:p>
                  </a:txBody>
                  <a:tcPr marL="91450" marR="91450" marT="45725" marB="45725" anchor="ctr">
                    <a:solidFill>
                      <a:srgbClr val="E36C09"/>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a:p>
                  </a:txBody>
                  <a:tcPr marL="91450" marR="91450" marT="45725" marB="45725" anchor="ctr">
                    <a:solidFill>
                      <a:srgbClr val="F2F2F2"/>
                    </a:solidFill>
                  </a:tcPr>
                </a:tc>
                <a:tc>
                  <a:txBody>
                    <a:bodyPr/>
                    <a:lstStyle/>
                    <a:p>
                      <a:pPr marL="0" marR="0" lvl="0" indent="0" algn="ctr" rtl="0">
                        <a:lnSpc>
                          <a:spcPct val="100000"/>
                        </a:lnSpc>
                        <a:spcBef>
                          <a:spcPts val="0"/>
                        </a:spcBef>
                        <a:spcAft>
                          <a:spcPts val="0"/>
                        </a:spcAft>
                        <a:buSzPts val="1800"/>
                        <a:buFont typeface="Arial"/>
                        <a:buNone/>
                      </a:pPr>
                      <a:r>
                        <a:rPr lang="fr-FR" sz="1800"/>
                        <a:t>Dose calculée avec précision</a:t>
                      </a:r>
                      <a:endParaRPr/>
                    </a:p>
                  </a:txBody>
                  <a:tcPr marL="91450" marR="91450" marT="45725" marB="45725" anchor="ctr">
                    <a:solidFill>
                      <a:srgbClr val="FFFF00"/>
                    </a:solidFill>
                  </a:tcPr>
                </a:tc>
                <a:tc>
                  <a:txBody>
                    <a:bodyPr/>
                    <a:lstStyle/>
                    <a:p>
                      <a:pPr marL="0" marR="0" lvl="0" indent="0" algn="ctr" rtl="0">
                        <a:lnSpc>
                          <a:spcPct val="100000"/>
                        </a:lnSpc>
                        <a:spcBef>
                          <a:spcPts val="0"/>
                        </a:spcBef>
                        <a:spcAft>
                          <a:spcPts val="0"/>
                        </a:spcAft>
                        <a:buSzPts val="1800"/>
                        <a:buFont typeface="Arial"/>
                        <a:buNone/>
                      </a:pPr>
                      <a:endParaRPr sz="1800" b="1"/>
                    </a:p>
                  </a:txBody>
                  <a:tcPr marL="91450" marR="91450" marT="45725" marB="45725" anchor="ctr">
                    <a:solidFill>
                      <a:srgbClr val="F2F2F2"/>
                    </a:solidFill>
                  </a:tcPr>
                </a:tc>
                <a:tc>
                  <a:txBody>
                    <a:bodyPr/>
                    <a:lstStyle/>
                    <a:p>
                      <a:pPr marL="0" marR="0" lvl="0" indent="0" algn="ctr" rtl="0">
                        <a:lnSpc>
                          <a:spcPct val="100000"/>
                        </a:lnSpc>
                        <a:spcBef>
                          <a:spcPts val="0"/>
                        </a:spcBef>
                        <a:spcAft>
                          <a:spcPts val="0"/>
                        </a:spcAft>
                        <a:buSzPts val="1800"/>
                        <a:buFont typeface="Arial"/>
                        <a:buNone/>
                      </a:pPr>
                      <a:endParaRPr sz="1800" b="1"/>
                    </a:p>
                  </a:txBody>
                  <a:tcPr marL="91450" marR="91450" marT="45725" marB="45725" anchor="ctr">
                    <a:solidFill>
                      <a:srgbClr val="F2F2F2"/>
                    </a:solidFill>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fr-FR" sz="1800" b="1"/>
                        <a:t>Radio-</a:t>
                      </a:r>
                      <a:endParaRPr/>
                    </a:p>
                    <a:p>
                      <a:pPr marL="0" marR="0" lvl="0" indent="0" algn="ctr" rtl="0">
                        <a:spcBef>
                          <a:spcPts val="0"/>
                        </a:spcBef>
                        <a:spcAft>
                          <a:spcPts val="0"/>
                        </a:spcAft>
                        <a:buNone/>
                      </a:pPr>
                      <a:r>
                        <a:rPr lang="fr-FR" sz="1800" b="1"/>
                        <a:t>activité</a:t>
                      </a:r>
                      <a:endParaRPr sz="1800" b="1"/>
                    </a:p>
                  </a:txBody>
                  <a:tcPr marL="91450" marR="91450" marT="45725" marB="45725" anchor="ctr">
                    <a:solidFill>
                      <a:srgbClr val="E5B8B7"/>
                    </a:solidFill>
                  </a:tcPr>
                </a:tc>
                <a:tc>
                  <a:txBody>
                    <a:bodyPr/>
                    <a:lstStyle/>
                    <a:p>
                      <a:pPr marL="0" marR="0" lvl="0" indent="0" algn="ctr" rtl="0">
                        <a:spcBef>
                          <a:spcPts val="0"/>
                        </a:spcBef>
                        <a:spcAft>
                          <a:spcPts val="0"/>
                        </a:spcAft>
                        <a:buClr>
                          <a:srgbClr val="7030A0"/>
                        </a:buClr>
                        <a:buSzPts val="1800"/>
                        <a:buFont typeface="Arial"/>
                        <a:buNone/>
                      </a:pPr>
                      <a:r>
                        <a:rPr lang="fr-FR" sz="1800" b="1">
                          <a:solidFill>
                            <a:srgbClr val="7030A0"/>
                          </a:solidFill>
                        </a:rPr>
                        <a:t>Injection IV : biodistribution</a:t>
                      </a:r>
                      <a:endParaRPr sz="1800" b="1">
                        <a:solidFill>
                          <a:srgbClr val="7030A0"/>
                        </a:solidFill>
                      </a:endParaRPr>
                    </a:p>
                  </a:txBody>
                  <a:tcPr marL="91450" marR="91450" marT="45725" marB="45725" anchor="ctr">
                    <a:solidFill>
                      <a:srgbClr val="F2DADA"/>
                    </a:solidFill>
                  </a:tcPr>
                </a:tc>
                <a:tc>
                  <a:txBody>
                    <a:bodyPr/>
                    <a:lstStyle/>
                    <a:p>
                      <a:pPr marL="180975" marR="0" lvl="0" indent="-180975" algn="l" rtl="0">
                        <a:spcBef>
                          <a:spcPts val="0"/>
                        </a:spcBef>
                        <a:spcAft>
                          <a:spcPts val="0"/>
                        </a:spcAft>
                        <a:buSzPts val="1800"/>
                        <a:buFont typeface="Arial"/>
                        <a:buChar char="-"/>
                      </a:pPr>
                      <a:r>
                        <a:rPr lang="fr-FR" sz="1800"/>
                        <a:t>Irradiation du corps entier</a:t>
                      </a:r>
                      <a:endParaRPr/>
                    </a:p>
                    <a:p>
                      <a:pPr marL="180975" marR="0" lvl="0" indent="-180975" algn="l" rtl="0">
                        <a:spcBef>
                          <a:spcPts val="0"/>
                        </a:spcBef>
                        <a:spcAft>
                          <a:spcPts val="0"/>
                        </a:spcAft>
                        <a:buSzPts val="1800"/>
                        <a:buFont typeface="Arial"/>
                        <a:buChar char="-"/>
                      </a:pPr>
                      <a:r>
                        <a:rPr lang="fr-FR" sz="1800"/>
                        <a:t>Hétérogénéité, variabilité</a:t>
                      </a:r>
                      <a:endParaRPr/>
                    </a:p>
                  </a:txBody>
                  <a:tcPr marL="91450" marR="91450" marT="45725" marB="45725">
                    <a:solidFill>
                      <a:srgbClr val="FFCCCC"/>
                    </a:solidFill>
                  </a:tcPr>
                </a:tc>
                <a:tc>
                  <a:txBody>
                    <a:bodyPr/>
                    <a:lstStyle/>
                    <a:p>
                      <a:pPr marL="0" marR="0" lvl="0" indent="0" algn="ctr" rtl="0">
                        <a:spcBef>
                          <a:spcPts val="0"/>
                        </a:spcBef>
                        <a:spcAft>
                          <a:spcPts val="0"/>
                        </a:spcAft>
                        <a:buNone/>
                      </a:pPr>
                      <a:r>
                        <a:rPr lang="fr-FR" sz="1800" b="1">
                          <a:solidFill>
                            <a:schemeClr val="lt1"/>
                          </a:solidFill>
                        </a:rPr>
                        <a:t>Biologique</a:t>
                      </a:r>
                      <a:endParaRPr/>
                    </a:p>
                    <a:p>
                      <a:pPr marL="0" marR="0" lvl="0" indent="0" algn="ctr" rtl="0">
                        <a:spcBef>
                          <a:spcPts val="0"/>
                        </a:spcBef>
                        <a:spcAft>
                          <a:spcPts val="0"/>
                        </a:spcAft>
                        <a:buNone/>
                      </a:pPr>
                      <a:r>
                        <a:rPr lang="fr-FR" sz="1800" b="1">
                          <a:solidFill>
                            <a:schemeClr val="lt1"/>
                          </a:solidFill>
                        </a:rPr>
                        <a:t>Biochimique</a:t>
                      </a:r>
                      <a:endParaRPr/>
                    </a:p>
                    <a:p>
                      <a:pPr marL="0" marR="0" lvl="0" indent="0" algn="ctr" rtl="0">
                        <a:spcBef>
                          <a:spcPts val="0"/>
                        </a:spcBef>
                        <a:spcAft>
                          <a:spcPts val="0"/>
                        </a:spcAft>
                        <a:buNone/>
                      </a:pPr>
                      <a:r>
                        <a:rPr lang="fr-FR" sz="1800" b="1">
                          <a:solidFill>
                            <a:schemeClr val="lt1"/>
                          </a:solidFill>
                        </a:rPr>
                        <a:t>Cellulaire</a:t>
                      </a:r>
                      <a:endParaRPr/>
                    </a:p>
                    <a:p>
                      <a:pPr marL="0" marR="0" lvl="0" indent="0" algn="ctr" rtl="0">
                        <a:spcBef>
                          <a:spcPts val="0"/>
                        </a:spcBef>
                        <a:spcAft>
                          <a:spcPts val="0"/>
                        </a:spcAft>
                        <a:buNone/>
                      </a:pPr>
                      <a:r>
                        <a:rPr lang="fr-FR" sz="1800" b="1">
                          <a:solidFill>
                            <a:schemeClr val="lt1"/>
                          </a:solidFill>
                        </a:rPr>
                        <a:t>« Moléculaire »</a:t>
                      </a:r>
                      <a:endParaRPr sz="1800" b="1">
                        <a:solidFill>
                          <a:schemeClr val="lt1"/>
                        </a:solidFill>
                      </a:endParaRPr>
                    </a:p>
                  </a:txBody>
                  <a:tcPr marL="91450" marR="91450" marT="45725" marB="45725" anchor="ctr">
                    <a:solidFill>
                      <a:srgbClr val="D99593"/>
                    </a:solidFill>
                  </a:tcPr>
                </a:tc>
                <a:tc>
                  <a:txBody>
                    <a:bodyPr/>
                    <a:lstStyle/>
                    <a:p>
                      <a:pPr marL="0" marR="0" lvl="0" indent="0" algn="ctr" rtl="0">
                        <a:spcBef>
                          <a:spcPts val="0"/>
                        </a:spcBef>
                        <a:spcAft>
                          <a:spcPts val="0"/>
                        </a:spcAft>
                        <a:buNone/>
                      </a:pPr>
                      <a:r>
                        <a:rPr lang="fr-FR" sz="1800">
                          <a:solidFill>
                            <a:schemeClr val="lt1"/>
                          </a:solidFill>
                        </a:rPr>
                        <a:t>Irradiation continue prolongée, à faibles dose et débit de dose</a:t>
                      </a:r>
                      <a:endParaRPr/>
                    </a:p>
                    <a:p>
                      <a:pPr marL="0" marR="0" lvl="0" indent="0" algn="ctr" rtl="0">
                        <a:spcBef>
                          <a:spcPts val="0"/>
                        </a:spcBef>
                        <a:spcAft>
                          <a:spcPts val="0"/>
                        </a:spcAft>
                        <a:buNone/>
                      </a:pPr>
                      <a:r>
                        <a:rPr lang="fr-FR" sz="1800">
                          <a:solidFill>
                            <a:schemeClr val="lt1"/>
                          </a:solidFill>
                        </a:rPr>
                        <a:t>Rôle de l’immunité ++</a:t>
                      </a:r>
                      <a:endParaRPr sz="1800">
                        <a:solidFill>
                          <a:schemeClr val="lt1"/>
                        </a:solidFill>
                      </a:endParaRPr>
                    </a:p>
                  </a:txBody>
                  <a:tcPr marL="91450" marR="91450" marT="45725" marB="45725" anchor="ctr">
                    <a:solidFill>
                      <a:srgbClr val="953734"/>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endParaRPr sz="1800" b="1">
                        <a:solidFill>
                          <a:srgbClr val="7030A0"/>
                        </a:solidFill>
                      </a:endParaRPr>
                    </a:p>
                  </a:txBody>
                  <a:tcPr marL="91450" marR="91450" marT="45725" marB="45725" anchor="ctr">
                    <a:solidFill>
                      <a:srgbClr val="F2F2F2"/>
                    </a:solidFill>
                  </a:tcPr>
                </a:tc>
                <a:tc>
                  <a:txBody>
                    <a:bodyPr/>
                    <a:lstStyle/>
                    <a:p>
                      <a:pPr marL="0" marR="0" lvl="0" indent="0" algn="ctr" rtl="0">
                        <a:spcBef>
                          <a:spcPts val="0"/>
                        </a:spcBef>
                        <a:spcAft>
                          <a:spcPts val="0"/>
                        </a:spcAft>
                        <a:buNone/>
                      </a:pPr>
                      <a:r>
                        <a:rPr lang="fr-FR" sz="1800"/>
                        <a:t>Doses difficiles à déterminer</a:t>
                      </a:r>
                      <a:endParaRPr sz="1800"/>
                    </a:p>
                  </a:txBody>
                  <a:tcPr marL="91450" marR="91450" marT="45725" marB="45725">
                    <a:solidFill>
                      <a:srgbClr val="FFCCCC"/>
                    </a:solidFill>
                  </a:tcPr>
                </a:tc>
                <a:tc>
                  <a:txBody>
                    <a:bodyPr/>
                    <a:lstStyle/>
                    <a:p>
                      <a:pPr marL="0" marR="0" lvl="0" indent="0" algn="ctr" rtl="0">
                        <a:lnSpc>
                          <a:spcPct val="100000"/>
                        </a:lnSpc>
                        <a:spcBef>
                          <a:spcPts val="0"/>
                        </a:spcBef>
                        <a:spcAft>
                          <a:spcPts val="0"/>
                        </a:spcAft>
                        <a:buSzPts val="1800"/>
                        <a:buFont typeface="Arial"/>
                        <a:buNone/>
                      </a:pPr>
                      <a:endParaRPr sz="1800" b="1"/>
                    </a:p>
                  </a:txBody>
                  <a:tcPr marL="91450" marR="91450" marT="45725" marB="45725">
                    <a:solidFill>
                      <a:srgbClr val="F2F2F2"/>
                    </a:solidFill>
                  </a:tcPr>
                </a:tc>
                <a:tc>
                  <a:txBody>
                    <a:bodyPr/>
                    <a:lstStyle/>
                    <a:p>
                      <a:pPr marL="0" marR="0" lvl="0" indent="0" algn="ctr" rtl="0">
                        <a:lnSpc>
                          <a:spcPct val="100000"/>
                        </a:lnSpc>
                        <a:spcBef>
                          <a:spcPts val="0"/>
                        </a:spcBef>
                        <a:spcAft>
                          <a:spcPts val="0"/>
                        </a:spcAft>
                        <a:buSzPts val="1800"/>
                        <a:buFont typeface="Arial"/>
                        <a:buNone/>
                      </a:pPr>
                      <a:endParaRPr sz="1800" b="1"/>
                    </a:p>
                  </a:txBody>
                  <a:tcPr marL="91450" marR="91450" marT="45725" marB="45725">
                    <a:solidFill>
                      <a:srgbClr val="F2F2F2"/>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30"/>
          <p:cNvSpPr txBox="1">
            <a:spLocks noGrp="1"/>
          </p:cNvSpPr>
          <p:nvPr>
            <p:ph type="ftr" idx="11"/>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fr-FR" sz="900">
                <a:solidFill>
                  <a:srgbClr val="888888"/>
                </a:solidFill>
                <a:latin typeface="Calibri"/>
                <a:ea typeface="Calibri"/>
                <a:cs typeface="Calibri"/>
                <a:sym typeface="Calibri"/>
              </a:rPr>
              <a:t>SFEN Paris          JPVuillez UJF/UGA &amp; CHU Grenoble Inserm 1039   juin 2016</a:t>
            </a:r>
            <a:endParaRPr sz="900">
              <a:solidFill>
                <a:srgbClr val="888888"/>
              </a:solidFill>
              <a:latin typeface="Calibri"/>
              <a:ea typeface="Calibri"/>
              <a:cs typeface="Calibri"/>
              <a:sym typeface="Calibri"/>
            </a:endParaRPr>
          </a:p>
        </p:txBody>
      </p:sp>
      <p:pic>
        <p:nvPicPr>
          <p:cNvPr id="742" name="Google Shape;742;p30"/>
          <p:cNvPicPr preferRelativeResize="0"/>
          <p:nvPr/>
        </p:nvPicPr>
        <p:blipFill rotWithShape="1">
          <a:blip r:embed="rId3">
            <a:alphaModFix/>
          </a:blip>
          <a:srcRect/>
          <a:stretch/>
        </p:blipFill>
        <p:spPr>
          <a:xfrm>
            <a:off x="18296" y="465517"/>
            <a:ext cx="3588195" cy="2160240"/>
          </a:xfrm>
          <a:prstGeom prst="rect">
            <a:avLst/>
          </a:prstGeom>
          <a:noFill/>
          <a:ln>
            <a:noFill/>
          </a:ln>
        </p:spPr>
      </p:pic>
      <p:pic>
        <p:nvPicPr>
          <p:cNvPr id="743" name="Google Shape;743;p30"/>
          <p:cNvPicPr preferRelativeResize="0"/>
          <p:nvPr/>
        </p:nvPicPr>
        <p:blipFill rotWithShape="1">
          <a:blip r:embed="rId4">
            <a:alphaModFix/>
          </a:blip>
          <a:srcRect/>
          <a:stretch/>
        </p:blipFill>
        <p:spPr>
          <a:xfrm>
            <a:off x="3923928" y="472379"/>
            <a:ext cx="4766180" cy="3449523"/>
          </a:xfrm>
          <a:prstGeom prst="rect">
            <a:avLst/>
          </a:prstGeom>
          <a:noFill/>
          <a:ln>
            <a:noFill/>
          </a:ln>
        </p:spPr>
      </p:pic>
      <p:pic>
        <p:nvPicPr>
          <p:cNvPr id="744" name="Google Shape;744;p30" descr="scintigraphie"/>
          <p:cNvPicPr preferRelativeResize="0"/>
          <p:nvPr/>
        </p:nvPicPr>
        <p:blipFill rotWithShape="1">
          <a:blip r:embed="rId5">
            <a:alphaModFix/>
          </a:blip>
          <a:srcRect/>
          <a:stretch/>
        </p:blipFill>
        <p:spPr>
          <a:xfrm>
            <a:off x="107505" y="2913039"/>
            <a:ext cx="3600400" cy="220560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31" descr="caméra1"/>
          <p:cNvPicPr preferRelativeResize="0"/>
          <p:nvPr/>
        </p:nvPicPr>
        <p:blipFill rotWithShape="1">
          <a:blip r:embed="rId3">
            <a:alphaModFix/>
          </a:blip>
          <a:srcRect/>
          <a:stretch/>
        </p:blipFill>
        <p:spPr>
          <a:xfrm>
            <a:off x="395536" y="35692"/>
            <a:ext cx="3024336" cy="3147865"/>
          </a:xfrm>
          <a:prstGeom prst="rect">
            <a:avLst/>
          </a:prstGeom>
          <a:noFill/>
          <a:ln>
            <a:noFill/>
          </a:ln>
        </p:spPr>
      </p:pic>
      <p:pic>
        <p:nvPicPr>
          <p:cNvPr id="750" name="Google Shape;750;p31"/>
          <p:cNvPicPr preferRelativeResize="0"/>
          <p:nvPr/>
        </p:nvPicPr>
        <p:blipFill rotWithShape="1">
          <a:blip r:embed="rId4">
            <a:alphaModFix/>
          </a:blip>
          <a:srcRect/>
          <a:stretch/>
        </p:blipFill>
        <p:spPr>
          <a:xfrm>
            <a:off x="3563888" y="915566"/>
            <a:ext cx="5376597" cy="4032448"/>
          </a:xfrm>
          <a:prstGeom prst="rect">
            <a:avLst/>
          </a:prstGeom>
          <a:noFill/>
          <a:ln>
            <a:noFill/>
          </a:ln>
        </p:spPr>
      </p:pic>
      <p:sp>
        <p:nvSpPr>
          <p:cNvPr id="751" name="Google Shape;751;p31"/>
          <p:cNvSpPr/>
          <p:nvPr/>
        </p:nvSpPr>
        <p:spPr>
          <a:xfrm>
            <a:off x="3779912" y="267494"/>
            <a:ext cx="377186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800" b="1">
                <a:solidFill>
                  <a:srgbClr val="FF9356"/>
                </a:solidFill>
                <a:latin typeface="Calibri"/>
                <a:ea typeface="Calibri"/>
                <a:cs typeface="Calibri"/>
                <a:sym typeface="Calibri"/>
              </a:rPr>
              <a:t>Gamma-caméra d’Anger</a:t>
            </a:r>
            <a:endParaRPr sz="2800" b="1">
              <a:solidFill>
                <a:srgbClr val="FF9356"/>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32"/>
          <p:cNvPicPr preferRelativeResize="0"/>
          <p:nvPr/>
        </p:nvPicPr>
        <p:blipFill rotWithShape="1">
          <a:blip r:embed="rId3">
            <a:alphaModFix/>
          </a:blip>
          <a:srcRect/>
          <a:stretch/>
        </p:blipFill>
        <p:spPr>
          <a:xfrm>
            <a:off x="0" y="32762"/>
            <a:ext cx="2563813" cy="2487613"/>
          </a:xfrm>
          <a:prstGeom prst="rect">
            <a:avLst/>
          </a:prstGeom>
          <a:noFill/>
          <a:ln>
            <a:noFill/>
          </a:ln>
        </p:spPr>
      </p:pic>
      <p:pic>
        <p:nvPicPr>
          <p:cNvPr id="757" name="Google Shape;757;p32"/>
          <p:cNvPicPr preferRelativeResize="0"/>
          <p:nvPr/>
        </p:nvPicPr>
        <p:blipFill rotWithShape="1">
          <a:blip r:embed="rId4">
            <a:alphaModFix/>
          </a:blip>
          <a:srcRect/>
          <a:stretch/>
        </p:blipFill>
        <p:spPr>
          <a:xfrm>
            <a:off x="27417" y="2427734"/>
            <a:ext cx="2501702" cy="2501702"/>
          </a:xfrm>
          <a:prstGeom prst="rect">
            <a:avLst/>
          </a:prstGeom>
          <a:noFill/>
          <a:ln>
            <a:noFill/>
          </a:ln>
        </p:spPr>
      </p:pic>
      <p:pic>
        <p:nvPicPr>
          <p:cNvPr id="758" name="Google Shape;758;p32"/>
          <p:cNvPicPr preferRelativeResize="0"/>
          <p:nvPr/>
        </p:nvPicPr>
        <p:blipFill rotWithShape="1">
          <a:blip r:embed="rId5">
            <a:alphaModFix/>
          </a:blip>
          <a:srcRect/>
          <a:stretch/>
        </p:blipFill>
        <p:spPr>
          <a:xfrm>
            <a:off x="3491880" y="616937"/>
            <a:ext cx="5577485" cy="2296344"/>
          </a:xfrm>
          <a:prstGeom prst="rect">
            <a:avLst/>
          </a:prstGeom>
          <a:noFill/>
          <a:ln>
            <a:noFill/>
          </a:ln>
        </p:spPr>
      </p:pic>
      <p:sp>
        <p:nvSpPr>
          <p:cNvPr id="759" name="Google Shape;759;p32"/>
          <p:cNvSpPr/>
          <p:nvPr/>
        </p:nvSpPr>
        <p:spPr>
          <a:xfrm>
            <a:off x="2603680" y="93717"/>
            <a:ext cx="635817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800" b="1">
                <a:solidFill>
                  <a:srgbClr val="FF9356"/>
                </a:solidFill>
                <a:latin typeface="Calibri"/>
                <a:ea typeface="Calibri"/>
                <a:cs typeface="Calibri"/>
                <a:sym typeface="Calibri"/>
              </a:rPr>
              <a:t>Gamma-caméra à semi-conducteur (CzT)</a:t>
            </a:r>
            <a:endParaRPr sz="2800" b="1">
              <a:solidFill>
                <a:srgbClr val="FF9356"/>
              </a:solidFill>
              <a:latin typeface="Calibri"/>
              <a:ea typeface="Calibri"/>
              <a:cs typeface="Calibri"/>
              <a:sym typeface="Calibri"/>
            </a:endParaRPr>
          </a:p>
        </p:txBody>
      </p:sp>
      <p:pic>
        <p:nvPicPr>
          <p:cNvPr id="760" name="Google Shape;760;p32"/>
          <p:cNvPicPr preferRelativeResize="0"/>
          <p:nvPr/>
        </p:nvPicPr>
        <p:blipFill rotWithShape="1">
          <a:blip r:embed="rId6">
            <a:alphaModFix/>
          </a:blip>
          <a:srcRect/>
          <a:stretch/>
        </p:blipFill>
        <p:spPr>
          <a:xfrm>
            <a:off x="2483768" y="2510846"/>
            <a:ext cx="4392488" cy="2581184"/>
          </a:xfrm>
          <a:prstGeom prst="rect">
            <a:avLst/>
          </a:prstGeom>
          <a:noFill/>
          <a:ln>
            <a:noFill/>
          </a:ln>
        </p:spPr>
      </p:pic>
      <p:pic>
        <p:nvPicPr>
          <p:cNvPr id="761" name="Google Shape;761;p32" descr="P1010043.JPG"/>
          <p:cNvPicPr preferRelativeResize="0"/>
          <p:nvPr/>
        </p:nvPicPr>
        <p:blipFill rotWithShape="1">
          <a:blip r:embed="rId7">
            <a:alphaModFix/>
          </a:blip>
          <a:srcRect/>
          <a:stretch/>
        </p:blipFill>
        <p:spPr>
          <a:xfrm>
            <a:off x="6925286" y="3291831"/>
            <a:ext cx="2183218" cy="163760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33" descr="ACCELatNCPIC"/>
          <p:cNvPicPr preferRelativeResize="0"/>
          <p:nvPr/>
        </p:nvPicPr>
        <p:blipFill rotWithShape="1">
          <a:blip r:embed="rId3">
            <a:alphaModFix/>
          </a:blip>
          <a:srcRect/>
          <a:stretch/>
        </p:blipFill>
        <p:spPr>
          <a:xfrm>
            <a:off x="32134" y="1535145"/>
            <a:ext cx="4653963" cy="3435846"/>
          </a:xfrm>
          <a:prstGeom prst="rect">
            <a:avLst/>
          </a:prstGeom>
          <a:noFill/>
          <a:ln>
            <a:noFill/>
          </a:ln>
        </p:spPr>
      </p:pic>
      <p:sp>
        <p:nvSpPr>
          <p:cNvPr id="768" name="Google Shape;768;p33"/>
          <p:cNvSpPr/>
          <p:nvPr/>
        </p:nvSpPr>
        <p:spPr>
          <a:xfrm>
            <a:off x="179512" y="5630"/>
            <a:ext cx="3419145" cy="400110"/>
          </a:xfrm>
          <a:prstGeom prst="rect">
            <a:avLst/>
          </a:prstGeom>
          <a:solidFill>
            <a:srgbClr val="D5DBE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a:solidFill>
                  <a:srgbClr val="B7C8FF"/>
                </a:solidFill>
                <a:latin typeface="Calibri"/>
                <a:ea typeface="Calibri"/>
                <a:cs typeface="Calibri"/>
                <a:sym typeface="Calibri"/>
              </a:rPr>
              <a:t>Caméra à positons (TEP)</a:t>
            </a:r>
            <a:endParaRPr sz="2000" b="1">
              <a:solidFill>
                <a:srgbClr val="B7C8FF"/>
              </a:solidFill>
              <a:latin typeface="Calibri"/>
              <a:ea typeface="Calibri"/>
              <a:cs typeface="Calibri"/>
              <a:sym typeface="Calibri"/>
            </a:endParaRPr>
          </a:p>
        </p:txBody>
      </p:sp>
      <p:pic>
        <p:nvPicPr>
          <p:cNvPr id="769" name="Google Shape;769;p33"/>
          <p:cNvPicPr preferRelativeResize="0"/>
          <p:nvPr/>
        </p:nvPicPr>
        <p:blipFill rotWithShape="1">
          <a:blip r:embed="rId4">
            <a:alphaModFix/>
          </a:blip>
          <a:srcRect/>
          <a:stretch/>
        </p:blipFill>
        <p:spPr>
          <a:xfrm>
            <a:off x="5347852" y="-92546"/>
            <a:ext cx="3744416" cy="2808312"/>
          </a:xfrm>
          <a:prstGeom prst="rect">
            <a:avLst/>
          </a:prstGeom>
          <a:noFill/>
          <a:ln>
            <a:noFill/>
          </a:ln>
        </p:spPr>
      </p:pic>
      <p:pic>
        <p:nvPicPr>
          <p:cNvPr id="770" name="Google Shape;770;p33"/>
          <p:cNvPicPr preferRelativeResize="0"/>
          <p:nvPr/>
        </p:nvPicPr>
        <p:blipFill rotWithShape="1">
          <a:blip r:embed="rId5">
            <a:alphaModFix/>
          </a:blip>
          <a:srcRect/>
          <a:stretch/>
        </p:blipFill>
        <p:spPr>
          <a:xfrm>
            <a:off x="5076056" y="2695780"/>
            <a:ext cx="1903681" cy="1860416"/>
          </a:xfrm>
          <a:prstGeom prst="rect">
            <a:avLst/>
          </a:prstGeom>
          <a:noFill/>
          <a:ln>
            <a:noFill/>
          </a:ln>
        </p:spPr>
      </p:pic>
      <p:pic>
        <p:nvPicPr>
          <p:cNvPr id="771" name="Google Shape;771;p33" descr="DSCN0018"/>
          <p:cNvPicPr preferRelativeResize="0"/>
          <p:nvPr/>
        </p:nvPicPr>
        <p:blipFill rotWithShape="1">
          <a:blip r:embed="rId6">
            <a:alphaModFix/>
          </a:blip>
          <a:srcRect/>
          <a:stretch/>
        </p:blipFill>
        <p:spPr>
          <a:xfrm>
            <a:off x="2333688" y="430428"/>
            <a:ext cx="2855096" cy="2141322"/>
          </a:xfrm>
          <a:prstGeom prst="rect">
            <a:avLst/>
          </a:prstGeom>
          <a:noFill/>
          <a:ln>
            <a:noFill/>
          </a:ln>
        </p:spPr>
      </p:pic>
      <p:pic>
        <p:nvPicPr>
          <p:cNvPr id="772" name="Google Shape;772;p33" descr="KRISTALL"/>
          <p:cNvPicPr preferRelativeResize="0"/>
          <p:nvPr/>
        </p:nvPicPr>
        <p:blipFill rotWithShape="1">
          <a:blip r:embed="rId7">
            <a:alphaModFix/>
          </a:blip>
          <a:srcRect/>
          <a:stretch/>
        </p:blipFill>
        <p:spPr>
          <a:xfrm>
            <a:off x="7187648" y="2731013"/>
            <a:ext cx="1461803" cy="231761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34"/>
          <p:cNvSpPr txBox="1"/>
          <p:nvPr/>
        </p:nvSpPr>
        <p:spPr>
          <a:xfrm>
            <a:off x="323528" y="339502"/>
            <a:ext cx="1794081" cy="461665"/>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a:solidFill>
                  <a:schemeClr val="dk1"/>
                </a:solidFill>
                <a:latin typeface="Calibri"/>
                <a:ea typeface="Calibri"/>
                <a:cs typeface="Calibri"/>
                <a:sym typeface="Calibri"/>
              </a:rPr>
              <a:t>« TEP-TDM »</a:t>
            </a:r>
            <a:endParaRPr sz="2400">
              <a:solidFill>
                <a:schemeClr val="dk1"/>
              </a:solidFill>
              <a:latin typeface="Calibri"/>
              <a:ea typeface="Calibri"/>
              <a:cs typeface="Calibri"/>
              <a:sym typeface="Calibri"/>
            </a:endParaRPr>
          </a:p>
        </p:txBody>
      </p:sp>
      <p:pic>
        <p:nvPicPr>
          <p:cNvPr id="778" name="Google Shape;778;p34"/>
          <p:cNvPicPr preferRelativeResize="0"/>
          <p:nvPr/>
        </p:nvPicPr>
        <p:blipFill rotWithShape="1">
          <a:blip r:embed="rId3">
            <a:alphaModFix/>
          </a:blip>
          <a:srcRect/>
          <a:stretch/>
        </p:blipFill>
        <p:spPr>
          <a:xfrm>
            <a:off x="323528" y="1347614"/>
            <a:ext cx="3726834" cy="3240360"/>
          </a:xfrm>
          <a:prstGeom prst="rect">
            <a:avLst/>
          </a:prstGeom>
          <a:noFill/>
          <a:ln>
            <a:noFill/>
          </a:ln>
        </p:spPr>
      </p:pic>
      <p:sp>
        <p:nvSpPr>
          <p:cNvPr id="779" name="Google Shape;779;p34"/>
          <p:cNvSpPr txBox="1"/>
          <p:nvPr/>
        </p:nvSpPr>
        <p:spPr>
          <a:xfrm>
            <a:off x="4445596" y="191772"/>
            <a:ext cx="3456384" cy="62445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Calibri"/>
              <a:buNone/>
            </a:pPr>
            <a:r>
              <a:rPr lang="fr-FR" sz="2000">
                <a:solidFill>
                  <a:schemeClr val="dk1"/>
                </a:solidFill>
                <a:latin typeface="Calibri"/>
                <a:ea typeface="Calibri"/>
                <a:cs typeface="Calibri"/>
                <a:sym typeface="Calibri"/>
              </a:rPr>
              <a:t>Confrontation </a:t>
            </a:r>
            <a:endParaRPr/>
          </a:p>
          <a:p>
            <a:pPr marL="0" marR="0" lvl="0" indent="0" algn="ctr" rtl="0">
              <a:lnSpc>
                <a:spcPct val="90000"/>
              </a:lnSpc>
              <a:spcBef>
                <a:spcPts val="0"/>
              </a:spcBef>
              <a:spcAft>
                <a:spcPts val="0"/>
              </a:spcAft>
              <a:buClr>
                <a:schemeClr val="dk1"/>
              </a:buClr>
              <a:buSzPts val="2000"/>
              <a:buFont typeface="Calibri"/>
              <a:buNone/>
            </a:pPr>
            <a:r>
              <a:rPr lang="fr-FR" sz="2000">
                <a:solidFill>
                  <a:schemeClr val="dk1"/>
                </a:solidFill>
                <a:latin typeface="Calibri"/>
                <a:ea typeface="Calibri"/>
                <a:cs typeface="Calibri"/>
                <a:sym typeface="Calibri"/>
              </a:rPr>
              <a:t>morphologie-métabolisme</a:t>
            </a:r>
            <a:endParaRPr/>
          </a:p>
        </p:txBody>
      </p:sp>
      <p:pic>
        <p:nvPicPr>
          <p:cNvPr id="780" name="Google Shape;780;p34" descr="DUTfusion3"/>
          <p:cNvPicPr preferRelativeResize="0"/>
          <p:nvPr/>
        </p:nvPicPr>
        <p:blipFill rotWithShape="1">
          <a:blip r:embed="rId4">
            <a:alphaModFix/>
          </a:blip>
          <a:srcRect/>
          <a:stretch/>
        </p:blipFill>
        <p:spPr>
          <a:xfrm>
            <a:off x="6633041" y="3137930"/>
            <a:ext cx="2497255" cy="1997571"/>
          </a:xfrm>
          <a:prstGeom prst="rect">
            <a:avLst/>
          </a:prstGeom>
          <a:noFill/>
          <a:ln>
            <a:noFill/>
          </a:ln>
        </p:spPr>
      </p:pic>
      <p:pic>
        <p:nvPicPr>
          <p:cNvPr id="781" name="Google Shape;781;p34" descr="DUTfusion1"/>
          <p:cNvPicPr preferRelativeResize="0"/>
          <p:nvPr/>
        </p:nvPicPr>
        <p:blipFill rotWithShape="1">
          <a:blip r:embed="rId5">
            <a:alphaModFix/>
          </a:blip>
          <a:srcRect/>
          <a:stretch/>
        </p:blipFill>
        <p:spPr>
          <a:xfrm>
            <a:off x="6138291" y="1203598"/>
            <a:ext cx="2970213" cy="2375892"/>
          </a:xfrm>
          <a:prstGeom prst="rect">
            <a:avLst/>
          </a:prstGeom>
          <a:noFill/>
          <a:ln>
            <a:noFill/>
          </a:ln>
        </p:spPr>
      </p:pic>
      <p:pic>
        <p:nvPicPr>
          <p:cNvPr id="782" name="Google Shape;782;p34" descr="DUTfusion2"/>
          <p:cNvPicPr preferRelativeResize="0"/>
          <p:nvPr/>
        </p:nvPicPr>
        <p:blipFill rotWithShape="1">
          <a:blip r:embed="rId6">
            <a:alphaModFix/>
          </a:blip>
          <a:srcRect/>
          <a:stretch/>
        </p:blipFill>
        <p:spPr>
          <a:xfrm>
            <a:off x="4211960" y="915567"/>
            <a:ext cx="2250515" cy="180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fade">
                                      <p:cBhvr>
                                        <p:cTn id="7" dur="2000"/>
                                        <p:tgtEl>
                                          <p:spTgt spid="7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0"/>
                                        </p:tgtEl>
                                        <p:attrNameLst>
                                          <p:attrName>style.visibility</p:attrName>
                                        </p:attrNameLst>
                                      </p:cBhvr>
                                      <p:to>
                                        <p:strVal val="visible"/>
                                      </p:to>
                                    </p:set>
                                    <p:animEffect transition="in" filter="fade">
                                      <p:cBhvr>
                                        <p:cTn id="12" dur="2000"/>
                                        <p:tgtEl>
                                          <p:spTgt spid="7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1"/>
                                        </p:tgtEl>
                                        <p:attrNameLst>
                                          <p:attrName>style.visibility</p:attrName>
                                        </p:attrNameLst>
                                      </p:cBhvr>
                                      <p:to>
                                        <p:strVal val="visible"/>
                                      </p:to>
                                    </p:set>
                                    <p:animEffect transition="in" filter="fade">
                                      <p:cBhvr>
                                        <p:cTn id="17" dur="500"/>
                                        <p:tgtEl>
                                          <p:spTgt spid="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35"/>
          <p:cNvPicPr preferRelativeResize="0"/>
          <p:nvPr/>
        </p:nvPicPr>
        <p:blipFill rotWithShape="1">
          <a:blip r:embed="rId3">
            <a:alphaModFix/>
          </a:blip>
          <a:srcRect/>
          <a:stretch/>
        </p:blipFill>
        <p:spPr>
          <a:xfrm>
            <a:off x="107505" y="115566"/>
            <a:ext cx="5400599" cy="2661567"/>
          </a:xfrm>
          <a:prstGeom prst="rect">
            <a:avLst/>
          </a:prstGeom>
          <a:noFill/>
          <a:ln>
            <a:noFill/>
          </a:ln>
        </p:spPr>
      </p:pic>
      <p:pic>
        <p:nvPicPr>
          <p:cNvPr id="788" name="Google Shape;788;p35"/>
          <p:cNvPicPr preferRelativeResize="0"/>
          <p:nvPr/>
        </p:nvPicPr>
        <p:blipFill rotWithShape="1">
          <a:blip r:embed="rId4">
            <a:alphaModFix/>
          </a:blip>
          <a:srcRect/>
          <a:stretch/>
        </p:blipFill>
        <p:spPr>
          <a:xfrm>
            <a:off x="755576" y="2831337"/>
            <a:ext cx="3024336" cy="2218371"/>
          </a:xfrm>
          <a:prstGeom prst="rect">
            <a:avLst/>
          </a:prstGeom>
          <a:noFill/>
          <a:ln>
            <a:noFill/>
          </a:ln>
        </p:spPr>
      </p:pic>
      <p:pic>
        <p:nvPicPr>
          <p:cNvPr id="789" name="Google Shape;789;p35"/>
          <p:cNvPicPr preferRelativeResize="0"/>
          <p:nvPr/>
        </p:nvPicPr>
        <p:blipFill rotWithShape="1">
          <a:blip r:embed="rId5">
            <a:alphaModFix/>
          </a:blip>
          <a:srcRect/>
          <a:stretch/>
        </p:blipFill>
        <p:spPr>
          <a:xfrm>
            <a:off x="5599038" y="411510"/>
            <a:ext cx="3187700" cy="3529013"/>
          </a:xfrm>
          <a:prstGeom prst="rect">
            <a:avLst/>
          </a:prstGeom>
          <a:noFill/>
          <a:ln>
            <a:noFill/>
          </a:ln>
        </p:spPr>
      </p:pic>
      <p:sp>
        <p:nvSpPr>
          <p:cNvPr id="790" name="Google Shape;790;p35"/>
          <p:cNvSpPr/>
          <p:nvPr/>
        </p:nvSpPr>
        <p:spPr>
          <a:xfrm>
            <a:off x="4222335" y="3946066"/>
            <a:ext cx="257153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5400" b="1" cap="none">
                <a:solidFill>
                  <a:srgbClr val="6A85CE"/>
                </a:solidFill>
                <a:latin typeface="Calibri"/>
                <a:ea typeface="Calibri"/>
                <a:cs typeface="Calibri"/>
                <a:sym typeface="Calibri"/>
              </a:rPr>
              <a:t>TEP IRM</a:t>
            </a:r>
            <a:endParaRPr sz="5400" b="1" cap="none">
              <a:solidFill>
                <a:srgbClr val="6A85CE"/>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p36"/>
          <p:cNvPicPr preferRelativeResize="0"/>
          <p:nvPr/>
        </p:nvPicPr>
        <p:blipFill rotWithShape="1">
          <a:blip r:embed="rId3">
            <a:alphaModFix/>
          </a:blip>
          <a:srcRect/>
          <a:stretch/>
        </p:blipFill>
        <p:spPr>
          <a:xfrm>
            <a:off x="5292080" y="-41057"/>
            <a:ext cx="3873425" cy="3620919"/>
          </a:xfrm>
          <a:prstGeom prst="rect">
            <a:avLst/>
          </a:prstGeom>
          <a:noFill/>
          <a:ln>
            <a:noFill/>
          </a:ln>
        </p:spPr>
      </p:pic>
      <p:pic>
        <p:nvPicPr>
          <p:cNvPr id="796" name="Google Shape;796;p36"/>
          <p:cNvPicPr preferRelativeResize="0"/>
          <p:nvPr/>
        </p:nvPicPr>
        <p:blipFill rotWithShape="1">
          <a:blip r:embed="rId4">
            <a:alphaModFix/>
          </a:blip>
          <a:srcRect/>
          <a:stretch/>
        </p:blipFill>
        <p:spPr>
          <a:xfrm>
            <a:off x="287447" y="283992"/>
            <a:ext cx="4860617" cy="2735539"/>
          </a:xfrm>
          <a:prstGeom prst="rect">
            <a:avLst/>
          </a:prstGeom>
          <a:noFill/>
          <a:ln>
            <a:noFill/>
          </a:ln>
        </p:spPr>
      </p:pic>
      <p:grpSp>
        <p:nvGrpSpPr>
          <p:cNvPr id="797" name="Google Shape;797;p36"/>
          <p:cNvGrpSpPr/>
          <p:nvPr/>
        </p:nvGrpSpPr>
        <p:grpSpPr>
          <a:xfrm>
            <a:off x="50677" y="2499742"/>
            <a:ext cx="5737494" cy="2592288"/>
            <a:chOff x="50677" y="2351050"/>
            <a:chExt cx="5744566" cy="2568568"/>
          </a:xfrm>
        </p:grpSpPr>
        <p:pic>
          <p:nvPicPr>
            <p:cNvPr id="798" name="Google Shape;798;p36"/>
            <p:cNvPicPr preferRelativeResize="0"/>
            <p:nvPr/>
          </p:nvPicPr>
          <p:blipFill rotWithShape="1">
            <a:blip r:embed="rId5">
              <a:alphaModFix/>
            </a:blip>
            <a:srcRect/>
            <a:stretch/>
          </p:blipFill>
          <p:spPr>
            <a:xfrm>
              <a:off x="81708" y="3037154"/>
              <a:ext cx="5713535" cy="1882464"/>
            </a:xfrm>
            <a:prstGeom prst="rect">
              <a:avLst/>
            </a:prstGeom>
            <a:noFill/>
            <a:ln>
              <a:noFill/>
            </a:ln>
          </p:spPr>
        </p:pic>
        <p:pic>
          <p:nvPicPr>
            <p:cNvPr id="799" name="Google Shape;799;p36"/>
            <p:cNvPicPr preferRelativeResize="0"/>
            <p:nvPr/>
          </p:nvPicPr>
          <p:blipFill rotWithShape="1">
            <a:blip r:embed="rId6">
              <a:alphaModFix/>
            </a:blip>
            <a:srcRect/>
            <a:stretch/>
          </p:blipFill>
          <p:spPr>
            <a:xfrm>
              <a:off x="50677" y="2351050"/>
              <a:ext cx="5631805" cy="796764"/>
            </a:xfrm>
            <a:prstGeom prst="rect">
              <a:avLst/>
            </a:prstGeom>
            <a:noFill/>
            <a:ln>
              <a:noFill/>
            </a:ln>
          </p:spPr>
        </p:pic>
        <p:sp>
          <p:nvSpPr>
            <p:cNvPr id="800" name="Google Shape;800;p36"/>
            <p:cNvSpPr/>
            <p:nvPr/>
          </p:nvSpPr>
          <p:spPr>
            <a:xfrm>
              <a:off x="5163245" y="2891534"/>
              <a:ext cx="631998" cy="288032"/>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36"/>
            <p:cNvSpPr/>
            <p:nvPr/>
          </p:nvSpPr>
          <p:spPr>
            <a:xfrm>
              <a:off x="4831466" y="3435846"/>
              <a:ext cx="631998" cy="288032"/>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802" name="Google Shape;802;p36"/>
          <p:cNvPicPr preferRelativeResize="0"/>
          <p:nvPr/>
        </p:nvPicPr>
        <p:blipFill rotWithShape="1">
          <a:blip r:embed="rId7">
            <a:alphaModFix/>
          </a:blip>
          <a:srcRect/>
          <a:stretch/>
        </p:blipFill>
        <p:spPr>
          <a:xfrm>
            <a:off x="35496" y="0"/>
            <a:ext cx="4141886" cy="683459"/>
          </a:xfrm>
          <a:prstGeom prst="rect">
            <a:avLst/>
          </a:prstGeom>
          <a:noFill/>
          <a:ln>
            <a:noFill/>
          </a:ln>
        </p:spPr>
      </p:pic>
      <p:pic>
        <p:nvPicPr>
          <p:cNvPr id="803" name="Google Shape;803;p36"/>
          <p:cNvPicPr preferRelativeResize="0"/>
          <p:nvPr/>
        </p:nvPicPr>
        <p:blipFill rotWithShape="1">
          <a:blip r:embed="rId8">
            <a:alphaModFix/>
          </a:blip>
          <a:srcRect/>
          <a:stretch/>
        </p:blipFill>
        <p:spPr>
          <a:xfrm>
            <a:off x="5788171" y="3982423"/>
            <a:ext cx="3341687" cy="265113"/>
          </a:xfrm>
          <a:prstGeom prst="rect">
            <a:avLst/>
          </a:prstGeom>
          <a:noFill/>
          <a:ln>
            <a:noFill/>
          </a:ln>
        </p:spPr>
      </p:pic>
      <p:pic>
        <p:nvPicPr>
          <p:cNvPr id="804" name="Google Shape;804;p36"/>
          <p:cNvPicPr preferRelativeResize="0"/>
          <p:nvPr/>
        </p:nvPicPr>
        <p:blipFill rotWithShape="1">
          <a:blip r:embed="rId9">
            <a:alphaModFix/>
          </a:blip>
          <a:srcRect/>
          <a:stretch/>
        </p:blipFill>
        <p:spPr>
          <a:xfrm>
            <a:off x="6444208" y="4227934"/>
            <a:ext cx="2179637" cy="23971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37"/>
          <p:cNvPicPr preferRelativeResize="0"/>
          <p:nvPr/>
        </p:nvPicPr>
        <p:blipFill rotWithShape="1">
          <a:blip r:embed="rId3">
            <a:alphaModFix/>
          </a:blip>
          <a:srcRect/>
          <a:stretch/>
        </p:blipFill>
        <p:spPr>
          <a:xfrm>
            <a:off x="6226150" y="555526"/>
            <a:ext cx="2882354" cy="4514838"/>
          </a:xfrm>
          <a:prstGeom prst="rect">
            <a:avLst/>
          </a:prstGeom>
          <a:noFill/>
          <a:ln>
            <a:noFill/>
          </a:ln>
        </p:spPr>
      </p:pic>
      <p:pic>
        <p:nvPicPr>
          <p:cNvPr id="810" name="Google Shape;810;p37"/>
          <p:cNvPicPr preferRelativeResize="0"/>
          <p:nvPr/>
        </p:nvPicPr>
        <p:blipFill rotWithShape="1">
          <a:blip r:embed="rId4">
            <a:alphaModFix/>
          </a:blip>
          <a:srcRect/>
          <a:stretch/>
        </p:blipFill>
        <p:spPr>
          <a:xfrm>
            <a:off x="179512" y="140585"/>
            <a:ext cx="4271137" cy="2289870"/>
          </a:xfrm>
          <a:prstGeom prst="rect">
            <a:avLst/>
          </a:prstGeom>
          <a:noFill/>
          <a:ln>
            <a:noFill/>
          </a:ln>
        </p:spPr>
      </p:pic>
      <p:pic>
        <p:nvPicPr>
          <p:cNvPr id="811" name="Google Shape;811;p37"/>
          <p:cNvPicPr preferRelativeResize="0"/>
          <p:nvPr/>
        </p:nvPicPr>
        <p:blipFill rotWithShape="1">
          <a:blip r:embed="rId5">
            <a:alphaModFix/>
          </a:blip>
          <a:srcRect/>
          <a:stretch/>
        </p:blipFill>
        <p:spPr>
          <a:xfrm>
            <a:off x="78064" y="2571750"/>
            <a:ext cx="4925984" cy="2364233"/>
          </a:xfrm>
          <a:prstGeom prst="rect">
            <a:avLst/>
          </a:prstGeom>
          <a:noFill/>
          <a:ln>
            <a:noFill/>
          </a:ln>
        </p:spPr>
      </p:pic>
      <p:pic>
        <p:nvPicPr>
          <p:cNvPr id="812" name="Google Shape;812;p37"/>
          <p:cNvPicPr preferRelativeResize="0"/>
          <p:nvPr/>
        </p:nvPicPr>
        <p:blipFill rotWithShape="1">
          <a:blip r:embed="rId6">
            <a:alphaModFix/>
          </a:blip>
          <a:srcRect/>
          <a:stretch/>
        </p:blipFill>
        <p:spPr>
          <a:xfrm>
            <a:off x="4600061" y="125226"/>
            <a:ext cx="1800200" cy="1703056"/>
          </a:xfrm>
          <a:prstGeom prst="rect">
            <a:avLst/>
          </a:prstGeom>
          <a:noFill/>
          <a:ln>
            <a:noFill/>
          </a:ln>
        </p:spPr>
      </p:pic>
      <p:sp>
        <p:nvSpPr>
          <p:cNvPr id="813" name="Google Shape;813;p37"/>
          <p:cNvSpPr txBox="1"/>
          <p:nvPr/>
        </p:nvSpPr>
        <p:spPr>
          <a:xfrm>
            <a:off x="4694043" y="1856339"/>
            <a:ext cx="1842113" cy="1754286"/>
          </a:xfrm>
          <a:prstGeom prst="rect">
            <a:avLst/>
          </a:prstGeom>
          <a:solidFill>
            <a:srgbClr val="FBE4D4"/>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Calibri"/>
              <a:buChar char="-"/>
            </a:pPr>
            <a:r>
              <a:rPr lang="fr-FR" sz="1800" dirty="0" smtClean="0">
                <a:solidFill>
                  <a:schemeClr val="dk1"/>
                </a:solidFill>
                <a:latin typeface="Calibri"/>
                <a:ea typeface="Calibri"/>
                <a:cs typeface="Calibri"/>
                <a:sym typeface="Wingdings" panose="05000000000000000000" pitchFamily="2" charset="2"/>
              </a:rPr>
              <a:t></a:t>
            </a:r>
            <a:r>
              <a:rPr lang="fr-FR" sz="1800" dirty="0" smtClean="0">
                <a:solidFill>
                  <a:schemeClr val="dk1"/>
                </a:solidFill>
                <a:latin typeface="Calibri"/>
                <a:ea typeface="Calibri"/>
                <a:cs typeface="Calibri"/>
                <a:sym typeface="Calibri"/>
              </a:rPr>
              <a:t> </a:t>
            </a:r>
            <a:r>
              <a:rPr lang="fr-FR" sz="1800" dirty="0">
                <a:solidFill>
                  <a:schemeClr val="dk1"/>
                </a:solidFill>
                <a:latin typeface="Calibri"/>
                <a:ea typeface="Calibri"/>
                <a:cs typeface="Calibri"/>
                <a:sym typeface="Calibri"/>
              </a:rPr>
              <a:t>Sensibilité</a:t>
            </a:r>
            <a:endParaRPr dirty="0"/>
          </a:p>
          <a:p>
            <a:pPr marL="285750" lvl="0" indent="-285750">
              <a:buClr>
                <a:schemeClr val="dk1"/>
              </a:buClr>
              <a:buSzPts val="1800"/>
              <a:buFont typeface="Calibri"/>
              <a:buChar char="-"/>
            </a:pPr>
            <a:r>
              <a:rPr lang="fr-FR" sz="1800" dirty="0">
                <a:solidFill>
                  <a:schemeClr val="dk1"/>
                </a:solidFill>
                <a:latin typeface="Calibri"/>
                <a:ea typeface="Calibri"/>
                <a:cs typeface="Calibri"/>
                <a:sym typeface="Wingdings" panose="05000000000000000000" pitchFamily="2" charset="2"/>
              </a:rPr>
              <a:t></a:t>
            </a:r>
            <a:r>
              <a:rPr lang="fr-FR" sz="1800" dirty="0" smtClean="0">
                <a:solidFill>
                  <a:schemeClr val="dk1"/>
                </a:solidFill>
                <a:latin typeface="Calibri"/>
                <a:ea typeface="Calibri"/>
                <a:cs typeface="Calibri"/>
                <a:sym typeface="Calibri"/>
              </a:rPr>
              <a:t> </a:t>
            </a:r>
            <a:r>
              <a:rPr lang="fr-FR" sz="1800" dirty="0">
                <a:solidFill>
                  <a:schemeClr val="dk1"/>
                </a:solidFill>
                <a:latin typeface="Calibri"/>
                <a:ea typeface="Calibri"/>
                <a:cs typeface="Calibri"/>
                <a:sym typeface="Calibri"/>
              </a:rPr>
              <a:t>Résolution</a:t>
            </a:r>
            <a:endParaRPr dirty="0"/>
          </a:p>
          <a:p>
            <a:pPr marL="285750" marR="0" lvl="0" indent="-285750" algn="l" rtl="0">
              <a:spcBef>
                <a:spcPts val="0"/>
              </a:spcBef>
              <a:spcAft>
                <a:spcPts val="0"/>
              </a:spcAft>
              <a:buClr>
                <a:srgbClr val="0070C0"/>
              </a:buClr>
              <a:buSzPts val="1800"/>
              <a:buFont typeface="Calibri"/>
              <a:buChar char="-"/>
            </a:pPr>
            <a:r>
              <a:rPr lang="fr-FR" sz="1800" b="1" dirty="0">
                <a:solidFill>
                  <a:srgbClr val="0070C0"/>
                </a:solidFill>
                <a:latin typeface="Calibri"/>
                <a:ea typeface="Calibri"/>
                <a:cs typeface="Calibri"/>
                <a:sym typeface="Calibri"/>
              </a:rPr>
              <a:t>Possibilité d’études dynamiques ++++</a:t>
            </a:r>
            <a:endParaRPr sz="1800" b="1" dirty="0">
              <a:solidFill>
                <a:srgbClr val="0070C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pic>
        <p:nvPicPr>
          <p:cNvPr id="818" name="Google Shape;818;p38"/>
          <p:cNvPicPr preferRelativeResize="0"/>
          <p:nvPr/>
        </p:nvPicPr>
        <p:blipFill rotWithShape="1">
          <a:blip r:embed="rId3">
            <a:alphaModFix/>
          </a:blip>
          <a:srcRect/>
          <a:stretch/>
        </p:blipFill>
        <p:spPr>
          <a:xfrm>
            <a:off x="6660232" y="2067694"/>
            <a:ext cx="2005469" cy="1337397"/>
          </a:xfrm>
          <a:prstGeom prst="rect">
            <a:avLst/>
          </a:prstGeom>
          <a:noFill/>
          <a:ln>
            <a:noFill/>
          </a:ln>
        </p:spPr>
      </p:pic>
      <p:sp>
        <p:nvSpPr>
          <p:cNvPr id="819" name="Google Shape;819;p38"/>
          <p:cNvSpPr txBox="1">
            <a:spLocks noGrp="1"/>
          </p:cNvSpPr>
          <p:nvPr>
            <p:ph type="title"/>
          </p:nvPr>
        </p:nvSpPr>
        <p:spPr>
          <a:xfrm>
            <a:off x="628650" y="273844"/>
            <a:ext cx="7886700" cy="64172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fr-FR"/>
              <a:t>Partenaires industriels : caméras</a:t>
            </a:r>
            <a:endParaRPr/>
          </a:p>
        </p:txBody>
      </p:sp>
      <p:sp>
        <p:nvSpPr>
          <p:cNvPr id="820" name="Google Shape;820;p38"/>
          <p:cNvSpPr txBox="1">
            <a:spLocks noGrp="1"/>
          </p:cNvSpPr>
          <p:nvPr>
            <p:ph type="body" idx="1"/>
          </p:nvPr>
        </p:nvSpPr>
        <p:spPr>
          <a:xfrm>
            <a:off x="179512" y="1347614"/>
            <a:ext cx="6912768" cy="3263504"/>
          </a:xfrm>
          <a:prstGeom prst="rect">
            <a:avLst/>
          </a:prstGeom>
          <a:noFill/>
          <a:ln>
            <a:noFill/>
          </a:ln>
        </p:spPr>
        <p:txBody>
          <a:bodyPr spcFirstLastPara="1" wrap="square" lIns="68575" tIns="34275" rIns="68575" bIns="34275" anchor="t" anchorCtr="0">
            <a:normAutofit/>
          </a:bodyPr>
          <a:lstStyle/>
          <a:p>
            <a:pPr marL="171450" lvl="0" indent="-171450" algn="l" rtl="0">
              <a:lnSpc>
                <a:spcPct val="90000"/>
              </a:lnSpc>
              <a:spcBef>
                <a:spcPts val="0"/>
              </a:spcBef>
              <a:spcAft>
                <a:spcPts val="0"/>
              </a:spcAft>
              <a:buClr>
                <a:schemeClr val="dk1"/>
              </a:buClr>
              <a:buSzPts val="2100"/>
              <a:buChar char="•"/>
            </a:pPr>
            <a:r>
              <a:rPr lang="fr-FR"/>
              <a:t>Rôle historique et stratégique du CEA-Leti (Grenoble) +++++ </a:t>
            </a:r>
            <a:r>
              <a:rPr lang="fr-FR" sz="1100" u="sng">
                <a:solidFill>
                  <a:schemeClr val="hlink"/>
                </a:solidFill>
                <a:hlinkClick r:id="rId4"/>
              </a:rPr>
              <a:t>https://www.leti-cea.fr/cea-tech/leti/Pages/Leti/a-propos-du-Leti/mission-organisation.aspx</a:t>
            </a:r>
            <a:r>
              <a:rPr lang="fr-FR" sz="1100"/>
              <a:t> </a:t>
            </a:r>
            <a:endParaRPr/>
          </a:p>
          <a:p>
            <a:pPr marL="171450" lvl="0" indent="-171450" algn="l" rtl="0">
              <a:lnSpc>
                <a:spcPct val="90000"/>
              </a:lnSpc>
              <a:spcBef>
                <a:spcPts val="750"/>
              </a:spcBef>
              <a:spcAft>
                <a:spcPts val="0"/>
              </a:spcAft>
              <a:buClr>
                <a:schemeClr val="dk1"/>
              </a:buClr>
              <a:buSzPts val="2100"/>
              <a:buChar char="•"/>
            </a:pPr>
            <a:r>
              <a:rPr lang="fr-FR" strike="sngStrike"/>
              <a:t>CGR, Pathé-Marconi, Sopha-médical…</a:t>
            </a:r>
            <a:endParaRPr/>
          </a:p>
          <a:p>
            <a:pPr marL="171450" lvl="0" indent="-171450" algn="l" rtl="0">
              <a:lnSpc>
                <a:spcPct val="90000"/>
              </a:lnSpc>
              <a:spcBef>
                <a:spcPts val="750"/>
              </a:spcBef>
              <a:spcAft>
                <a:spcPts val="0"/>
              </a:spcAft>
              <a:buClr>
                <a:schemeClr val="dk1"/>
              </a:buClr>
              <a:buSzPts val="2100"/>
              <a:buChar char="•"/>
            </a:pPr>
            <a:r>
              <a:rPr lang="fr-FR"/>
              <a:t>(Elscint, Picker, Toshiba,…)</a:t>
            </a:r>
            <a:endParaRPr/>
          </a:p>
          <a:p>
            <a:pPr marL="171450" lvl="0" indent="-171450" algn="l" rtl="0">
              <a:lnSpc>
                <a:spcPct val="90000"/>
              </a:lnSpc>
              <a:spcBef>
                <a:spcPts val="750"/>
              </a:spcBef>
              <a:spcAft>
                <a:spcPts val="0"/>
              </a:spcAft>
              <a:buClr>
                <a:schemeClr val="dk1"/>
              </a:buClr>
              <a:buSzPts val="2100"/>
              <a:buChar char="•"/>
            </a:pPr>
            <a:r>
              <a:rPr lang="fr-FR"/>
              <a:t>(Philips)</a:t>
            </a:r>
            <a:endParaRPr/>
          </a:p>
          <a:p>
            <a:pPr marL="171450" lvl="0" indent="-171450" algn="l" rtl="0">
              <a:lnSpc>
                <a:spcPct val="90000"/>
              </a:lnSpc>
              <a:spcBef>
                <a:spcPts val="750"/>
              </a:spcBef>
              <a:spcAft>
                <a:spcPts val="0"/>
              </a:spcAft>
              <a:buClr>
                <a:schemeClr val="dk1"/>
              </a:buClr>
              <a:buSzPts val="2100"/>
              <a:buChar char="•"/>
            </a:pPr>
            <a:r>
              <a:rPr lang="fr-FR"/>
              <a:t>SIEMENS</a:t>
            </a:r>
            <a:endParaRPr/>
          </a:p>
          <a:p>
            <a:pPr marL="171450" lvl="0" indent="-171450" algn="l" rtl="0">
              <a:lnSpc>
                <a:spcPct val="90000"/>
              </a:lnSpc>
              <a:spcBef>
                <a:spcPts val="750"/>
              </a:spcBef>
              <a:spcAft>
                <a:spcPts val="0"/>
              </a:spcAft>
              <a:buClr>
                <a:schemeClr val="dk1"/>
              </a:buClr>
              <a:buSzPts val="2100"/>
              <a:buChar char="•"/>
            </a:pPr>
            <a:r>
              <a:rPr lang="fr-FR"/>
              <a:t>GENERAL ELECTRIC </a:t>
            </a:r>
            <a:endParaRPr/>
          </a:p>
          <a:p>
            <a:pPr marL="171450" lvl="0" indent="-171450" algn="l" rtl="0">
              <a:lnSpc>
                <a:spcPct val="90000"/>
              </a:lnSpc>
              <a:spcBef>
                <a:spcPts val="750"/>
              </a:spcBef>
              <a:spcAft>
                <a:spcPts val="0"/>
              </a:spcAft>
              <a:buClr>
                <a:schemeClr val="dk1"/>
              </a:buClr>
              <a:buSzPts val="2100"/>
              <a:buChar char="•"/>
            </a:pPr>
            <a:r>
              <a:rPr lang="fr-FR"/>
              <a:t>Spectrum Dynamics</a:t>
            </a:r>
            <a:endParaRPr/>
          </a:p>
          <a:p>
            <a:pPr marL="171450" lvl="0" indent="-171450" algn="l" rtl="0">
              <a:lnSpc>
                <a:spcPct val="90000"/>
              </a:lnSpc>
              <a:spcBef>
                <a:spcPts val="750"/>
              </a:spcBef>
              <a:spcAft>
                <a:spcPts val="0"/>
              </a:spcAft>
              <a:buClr>
                <a:schemeClr val="dk1"/>
              </a:buClr>
              <a:buSzPts val="2100"/>
              <a:buChar char="•"/>
            </a:pPr>
            <a:r>
              <a:rPr lang="fr-FR"/>
              <a:t>… Shanghai </a:t>
            </a:r>
            <a:r>
              <a:rPr lang="fr-FR" b="1">
                <a:solidFill>
                  <a:srgbClr val="C00000"/>
                </a:solidFill>
              </a:rPr>
              <a:t>United Imaging </a:t>
            </a:r>
            <a:r>
              <a:rPr lang="fr-FR"/>
              <a:t>Healthcare Co</a:t>
            </a:r>
            <a:endParaRPr/>
          </a:p>
          <a:p>
            <a:pPr marL="171450" lvl="0" indent="-38100" algn="l" rtl="0">
              <a:lnSpc>
                <a:spcPct val="90000"/>
              </a:lnSpc>
              <a:spcBef>
                <a:spcPts val="750"/>
              </a:spcBef>
              <a:spcAft>
                <a:spcPts val="0"/>
              </a:spcAft>
              <a:buClr>
                <a:schemeClr val="dk1"/>
              </a:buClr>
              <a:buSzPts val="2100"/>
              <a:buNone/>
            </a:pPr>
            <a:endParaRPr/>
          </a:p>
        </p:txBody>
      </p:sp>
      <p:pic>
        <p:nvPicPr>
          <p:cNvPr id="821" name="Google Shape;821;p38"/>
          <p:cNvPicPr preferRelativeResize="0"/>
          <p:nvPr/>
        </p:nvPicPr>
        <p:blipFill rotWithShape="1">
          <a:blip r:embed="rId5">
            <a:alphaModFix/>
          </a:blip>
          <a:srcRect/>
          <a:stretch/>
        </p:blipFill>
        <p:spPr>
          <a:xfrm>
            <a:off x="7092280" y="170773"/>
            <a:ext cx="1924050" cy="952500"/>
          </a:xfrm>
          <a:prstGeom prst="rect">
            <a:avLst/>
          </a:prstGeom>
          <a:noFill/>
          <a:ln>
            <a:noFill/>
          </a:ln>
        </p:spPr>
      </p:pic>
      <p:pic>
        <p:nvPicPr>
          <p:cNvPr id="822" name="Google Shape;822;p38"/>
          <p:cNvPicPr preferRelativeResize="0"/>
          <p:nvPr/>
        </p:nvPicPr>
        <p:blipFill rotWithShape="1">
          <a:blip r:embed="rId6">
            <a:alphaModFix/>
          </a:blip>
          <a:srcRect/>
          <a:stretch/>
        </p:blipFill>
        <p:spPr>
          <a:xfrm>
            <a:off x="6876256" y="1123273"/>
            <a:ext cx="2207028" cy="1241454"/>
          </a:xfrm>
          <a:prstGeom prst="rect">
            <a:avLst/>
          </a:prstGeom>
          <a:noFill/>
          <a:ln>
            <a:noFill/>
          </a:ln>
        </p:spPr>
      </p:pic>
      <p:pic>
        <p:nvPicPr>
          <p:cNvPr id="823" name="Google Shape;823;p38"/>
          <p:cNvPicPr preferRelativeResize="0"/>
          <p:nvPr/>
        </p:nvPicPr>
        <p:blipFill rotWithShape="1">
          <a:blip r:embed="rId7">
            <a:alphaModFix/>
          </a:blip>
          <a:srcRect/>
          <a:stretch/>
        </p:blipFill>
        <p:spPr>
          <a:xfrm>
            <a:off x="7477726" y="3180053"/>
            <a:ext cx="1605558" cy="101608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39"/>
          <p:cNvSpPr txBox="1">
            <a:spLocks noGrp="1"/>
          </p:cNvSpPr>
          <p:nvPr>
            <p:ph type="title"/>
          </p:nvPr>
        </p:nvSpPr>
        <p:spPr>
          <a:xfrm>
            <a:off x="395536" y="1869673"/>
            <a:ext cx="8532440" cy="112728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4400"/>
              <a:buFont typeface="Calibri"/>
              <a:buNone/>
            </a:pPr>
            <a:r>
              <a:rPr lang="fr-FR" sz="4400" b="1"/>
              <a:t>2) Evolution des « radiotraceurs » : l’« explosion » des MRP</a:t>
            </a:r>
            <a:r>
              <a:rPr lang="fr-FR" sz="4400" b="1" baseline="30000"/>
              <a:t>*</a:t>
            </a:r>
            <a:r>
              <a:rPr lang="fr-FR" sz="4400" b="1"/>
              <a:t>…</a:t>
            </a:r>
            <a:endParaRPr sz="4400" b="1"/>
          </a:p>
        </p:txBody>
      </p:sp>
      <p:sp>
        <p:nvSpPr>
          <p:cNvPr id="829" name="Google Shape;829;p39"/>
          <p:cNvSpPr txBox="1"/>
          <p:nvPr/>
        </p:nvSpPr>
        <p:spPr>
          <a:xfrm>
            <a:off x="4441997" y="4029912"/>
            <a:ext cx="38579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Médicaments RadioPharmaceutiques</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
          <p:cNvSpPr txBox="1">
            <a:spLocks noGrp="1"/>
          </p:cNvSpPr>
          <p:nvPr>
            <p:ph type="body" idx="1"/>
          </p:nvPr>
        </p:nvSpPr>
        <p:spPr>
          <a:xfrm>
            <a:off x="251520" y="1347614"/>
            <a:ext cx="8229600" cy="3394472"/>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SzPts val="2800"/>
              <a:buFont typeface="Calibri"/>
              <a:buChar char="•"/>
            </a:pPr>
            <a:r>
              <a:rPr lang="fr-FR">
                <a:latin typeface="Calibri"/>
                <a:ea typeface="Calibri"/>
                <a:cs typeface="Calibri"/>
                <a:sym typeface="Calibri"/>
              </a:rPr>
              <a:t>1895 W.K. Röntgen : découverte du rayon X</a:t>
            </a:r>
            <a:endParaRPr/>
          </a:p>
          <a:p>
            <a:pPr marL="342900" lvl="0" indent="-342900" algn="l" rtl="0">
              <a:spcBef>
                <a:spcPts val="0"/>
              </a:spcBef>
              <a:spcAft>
                <a:spcPts val="0"/>
              </a:spcAft>
              <a:buSzPts val="2800"/>
              <a:buFont typeface="Calibri"/>
              <a:buChar char="•"/>
            </a:pPr>
            <a:r>
              <a:rPr lang="fr-FR">
                <a:latin typeface="Calibri"/>
                <a:ea typeface="Calibri"/>
                <a:cs typeface="Calibri"/>
                <a:sym typeface="Calibri"/>
              </a:rPr>
              <a:t>« petites curies » durant la guerre de 14-18</a:t>
            </a:r>
            <a:endParaRPr>
              <a:latin typeface="Calibri"/>
              <a:ea typeface="Calibri"/>
              <a:cs typeface="Calibri"/>
              <a:sym typeface="Calibri"/>
            </a:endParaRPr>
          </a:p>
          <a:p>
            <a:pPr marL="342900" lvl="0" indent="-342900" algn="l" rtl="0">
              <a:spcBef>
                <a:spcPts val="0"/>
              </a:spcBef>
              <a:spcAft>
                <a:spcPts val="0"/>
              </a:spcAft>
              <a:buSzPts val="2800"/>
              <a:buFont typeface="Corbel"/>
              <a:buChar char="•"/>
            </a:pPr>
            <a:r>
              <a:rPr lang="fr-FR"/>
              <a:t>Tomographie</a:t>
            </a:r>
            <a:endParaRPr/>
          </a:p>
          <a:p>
            <a:pPr marL="342900" lvl="0" indent="-342900" algn="l" rtl="0">
              <a:spcBef>
                <a:spcPts val="0"/>
              </a:spcBef>
              <a:spcAft>
                <a:spcPts val="0"/>
              </a:spcAft>
              <a:buSzPts val="2800"/>
              <a:buFont typeface="Corbel"/>
              <a:buChar char="•"/>
            </a:pPr>
            <a:r>
              <a:rPr lang="fr-FR"/>
              <a:t>Tomodensitométrie X (« scanner »)</a:t>
            </a:r>
            <a:endParaRPr/>
          </a:p>
          <a:p>
            <a:pPr marL="342900" lvl="0" indent="-342900" algn="l" rtl="0">
              <a:spcBef>
                <a:spcPts val="0"/>
              </a:spcBef>
              <a:spcAft>
                <a:spcPts val="0"/>
              </a:spcAft>
              <a:buSzPts val="2800"/>
              <a:buFont typeface="Corbel"/>
              <a:buChar char="•"/>
            </a:pPr>
            <a:r>
              <a:rPr lang="fr-FR"/>
              <a:t>Scanner spectral</a:t>
            </a:r>
            <a:endParaRPr/>
          </a:p>
          <a:p>
            <a:pPr marL="342900" lvl="0" indent="-342900" algn="l" rtl="0">
              <a:spcBef>
                <a:spcPts val="0"/>
              </a:spcBef>
              <a:spcAft>
                <a:spcPts val="0"/>
              </a:spcAft>
              <a:buSzPts val="2800"/>
              <a:buFont typeface="Corbel"/>
              <a:buChar char="•"/>
            </a:pPr>
            <a:r>
              <a:rPr lang="fr-FR"/>
              <a:t>Scanner à comptage photonique</a:t>
            </a:r>
            <a:endParaRPr/>
          </a:p>
          <a:p>
            <a:pPr marL="342900" lvl="0" indent="-165100" algn="l" rtl="0">
              <a:spcBef>
                <a:spcPts val="0"/>
              </a:spcBef>
              <a:spcAft>
                <a:spcPts val="0"/>
              </a:spcAft>
              <a:buSzPts val="2800"/>
              <a:buFont typeface="Corbel"/>
              <a:buNone/>
            </a:pPr>
            <a:endParaRPr/>
          </a:p>
          <a:p>
            <a:pPr marL="342900" lvl="0" indent="-342900" algn="l" rtl="0">
              <a:spcBef>
                <a:spcPts val="0"/>
              </a:spcBef>
              <a:spcAft>
                <a:spcPts val="0"/>
              </a:spcAft>
              <a:buSzPts val="2800"/>
              <a:buFont typeface="Corbel"/>
              <a:buChar char="•"/>
            </a:pPr>
            <a:r>
              <a:rPr lang="fr-FR"/>
              <a:t>Échographie, IRM…</a:t>
            </a:r>
            <a:endParaRPr/>
          </a:p>
        </p:txBody>
      </p:sp>
      <p:sp>
        <p:nvSpPr>
          <p:cNvPr id="392" name="Google Shape;392;p4"/>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Corbel"/>
              <a:buNone/>
            </a:pPr>
            <a:r>
              <a:rPr lang="fr-FR"/>
              <a:t>Imagerie médicale</a:t>
            </a:r>
            <a:endParaRPr/>
          </a:p>
        </p:txBody>
      </p:sp>
      <p:pic>
        <p:nvPicPr>
          <p:cNvPr id="393" name="Google Shape;393;p4"/>
          <p:cNvPicPr preferRelativeResize="0"/>
          <p:nvPr/>
        </p:nvPicPr>
        <p:blipFill rotWithShape="1">
          <a:blip r:embed="rId3">
            <a:alphaModFix/>
          </a:blip>
          <a:srcRect/>
          <a:stretch/>
        </p:blipFill>
        <p:spPr>
          <a:xfrm>
            <a:off x="4538190" y="20324"/>
            <a:ext cx="2030726" cy="1471305"/>
          </a:xfrm>
          <a:prstGeom prst="rect">
            <a:avLst/>
          </a:prstGeom>
          <a:noFill/>
          <a:ln>
            <a:noFill/>
          </a:ln>
        </p:spPr>
      </p:pic>
      <p:sp>
        <p:nvSpPr>
          <p:cNvPr id="394" name="Google Shape;394;p4"/>
          <p:cNvSpPr/>
          <p:nvPr/>
        </p:nvSpPr>
        <p:spPr>
          <a:xfrm>
            <a:off x="6572815" y="120858"/>
            <a:ext cx="2376264" cy="9848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0" i="0" u="none" strike="noStrike" cap="none">
                <a:solidFill>
                  <a:schemeClr val="dk1"/>
                </a:solidFill>
                <a:latin typeface="Corbel"/>
                <a:ea typeface="Corbel"/>
                <a:cs typeface="Corbel"/>
                <a:sym typeface="Corbel"/>
              </a:rPr>
              <a:t>1895 découverte du rayon X </a:t>
            </a:r>
            <a:endParaRPr/>
          </a:p>
          <a:p>
            <a:pPr marL="0" marR="0" lvl="0" indent="0" algn="ctr" rtl="0">
              <a:spcBef>
                <a:spcPts val="0"/>
              </a:spcBef>
              <a:spcAft>
                <a:spcPts val="0"/>
              </a:spcAft>
              <a:buNone/>
            </a:pPr>
            <a:r>
              <a:rPr lang="fr-FR" sz="1100" b="0" i="0" u="none" strike="noStrike" cap="none">
                <a:solidFill>
                  <a:schemeClr val="dk1"/>
                </a:solidFill>
                <a:latin typeface="Corbel"/>
                <a:ea typeface="Corbel"/>
                <a:cs typeface="Corbel"/>
                <a:sym typeface="Corbel"/>
              </a:rPr>
              <a:t>par W.K. Röntgen, physicien allemand qui réalise la première radiographie de l’histoire, (celle de la main de sa femme Berta Röntgen).</a:t>
            </a:r>
            <a:endParaRPr sz="1100" b="0" i="0" u="none" strike="noStrike" cap="none">
              <a:solidFill>
                <a:schemeClr val="dk1"/>
              </a:solidFill>
              <a:latin typeface="Corbel"/>
              <a:ea typeface="Corbel"/>
              <a:cs typeface="Corbel"/>
              <a:sym typeface="Corbel"/>
            </a:endParaRPr>
          </a:p>
        </p:txBody>
      </p:sp>
      <p:pic>
        <p:nvPicPr>
          <p:cNvPr id="395" name="Google Shape;395;p4"/>
          <p:cNvPicPr preferRelativeResize="0"/>
          <p:nvPr/>
        </p:nvPicPr>
        <p:blipFill rotWithShape="1">
          <a:blip r:embed="rId4">
            <a:alphaModFix/>
          </a:blip>
          <a:srcRect/>
          <a:stretch/>
        </p:blipFill>
        <p:spPr>
          <a:xfrm>
            <a:off x="7236296" y="1419622"/>
            <a:ext cx="1538288" cy="1534319"/>
          </a:xfrm>
          <a:prstGeom prst="rect">
            <a:avLst/>
          </a:prstGeom>
          <a:noFill/>
          <a:ln>
            <a:noFill/>
          </a:ln>
        </p:spPr>
      </p:pic>
      <p:pic>
        <p:nvPicPr>
          <p:cNvPr id="396" name="Google Shape;396;p4"/>
          <p:cNvPicPr preferRelativeResize="0"/>
          <p:nvPr/>
        </p:nvPicPr>
        <p:blipFill rotWithShape="1">
          <a:blip r:embed="rId5">
            <a:alphaModFix/>
          </a:blip>
          <a:srcRect/>
          <a:stretch/>
        </p:blipFill>
        <p:spPr>
          <a:xfrm>
            <a:off x="5940152" y="3363838"/>
            <a:ext cx="2906440" cy="15549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0"/>
          <p:cNvSpPr txBox="1">
            <a:spLocks noGrp="1"/>
          </p:cNvSpPr>
          <p:nvPr>
            <p:ph type="title" idx="4294967295"/>
          </p:nvPr>
        </p:nvSpPr>
        <p:spPr>
          <a:xfrm>
            <a:off x="827584" y="141480"/>
            <a:ext cx="6516216" cy="857250"/>
          </a:xfrm>
          <a:prstGeom prst="rect">
            <a:avLst/>
          </a:prstGeom>
          <a:noFill/>
          <a:ln>
            <a:noFill/>
          </a:ln>
        </p:spPr>
        <p:txBody>
          <a:bodyPr spcFirstLastPara="1" wrap="square" lIns="0" tIns="45700" rIns="0" bIns="0" anchor="b" anchorCtr="0">
            <a:normAutofit/>
          </a:bodyPr>
          <a:lstStyle/>
          <a:p>
            <a:pPr marL="0" lvl="0" indent="0" algn="l" rtl="0">
              <a:spcBef>
                <a:spcPts val="0"/>
              </a:spcBef>
              <a:spcAft>
                <a:spcPts val="0"/>
              </a:spcAft>
              <a:buClr>
                <a:schemeClr val="dk1"/>
              </a:buClr>
              <a:buSzPts val="3600"/>
              <a:buFont typeface="Calibri"/>
              <a:buNone/>
            </a:pPr>
            <a:r>
              <a:rPr lang="fr-FR">
                <a:latin typeface="Calibri"/>
                <a:ea typeface="Calibri"/>
                <a:cs typeface="Calibri"/>
                <a:sym typeface="Calibri"/>
              </a:rPr>
              <a:t>Problématique générale</a:t>
            </a:r>
            <a:endParaRPr/>
          </a:p>
        </p:txBody>
      </p:sp>
      <p:sp>
        <p:nvSpPr>
          <p:cNvPr id="837" name="Google Shape;837;p40"/>
          <p:cNvSpPr txBox="1">
            <a:spLocks noGrp="1"/>
          </p:cNvSpPr>
          <p:nvPr>
            <p:ph type="body" idx="4294967295"/>
          </p:nvPr>
        </p:nvSpPr>
        <p:spPr>
          <a:xfrm>
            <a:off x="1259632" y="1329612"/>
            <a:ext cx="7304856" cy="3086100"/>
          </a:xfrm>
          <a:prstGeom prst="rect">
            <a:avLst/>
          </a:prstGeom>
          <a:noFill/>
          <a:ln>
            <a:noFill/>
          </a:ln>
        </p:spPr>
        <p:txBody>
          <a:bodyPr spcFirstLastPara="1" wrap="square" lIns="91425" tIns="45700" rIns="91425" bIns="45700" anchor="t" anchorCtr="0">
            <a:normAutofit fontScale="92500" lnSpcReduction="10000"/>
          </a:bodyPr>
          <a:lstStyle/>
          <a:p>
            <a:pPr marL="273050" lvl="0" indent="-273050" algn="l" rtl="0">
              <a:spcBef>
                <a:spcPts val="0"/>
              </a:spcBef>
              <a:spcAft>
                <a:spcPts val="0"/>
              </a:spcAft>
              <a:buSzPct val="100000"/>
              <a:buFont typeface="Calibri"/>
              <a:buChar char="•"/>
            </a:pPr>
            <a:r>
              <a:rPr lang="fr-FR" sz="2800">
                <a:latin typeface="Calibri"/>
                <a:ea typeface="Calibri"/>
                <a:cs typeface="Calibri"/>
                <a:sym typeface="Calibri"/>
              </a:rPr>
              <a:t>Question posée</a:t>
            </a:r>
            <a:endParaRPr/>
          </a:p>
          <a:p>
            <a:pPr marL="273050" lvl="0" indent="-273050" algn="l" rtl="0">
              <a:spcBef>
                <a:spcPts val="0"/>
              </a:spcBef>
              <a:spcAft>
                <a:spcPts val="0"/>
              </a:spcAft>
              <a:buSzPct val="100000"/>
              <a:buFont typeface="Calibri"/>
              <a:buChar char="•"/>
            </a:pPr>
            <a:r>
              <a:rPr lang="fr-FR" sz="2800">
                <a:latin typeface="Calibri"/>
                <a:ea typeface="Calibri"/>
                <a:cs typeface="Calibri"/>
                <a:sym typeface="Calibri"/>
              </a:rPr>
              <a:t>Recherche d’une </a:t>
            </a:r>
            <a:r>
              <a:rPr lang="fr-FR" sz="2800" b="1" u="sng">
                <a:solidFill>
                  <a:srgbClr val="C00000"/>
                </a:solidFill>
                <a:latin typeface="Calibri"/>
                <a:ea typeface="Calibri"/>
                <a:cs typeface="Calibri"/>
                <a:sym typeface="Calibri"/>
              </a:rPr>
              <a:t>cible</a:t>
            </a:r>
            <a:r>
              <a:rPr lang="fr-FR" sz="2800">
                <a:latin typeface="Calibri"/>
                <a:ea typeface="Calibri"/>
                <a:cs typeface="Calibri"/>
                <a:sym typeface="Calibri"/>
              </a:rPr>
              <a:t> (ou plusieurs ?)</a:t>
            </a:r>
            <a:endParaRPr/>
          </a:p>
          <a:p>
            <a:pPr marL="273050" lvl="0" indent="-273050" algn="l" rtl="0">
              <a:spcBef>
                <a:spcPts val="0"/>
              </a:spcBef>
              <a:spcAft>
                <a:spcPts val="0"/>
              </a:spcAft>
              <a:buSzPct val="100000"/>
              <a:buFont typeface="Calibri"/>
              <a:buChar char="•"/>
            </a:pPr>
            <a:r>
              <a:rPr lang="fr-FR" sz="2800">
                <a:latin typeface="Calibri"/>
                <a:ea typeface="Calibri"/>
                <a:cs typeface="Calibri"/>
                <a:sym typeface="Calibri"/>
              </a:rPr>
              <a:t>Recherche de </a:t>
            </a:r>
            <a:r>
              <a:rPr lang="fr-FR" sz="2800" b="1">
                <a:solidFill>
                  <a:srgbClr val="C00000"/>
                </a:solidFill>
                <a:latin typeface="Calibri"/>
                <a:ea typeface="Calibri"/>
                <a:cs typeface="Calibri"/>
                <a:sym typeface="Calibri"/>
              </a:rPr>
              <a:t>molécules vectrices</a:t>
            </a:r>
            <a:r>
              <a:rPr lang="fr-FR" sz="2800">
                <a:latin typeface="Calibri"/>
                <a:ea typeface="Calibri"/>
                <a:cs typeface="Calibri"/>
                <a:sym typeface="Calibri"/>
              </a:rPr>
              <a:t> candidates pour le </a:t>
            </a:r>
            <a:r>
              <a:rPr lang="fr-FR" sz="2800" b="1">
                <a:solidFill>
                  <a:srgbClr val="C00000"/>
                </a:solidFill>
                <a:latin typeface="Calibri"/>
                <a:ea typeface="Calibri"/>
                <a:cs typeface="Calibri"/>
                <a:sym typeface="Calibri"/>
              </a:rPr>
              <a:t>ciblage (= MRP)</a:t>
            </a:r>
            <a:endParaRPr/>
          </a:p>
          <a:p>
            <a:pPr marL="273050" lvl="0" indent="-273050" algn="l" rtl="0">
              <a:spcBef>
                <a:spcPts val="0"/>
              </a:spcBef>
              <a:spcAft>
                <a:spcPts val="0"/>
              </a:spcAft>
              <a:buSzPct val="100000"/>
              <a:buFont typeface="Calibri"/>
              <a:buChar char="•"/>
            </a:pPr>
            <a:r>
              <a:rPr lang="fr-FR" sz="2800">
                <a:latin typeface="Calibri"/>
                <a:ea typeface="Calibri"/>
                <a:cs typeface="Calibri"/>
                <a:sym typeface="Calibri"/>
              </a:rPr>
              <a:t>Synthèse </a:t>
            </a:r>
            <a:endParaRPr/>
          </a:p>
          <a:p>
            <a:pPr marL="273050" lvl="0" indent="-273050" algn="l" rtl="0">
              <a:spcBef>
                <a:spcPts val="0"/>
              </a:spcBef>
              <a:spcAft>
                <a:spcPts val="0"/>
              </a:spcAft>
              <a:buSzPct val="100000"/>
              <a:buFont typeface="Calibri"/>
              <a:buChar char="•"/>
            </a:pPr>
            <a:r>
              <a:rPr lang="fr-FR" sz="2800">
                <a:latin typeface="Calibri"/>
                <a:ea typeface="Calibri"/>
                <a:cs typeface="Calibri"/>
                <a:sym typeface="Calibri"/>
              </a:rPr>
              <a:t>Marquage </a:t>
            </a:r>
            <a:endParaRPr/>
          </a:p>
          <a:p>
            <a:pPr marL="273050" lvl="0" indent="-273050" algn="l" rtl="0">
              <a:spcBef>
                <a:spcPts val="0"/>
              </a:spcBef>
              <a:spcAft>
                <a:spcPts val="0"/>
              </a:spcAft>
              <a:buSzPct val="100000"/>
              <a:buFont typeface="Calibri"/>
              <a:buChar char="•"/>
            </a:pPr>
            <a:r>
              <a:rPr lang="fr-FR" sz="2800">
                <a:latin typeface="Calibri"/>
                <a:ea typeface="Calibri"/>
                <a:cs typeface="Calibri"/>
                <a:sym typeface="Calibri"/>
              </a:rPr>
              <a:t>Validation biologique</a:t>
            </a:r>
            <a:endParaRPr/>
          </a:p>
          <a:p>
            <a:pPr marL="273050" lvl="0" indent="-273050" algn="l" rtl="0">
              <a:spcBef>
                <a:spcPts val="0"/>
              </a:spcBef>
              <a:spcAft>
                <a:spcPts val="0"/>
              </a:spcAft>
              <a:buSzPct val="100000"/>
              <a:buFont typeface="Calibri"/>
              <a:buChar char="•"/>
            </a:pPr>
            <a:r>
              <a:rPr lang="fr-FR" sz="2800">
                <a:latin typeface="Calibri"/>
                <a:ea typeface="Calibri"/>
                <a:cs typeface="Calibri"/>
                <a:sym typeface="Calibri"/>
              </a:rPr>
              <a:t>Passage en clinique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41"/>
          <p:cNvSpPr/>
          <p:nvPr/>
        </p:nvSpPr>
        <p:spPr>
          <a:xfrm>
            <a:off x="827584" y="2355726"/>
            <a:ext cx="2304256" cy="1026114"/>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800">
                <a:solidFill>
                  <a:schemeClr val="lt1"/>
                </a:solidFill>
                <a:latin typeface="Calibri"/>
                <a:ea typeface="Calibri"/>
                <a:cs typeface="Calibri"/>
                <a:sym typeface="Calibri"/>
              </a:rPr>
              <a:t>Pathologie</a:t>
            </a:r>
            <a:endParaRPr/>
          </a:p>
          <a:p>
            <a:pPr marL="0" marR="0" lvl="0" indent="0" algn="ctr" rtl="0">
              <a:spcBef>
                <a:spcPts val="0"/>
              </a:spcBef>
              <a:spcAft>
                <a:spcPts val="0"/>
              </a:spcAft>
              <a:buNone/>
            </a:pPr>
            <a:r>
              <a:rPr lang="fr-FR" sz="2800">
                <a:solidFill>
                  <a:schemeClr val="lt1"/>
                </a:solidFill>
                <a:latin typeface="Calibri"/>
                <a:ea typeface="Calibri"/>
                <a:cs typeface="Calibri"/>
                <a:sym typeface="Calibri"/>
              </a:rPr>
              <a:t>(Pb clinique) </a:t>
            </a:r>
            <a:endParaRPr sz="2800">
              <a:solidFill>
                <a:schemeClr val="lt1"/>
              </a:solidFill>
              <a:latin typeface="Calibri"/>
              <a:ea typeface="Calibri"/>
              <a:cs typeface="Calibri"/>
              <a:sym typeface="Calibri"/>
            </a:endParaRPr>
          </a:p>
        </p:txBody>
      </p:sp>
      <p:sp>
        <p:nvSpPr>
          <p:cNvPr id="843" name="Google Shape;843;p41"/>
          <p:cNvSpPr/>
          <p:nvPr/>
        </p:nvSpPr>
        <p:spPr>
          <a:xfrm>
            <a:off x="1691680" y="1491631"/>
            <a:ext cx="648072" cy="86409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844" name="Google Shape;844;p41"/>
          <p:cNvSpPr/>
          <p:nvPr/>
        </p:nvSpPr>
        <p:spPr>
          <a:xfrm>
            <a:off x="683568" y="339502"/>
            <a:ext cx="2592288" cy="1152128"/>
          </a:xfrm>
          <a:prstGeom prst="snip2DiagRect">
            <a:avLst>
              <a:gd name="adj1" fmla="val 0"/>
              <a:gd name="adj2" fmla="val 16667"/>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b="1">
                <a:solidFill>
                  <a:srgbClr val="2F5496"/>
                </a:solidFill>
                <a:latin typeface="Calibri"/>
                <a:ea typeface="Calibri"/>
                <a:cs typeface="Calibri"/>
                <a:sym typeface="Calibri"/>
              </a:rPr>
              <a:t>Biomarqueur</a:t>
            </a:r>
            <a:endParaRPr sz="2400" b="1">
              <a:solidFill>
                <a:srgbClr val="2F5496"/>
              </a:solidFill>
              <a:latin typeface="Calibri"/>
              <a:ea typeface="Calibri"/>
              <a:cs typeface="Calibri"/>
              <a:sym typeface="Calibri"/>
            </a:endParaRPr>
          </a:p>
          <a:p>
            <a:pPr marL="0" marR="0" lvl="0" indent="0" algn="ctr" rtl="0">
              <a:spcBef>
                <a:spcPts val="0"/>
              </a:spcBef>
              <a:spcAft>
                <a:spcPts val="0"/>
              </a:spcAft>
              <a:buNone/>
            </a:pPr>
            <a:r>
              <a:rPr lang="fr-FR" sz="2400" b="1">
                <a:solidFill>
                  <a:srgbClr val="2F5496"/>
                </a:solidFill>
                <a:latin typeface="Calibri"/>
                <a:ea typeface="Calibri"/>
                <a:cs typeface="Calibri"/>
                <a:sym typeface="Calibri"/>
              </a:rPr>
              <a:t>=</a:t>
            </a:r>
            <a:endParaRPr/>
          </a:p>
          <a:p>
            <a:pPr marL="0" marR="0" lvl="0" indent="0" algn="ctr" rtl="0">
              <a:spcBef>
                <a:spcPts val="0"/>
              </a:spcBef>
              <a:spcAft>
                <a:spcPts val="0"/>
              </a:spcAft>
              <a:buNone/>
            </a:pPr>
            <a:r>
              <a:rPr lang="fr-FR" sz="2400" b="1">
                <a:solidFill>
                  <a:srgbClr val="2F5496"/>
                </a:solidFill>
                <a:latin typeface="Calibri"/>
                <a:ea typeface="Calibri"/>
                <a:cs typeface="Calibri"/>
                <a:sym typeface="Calibri"/>
              </a:rPr>
              <a:t>« cible »</a:t>
            </a:r>
            <a:endParaRPr/>
          </a:p>
        </p:txBody>
      </p:sp>
      <p:cxnSp>
        <p:nvCxnSpPr>
          <p:cNvPr id="845" name="Google Shape;845;p41"/>
          <p:cNvCxnSpPr/>
          <p:nvPr/>
        </p:nvCxnSpPr>
        <p:spPr>
          <a:xfrm>
            <a:off x="3419872" y="1167595"/>
            <a:ext cx="2088300" cy="540000"/>
          </a:xfrm>
          <a:prstGeom prst="bentConnector3">
            <a:avLst>
              <a:gd name="adj1" fmla="val 50000"/>
            </a:avLst>
          </a:prstGeom>
          <a:noFill/>
          <a:ln w="57150" cap="flat" cmpd="sng">
            <a:solidFill>
              <a:schemeClr val="accent1"/>
            </a:solidFill>
            <a:prstDash val="solid"/>
            <a:miter lim="800000"/>
            <a:headEnd type="stealth" w="med" len="med"/>
            <a:tailEnd type="stealth" w="med" len="med"/>
          </a:ln>
        </p:spPr>
      </p:cxnSp>
      <p:sp>
        <p:nvSpPr>
          <p:cNvPr id="846" name="Google Shape;846;p41"/>
          <p:cNvSpPr/>
          <p:nvPr/>
        </p:nvSpPr>
        <p:spPr>
          <a:xfrm>
            <a:off x="6876250" y="2139700"/>
            <a:ext cx="648000" cy="148350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847" name="Google Shape;847;p41"/>
          <p:cNvSpPr/>
          <p:nvPr/>
        </p:nvSpPr>
        <p:spPr>
          <a:xfrm>
            <a:off x="6275198" y="3412193"/>
            <a:ext cx="2473266"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8000" b="1" cap="none">
                <a:solidFill>
                  <a:srgbClr val="6A85CE"/>
                </a:solidFill>
                <a:latin typeface="Calibri"/>
                <a:ea typeface="Calibri"/>
                <a:cs typeface="Calibri"/>
                <a:sym typeface="Calibri"/>
              </a:rPr>
              <a:t>MRP</a:t>
            </a:r>
            <a:endParaRPr sz="8000" b="1" cap="none">
              <a:solidFill>
                <a:srgbClr val="6A85CE"/>
              </a:solidFill>
              <a:latin typeface="Calibri"/>
              <a:ea typeface="Calibri"/>
              <a:cs typeface="Calibri"/>
              <a:sym typeface="Calibri"/>
            </a:endParaRPr>
          </a:p>
        </p:txBody>
      </p:sp>
      <p:sp>
        <p:nvSpPr>
          <p:cNvPr id="848" name="Google Shape;848;p41"/>
          <p:cNvSpPr txBox="1"/>
          <p:nvPr/>
        </p:nvSpPr>
        <p:spPr>
          <a:xfrm>
            <a:off x="5990450" y="2462625"/>
            <a:ext cx="2943000" cy="5850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a:solidFill>
                  <a:schemeClr val="dk1"/>
                </a:solidFill>
                <a:latin typeface="Calibri"/>
                <a:ea typeface="Calibri"/>
                <a:cs typeface="Calibri"/>
                <a:sym typeface="Calibri"/>
              </a:rPr>
              <a:t>Radiomarquage</a:t>
            </a:r>
            <a:endParaRPr sz="3200">
              <a:solidFill>
                <a:schemeClr val="dk1"/>
              </a:solidFill>
              <a:latin typeface="Calibri"/>
              <a:ea typeface="Calibri"/>
              <a:cs typeface="Calibri"/>
              <a:sym typeface="Calibri"/>
            </a:endParaRPr>
          </a:p>
        </p:txBody>
      </p:sp>
      <p:sp>
        <p:nvSpPr>
          <p:cNvPr id="849" name="Google Shape;849;p41"/>
          <p:cNvSpPr/>
          <p:nvPr/>
        </p:nvSpPr>
        <p:spPr>
          <a:xfrm rot="5400000">
            <a:off x="5619748" y="3723878"/>
            <a:ext cx="784828" cy="72008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850" name="Google Shape;850;p41"/>
          <p:cNvSpPr/>
          <p:nvPr/>
        </p:nvSpPr>
        <p:spPr>
          <a:xfrm rot="-2547850">
            <a:off x="1863356" y="3388709"/>
            <a:ext cx="648072" cy="864096"/>
          </a:xfrm>
          <a:prstGeom prst="up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sp>
        <p:nvSpPr>
          <p:cNvPr id="851" name="Google Shape;851;p41"/>
          <p:cNvSpPr/>
          <p:nvPr/>
        </p:nvSpPr>
        <p:spPr>
          <a:xfrm>
            <a:off x="2915821" y="3705877"/>
            <a:ext cx="2664295" cy="1127258"/>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800">
                <a:solidFill>
                  <a:schemeClr val="lt1"/>
                </a:solidFill>
                <a:latin typeface="Calibri"/>
                <a:ea typeface="Calibri"/>
                <a:cs typeface="Calibri"/>
                <a:sym typeface="Calibri"/>
              </a:rPr>
              <a:t>Examen scintigraphique</a:t>
            </a:r>
            <a:endParaRPr sz="2800">
              <a:solidFill>
                <a:schemeClr val="lt1"/>
              </a:solidFill>
              <a:latin typeface="Calibri"/>
              <a:ea typeface="Calibri"/>
              <a:cs typeface="Calibri"/>
              <a:sym typeface="Calibri"/>
            </a:endParaRPr>
          </a:p>
        </p:txBody>
      </p:sp>
      <p:sp>
        <p:nvSpPr>
          <p:cNvPr id="852" name="Google Shape;852;p41"/>
          <p:cNvSpPr txBox="1"/>
          <p:nvPr/>
        </p:nvSpPr>
        <p:spPr>
          <a:xfrm>
            <a:off x="539557" y="4108745"/>
            <a:ext cx="288031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a:solidFill>
                  <a:schemeClr val="dk1"/>
                </a:solidFill>
                <a:latin typeface="Calibri"/>
                <a:ea typeface="Calibri"/>
                <a:cs typeface="Calibri"/>
                <a:sym typeface="Calibri"/>
              </a:rPr>
              <a:t>Marqueur de substitution ?</a:t>
            </a:r>
            <a:endParaRPr sz="2400">
              <a:solidFill>
                <a:schemeClr val="dk1"/>
              </a:solidFill>
              <a:latin typeface="Calibri"/>
              <a:ea typeface="Calibri"/>
              <a:cs typeface="Calibri"/>
              <a:sym typeface="Calibri"/>
            </a:endParaRPr>
          </a:p>
        </p:txBody>
      </p:sp>
      <p:sp>
        <p:nvSpPr>
          <p:cNvPr id="853" name="Google Shape;853;p41"/>
          <p:cNvSpPr/>
          <p:nvPr/>
        </p:nvSpPr>
        <p:spPr>
          <a:xfrm>
            <a:off x="5580112" y="1059582"/>
            <a:ext cx="3168352" cy="1296144"/>
          </a:xfrm>
          <a:prstGeom prst="ellipse">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400">
                <a:solidFill>
                  <a:schemeClr val="lt1"/>
                </a:solidFill>
                <a:latin typeface="Calibri"/>
                <a:ea typeface="Calibri"/>
                <a:cs typeface="Calibri"/>
                <a:sym typeface="Calibri"/>
              </a:rPr>
              <a:t>Ligand/substrat</a:t>
            </a:r>
            <a:endParaRPr/>
          </a:p>
          <a:p>
            <a:pPr marL="0" marR="0" lvl="0" indent="0" algn="ctr" rtl="0">
              <a:spcBef>
                <a:spcPts val="0"/>
              </a:spcBef>
              <a:spcAft>
                <a:spcPts val="0"/>
              </a:spcAft>
              <a:buNone/>
            </a:pPr>
            <a:r>
              <a:rPr lang="fr-FR" sz="2400">
                <a:solidFill>
                  <a:schemeClr val="lt1"/>
                </a:solidFill>
                <a:latin typeface="Calibri"/>
                <a:ea typeface="Calibri"/>
                <a:cs typeface="Calibri"/>
                <a:sym typeface="Calibri"/>
              </a:rPr>
              <a:t>de cette</a:t>
            </a:r>
            <a:endParaRPr/>
          </a:p>
          <a:p>
            <a:pPr marL="0" marR="0" lvl="0" indent="0" algn="ctr" rtl="0">
              <a:spcBef>
                <a:spcPts val="0"/>
              </a:spcBef>
              <a:spcAft>
                <a:spcPts val="0"/>
              </a:spcAft>
              <a:buNone/>
            </a:pPr>
            <a:r>
              <a:rPr lang="fr-FR" sz="2400">
                <a:solidFill>
                  <a:schemeClr val="lt1"/>
                </a:solidFill>
                <a:latin typeface="Calibri"/>
                <a:ea typeface="Calibri"/>
                <a:cs typeface="Calibri"/>
                <a:sym typeface="Calibri"/>
              </a:rPr>
              <a:t>cible</a:t>
            </a:r>
            <a:endParaRPr sz="24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42"/>
          <p:cNvSpPr txBox="1">
            <a:spLocks noGrp="1"/>
          </p:cNvSpPr>
          <p:nvPr>
            <p:ph type="title"/>
          </p:nvPr>
        </p:nvSpPr>
        <p:spPr>
          <a:xfrm>
            <a:off x="628650" y="273844"/>
            <a:ext cx="7886700" cy="64172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fr-FR"/>
              <a:t>Partenaires industriels : MRP</a:t>
            </a:r>
            <a:endParaRPr/>
          </a:p>
        </p:txBody>
      </p:sp>
      <p:sp>
        <p:nvSpPr>
          <p:cNvPr id="859" name="Google Shape;859;p4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lnSpcReduction="10000"/>
          </a:bodyPr>
          <a:lstStyle/>
          <a:p>
            <a:pPr marL="171450" lvl="0" indent="-171450" algn="l" rtl="0">
              <a:lnSpc>
                <a:spcPct val="90000"/>
              </a:lnSpc>
              <a:spcBef>
                <a:spcPts val="0"/>
              </a:spcBef>
              <a:spcAft>
                <a:spcPts val="0"/>
              </a:spcAft>
              <a:buClr>
                <a:schemeClr val="dk1"/>
              </a:buClr>
              <a:buSzPts val="2100"/>
              <a:buChar char="•"/>
            </a:pPr>
            <a:r>
              <a:rPr lang="fr-FR"/>
              <a:t>Concentration… (rachats, entre eux et par industriels des caméras)</a:t>
            </a:r>
            <a:endParaRPr/>
          </a:p>
          <a:p>
            <a:pPr marL="171450" lvl="0" indent="-171450" algn="l" rtl="0">
              <a:lnSpc>
                <a:spcPct val="90000"/>
              </a:lnSpc>
              <a:spcBef>
                <a:spcPts val="750"/>
              </a:spcBef>
              <a:spcAft>
                <a:spcPts val="0"/>
              </a:spcAft>
              <a:buClr>
                <a:schemeClr val="dk1"/>
              </a:buClr>
              <a:buSzPts val="2100"/>
              <a:buChar char="•"/>
            </a:pPr>
            <a:r>
              <a:rPr lang="fr-FR"/>
              <a:t>… mais aussi création de nombreuses « petites » entreprises, en particulier du fait des traceurs TEP…</a:t>
            </a:r>
            <a:endParaRPr/>
          </a:p>
          <a:p>
            <a:pPr marL="171450" lvl="0" indent="-171450" algn="l" rtl="0">
              <a:lnSpc>
                <a:spcPct val="90000"/>
              </a:lnSpc>
              <a:spcBef>
                <a:spcPts val="750"/>
              </a:spcBef>
              <a:spcAft>
                <a:spcPts val="0"/>
              </a:spcAft>
              <a:buClr>
                <a:schemeClr val="dk1"/>
              </a:buClr>
              <a:buSzPts val="2100"/>
              <a:buChar char="•"/>
            </a:pPr>
            <a:r>
              <a:rPr lang="fr-FR"/>
              <a:t>…et du développement de la thérapie</a:t>
            </a:r>
            <a:endParaRPr/>
          </a:p>
          <a:p>
            <a:pPr marL="171450" lvl="0" indent="-171450" algn="l" rtl="0">
              <a:lnSpc>
                <a:spcPct val="90000"/>
              </a:lnSpc>
              <a:spcBef>
                <a:spcPts val="750"/>
              </a:spcBef>
              <a:spcAft>
                <a:spcPts val="0"/>
              </a:spcAft>
              <a:buClr>
                <a:schemeClr val="dk1"/>
              </a:buClr>
              <a:buSzPts val="2100"/>
              <a:buChar char="•"/>
            </a:pPr>
            <a:r>
              <a:rPr lang="fr-FR"/>
              <a:t>Historique CIS-Bio international…. CURIUM</a:t>
            </a:r>
            <a:endParaRPr/>
          </a:p>
          <a:p>
            <a:pPr marL="171450" lvl="0" indent="-171450" algn="l" rtl="0">
              <a:lnSpc>
                <a:spcPct val="90000"/>
              </a:lnSpc>
              <a:spcBef>
                <a:spcPts val="750"/>
              </a:spcBef>
              <a:spcAft>
                <a:spcPts val="0"/>
              </a:spcAft>
              <a:buClr>
                <a:schemeClr val="dk1"/>
              </a:buClr>
              <a:buSzPts val="2100"/>
              <a:buChar char="•"/>
            </a:pPr>
            <a:r>
              <a:rPr lang="fr-FR"/>
              <a:t>Cas de AAA/Novartis…  (Advanced Accelerator Applications)</a:t>
            </a:r>
            <a:endParaRPr/>
          </a:p>
          <a:p>
            <a:pPr marL="171450" lvl="0" indent="-171450" algn="l" rtl="0">
              <a:lnSpc>
                <a:spcPct val="90000"/>
              </a:lnSpc>
              <a:spcBef>
                <a:spcPts val="750"/>
              </a:spcBef>
              <a:spcAft>
                <a:spcPts val="0"/>
              </a:spcAft>
              <a:buClr>
                <a:schemeClr val="dk1"/>
              </a:buClr>
              <a:buSzPts val="2100"/>
              <a:buChar char="•"/>
            </a:pPr>
            <a:r>
              <a:rPr lang="fr-FR"/>
              <a:t>Mallinkrodt/GE</a:t>
            </a:r>
            <a:endParaRPr/>
          </a:p>
          <a:p>
            <a:pPr marL="171450" lvl="0" indent="-171450" algn="l" rtl="0">
              <a:lnSpc>
                <a:spcPct val="90000"/>
              </a:lnSpc>
              <a:spcBef>
                <a:spcPts val="750"/>
              </a:spcBef>
              <a:spcAft>
                <a:spcPts val="0"/>
              </a:spcAft>
              <a:buClr>
                <a:schemeClr val="dk1"/>
              </a:buClr>
              <a:buSzPts val="2100"/>
              <a:buChar char="•"/>
            </a:pPr>
            <a:r>
              <a:rPr lang="fr-FR"/>
              <a:t>…etc</a:t>
            </a:r>
            <a:endParaRPr/>
          </a:p>
          <a:p>
            <a:pPr marL="171450" lvl="0" indent="-171450" algn="l" rtl="0">
              <a:lnSpc>
                <a:spcPct val="90000"/>
              </a:lnSpc>
              <a:spcBef>
                <a:spcPts val="750"/>
              </a:spcBef>
              <a:spcAft>
                <a:spcPts val="0"/>
              </a:spcAft>
              <a:buClr>
                <a:schemeClr val="dk1"/>
              </a:buClr>
              <a:buSzPts val="2100"/>
              <a:buChar char="•"/>
            </a:pPr>
            <a:r>
              <a:rPr lang="fr-FR"/>
              <a:t>Cf rapport PIPAME </a:t>
            </a:r>
            <a:endParaRPr/>
          </a:p>
        </p:txBody>
      </p:sp>
      <p:pic>
        <p:nvPicPr>
          <p:cNvPr id="860" name="Google Shape;860;p42"/>
          <p:cNvPicPr preferRelativeResize="0"/>
          <p:nvPr/>
        </p:nvPicPr>
        <p:blipFill rotWithShape="1">
          <a:blip r:embed="rId3">
            <a:alphaModFix/>
          </a:blip>
          <a:srcRect/>
          <a:stretch/>
        </p:blipFill>
        <p:spPr>
          <a:xfrm>
            <a:off x="3419871" y="3723878"/>
            <a:ext cx="4080123" cy="125706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43"/>
          <p:cNvPicPr preferRelativeResize="0"/>
          <p:nvPr/>
        </p:nvPicPr>
        <p:blipFill rotWithShape="1">
          <a:blip r:embed="rId3">
            <a:alphaModFix/>
          </a:blip>
          <a:srcRect/>
          <a:stretch/>
        </p:blipFill>
        <p:spPr>
          <a:xfrm>
            <a:off x="395535" y="25052"/>
            <a:ext cx="7969669" cy="506697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44"/>
          <p:cNvSpPr txBox="1">
            <a:spLocks noGrp="1"/>
          </p:cNvSpPr>
          <p:nvPr>
            <p:ph type="title"/>
          </p:nvPr>
        </p:nvSpPr>
        <p:spPr>
          <a:xfrm>
            <a:off x="539552" y="2139704"/>
            <a:ext cx="8136904" cy="843989"/>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4400"/>
              <a:buFont typeface="Calibri"/>
              <a:buNone/>
            </a:pPr>
            <a:r>
              <a:rPr lang="fr-FR" sz="4400" b="1"/>
              <a:t>3) Evolution des finalités et du rôle de la médecine nucléaire</a:t>
            </a:r>
            <a:endParaRPr sz="4400" b="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45"/>
          <p:cNvSpPr txBox="1">
            <a:spLocks noGrp="1"/>
          </p:cNvSpPr>
          <p:nvPr>
            <p:ph type="body" idx="1"/>
          </p:nvPr>
        </p:nvSpPr>
        <p:spPr>
          <a:xfrm>
            <a:off x="548553" y="1183704"/>
            <a:ext cx="7886700" cy="3263504"/>
          </a:xfrm>
          <a:prstGeom prst="rect">
            <a:avLst/>
          </a:prstGeom>
          <a:noFill/>
          <a:ln>
            <a:noFill/>
          </a:ln>
        </p:spPr>
        <p:txBody>
          <a:bodyPr spcFirstLastPara="1" wrap="square" lIns="68575" tIns="34275" rIns="68575" bIns="34275" anchor="t" anchorCtr="0">
            <a:normAutofit/>
          </a:bodyPr>
          <a:lstStyle/>
          <a:p>
            <a:pPr marL="171450" lvl="0" indent="-171450" algn="l" rtl="0">
              <a:lnSpc>
                <a:spcPct val="90000"/>
              </a:lnSpc>
              <a:spcBef>
                <a:spcPts val="0"/>
              </a:spcBef>
              <a:spcAft>
                <a:spcPts val="0"/>
              </a:spcAft>
              <a:buClr>
                <a:schemeClr val="dk1"/>
              </a:buClr>
              <a:buSzPts val="2100"/>
              <a:buChar char="•"/>
            </a:pPr>
            <a:r>
              <a:rPr lang="fr-FR"/>
              <a:t>La biodistribution d’un traceur radioactif comme reflet d’anomalies anatomiques et de structure…..</a:t>
            </a:r>
            <a:endParaRPr/>
          </a:p>
        </p:txBody>
      </p:sp>
      <p:sp>
        <p:nvSpPr>
          <p:cNvPr id="876" name="Google Shape;876;p45"/>
          <p:cNvSpPr txBox="1">
            <a:spLocks noGrp="1"/>
          </p:cNvSpPr>
          <p:nvPr>
            <p:ph type="title"/>
          </p:nvPr>
        </p:nvSpPr>
        <p:spPr>
          <a:xfrm>
            <a:off x="457200" y="269599"/>
            <a:ext cx="8229600" cy="85725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a:t>Comment voir à l’intérieur des organes ?</a:t>
            </a:r>
            <a:br>
              <a:rPr lang="fr-FR"/>
            </a:br>
            <a:r>
              <a:rPr lang="fr-FR"/>
              <a:t>1950-1970</a:t>
            </a:r>
            <a:endParaRPr/>
          </a:p>
        </p:txBody>
      </p:sp>
      <p:sp>
        <p:nvSpPr>
          <p:cNvPr id="877" name="Google Shape;877;p45"/>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fr-FR"/>
              <a:t>SFEN Paris          JPVuillez UJF/UGA &amp; CHU Grenoble Inserm 1039   juin 2016</a:t>
            </a:r>
            <a:endParaRPr/>
          </a:p>
        </p:txBody>
      </p:sp>
      <p:pic>
        <p:nvPicPr>
          <p:cNvPr id="878" name="Google Shape;878;p45" descr="scintigraphie"/>
          <p:cNvPicPr preferRelativeResize="0"/>
          <p:nvPr/>
        </p:nvPicPr>
        <p:blipFill rotWithShape="1">
          <a:blip r:embed="rId3">
            <a:alphaModFix/>
          </a:blip>
          <a:srcRect/>
          <a:stretch/>
        </p:blipFill>
        <p:spPr>
          <a:xfrm>
            <a:off x="563812" y="1923678"/>
            <a:ext cx="4152204" cy="3024337"/>
          </a:xfrm>
          <a:prstGeom prst="rect">
            <a:avLst/>
          </a:prstGeom>
          <a:noFill/>
          <a:ln>
            <a:noFill/>
          </a:ln>
        </p:spPr>
      </p:pic>
      <p:pic>
        <p:nvPicPr>
          <p:cNvPr id="879" name="Google Shape;879;p45"/>
          <p:cNvPicPr preferRelativeResize="0"/>
          <p:nvPr/>
        </p:nvPicPr>
        <p:blipFill rotWithShape="1">
          <a:blip r:embed="rId4">
            <a:alphaModFix/>
          </a:blip>
          <a:srcRect/>
          <a:stretch/>
        </p:blipFill>
        <p:spPr>
          <a:xfrm>
            <a:off x="5580117" y="1923678"/>
            <a:ext cx="2384425" cy="1783556"/>
          </a:xfrm>
          <a:prstGeom prst="rect">
            <a:avLst/>
          </a:prstGeom>
          <a:noFill/>
          <a:ln>
            <a:noFill/>
          </a:ln>
        </p:spPr>
      </p:pic>
      <p:pic>
        <p:nvPicPr>
          <p:cNvPr id="880" name="Google Shape;880;p45"/>
          <p:cNvPicPr preferRelativeResize="0"/>
          <p:nvPr/>
        </p:nvPicPr>
        <p:blipFill rotWithShape="1">
          <a:blip r:embed="rId5">
            <a:alphaModFix/>
          </a:blip>
          <a:srcRect/>
          <a:stretch/>
        </p:blipFill>
        <p:spPr>
          <a:xfrm>
            <a:off x="4151803" y="3543859"/>
            <a:ext cx="4380638" cy="142160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6"/>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solidFill>
                  <a:srgbClr val="C00000"/>
                </a:solidFill>
              </a:rPr>
              <a:t>46</a:t>
            </a:fld>
            <a:endParaRPr>
              <a:solidFill>
                <a:srgbClr val="C00000"/>
              </a:solidFill>
            </a:endParaRPr>
          </a:p>
        </p:txBody>
      </p:sp>
      <p:sp>
        <p:nvSpPr>
          <p:cNvPr id="886" name="Google Shape;886;p46"/>
          <p:cNvSpPr txBox="1"/>
          <p:nvPr/>
        </p:nvSpPr>
        <p:spPr>
          <a:xfrm>
            <a:off x="539751" y="86918"/>
            <a:ext cx="61665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b="1">
                <a:solidFill>
                  <a:schemeClr val="dk1"/>
                </a:solidFill>
                <a:latin typeface="Calibri"/>
                <a:ea typeface="Calibri"/>
                <a:cs typeface="Calibri"/>
                <a:sym typeface="Calibri"/>
              </a:rPr>
              <a:t>Diagnostic : à quoi sert la médecine nucléaire ?</a:t>
            </a:r>
            <a:endParaRPr/>
          </a:p>
        </p:txBody>
      </p:sp>
      <p:grpSp>
        <p:nvGrpSpPr>
          <p:cNvPr id="887" name="Google Shape;887;p46"/>
          <p:cNvGrpSpPr/>
          <p:nvPr/>
        </p:nvGrpSpPr>
        <p:grpSpPr>
          <a:xfrm>
            <a:off x="250826" y="267494"/>
            <a:ext cx="4987338" cy="3242596"/>
            <a:chOff x="158" y="300"/>
            <a:chExt cx="3377" cy="2285"/>
          </a:xfrm>
        </p:grpSpPr>
        <p:pic>
          <p:nvPicPr>
            <p:cNvPr id="888" name="Google Shape;888;p46" descr="scintigraphie"/>
            <p:cNvPicPr preferRelativeResize="0"/>
            <p:nvPr/>
          </p:nvPicPr>
          <p:blipFill rotWithShape="1">
            <a:blip r:embed="rId3">
              <a:alphaModFix/>
            </a:blip>
            <a:srcRect/>
            <a:stretch/>
          </p:blipFill>
          <p:spPr>
            <a:xfrm>
              <a:off x="158" y="436"/>
              <a:ext cx="2631" cy="2149"/>
            </a:xfrm>
            <a:prstGeom prst="rect">
              <a:avLst/>
            </a:prstGeom>
            <a:noFill/>
            <a:ln>
              <a:noFill/>
            </a:ln>
          </p:spPr>
        </p:pic>
        <p:sp>
          <p:nvSpPr>
            <p:cNvPr id="889" name="Google Shape;889;p46"/>
            <p:cNvSpPr txBox="1"/>
            <p:nvPr/>
          </p:nvSpPr>
          <p:spPr>
            <a:xfrm>
              <a:off x="2381" y="300"/>
              <a:ext cx="1154" cy="281"/>
            </a:xfrm>
            <a:prstGeom prst="rect">
              <a:avLst/>
            </a:prstGeom>
            <a:solidFill>
              <a:srgbClr val="FFFFFF"/>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C00000"/>
                  </a:solidFill>
                  <a:latin typeface="Calibri"/>
                  <a:ea typeface="Calibri"/>
                  <a:cs typeface="Calibri"/>
                  <a:sym typeface="Calibri"/>
                </a:rPr>
                <a:t>Morphologique…</a:t>
              </a:r>
              <a:endParaRPr/>
            </a:p>
          </p:txBody>
        </p:sp>
      </p:grpSp>
      <p:grpSp>
        <p:nvGrpSpPr>
          <p:cNvPr id="890" name="Google Shape;890;p46"/>
          <p:cNvGrpSpPr/>
          <p:nvPr/>
        </p:nvGrpSpPr>
        <p:grpSpPr>
          <a:xfrm>
            <a:off x="2484443" y="699692"/>
            <a:ext cx="3752686" cy="4020388"/>
            <a:chOff x="1565" y="663"/>
            <a:chExt cx="2541" cy="3131"/>
          </a:xfrm>
        </p:grpSpPr>
        <p:pic>
          <p:nvPicPr>
            <p:cNvPr id="891" name="Google Shape;891;p46" descr="scinti%20osseuse"/>
            <p:cNvPicPr preferRelativeResize="0"/>
            <p:nvPr/>
          </p:nvPicPr>
          <p:blipFill rotWithShape="1">
            <a:blip r:embed="rId4">
              <a:alphaModFix/>
            </a:blip>
            <a:srcRect/>
            <a:stretch/>
          </p:blipFill>
          <p:spPr>
            <a:xfrm>
              <a:off x="1565" y="845"/>
              <a:ext cx="1570" cy="2949"/>
            </a:xfrm>
            <a:prstGeom prst="rect">
              <a:avLst/>
            </a:prstGeom>
            <a:noFill/>
            <a:ln>
              <a:noFill/>
            </a:ln>
          </p:spPr>
        </p:pic>
        <p:sp>
          <p:nvSpPr>
            <p:cNvPr id="892" name="Google Shape;892;p46"/>
            <p:cNvSpPr txBox="1"/>
            <p:nvPr/>
          </p:nvSpPr>
          <p:spPr>
            <a:xfrm>
              <a:off x="2336" y="663"/>
              <a:ext cx="1770" cy="310"/>
            </a:xfrm>
            <a:prstGeom prst="rect">
              <a:avLst/>
            </a:prstGeom>
            <a:solidFill>
              <a:srgbClr val="FFFFFF"/>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C00000"/>
                  </a:solidFill>
                  <a:latin typeface="Calibri"/>
                  <a:ea typeface="Calibri"/>
                  <a:cs typeface="Calibri"/>
                  <a:sym typeface="Calibri"/>
                </a:rPr>
                <a:t>Fonctionnel/biochimique …</a:t>
              </a:r>
              <a:endParaRPr/>
            </a:p>
          </p:txBody>
        </p:sp>
      </p:grpSp>
      <p:grpSp>
        <p:nvGrpSpPr>
          <p:cNvPr id="893" name="Google Shape;893;p46"/>
          <p:cNvGrpSpPr/>
          <p:nvPr/>
        </p:nvGrpSpPr>
        <p:grpSpPr>
          <a:xfrm>
            <a:off x="3635379" y="916387"/>
            <a:ext cx="2036583" cy="4193736"/>
            <a:chOff x="2290" y="845"/>
            <a:chExt cx="1379" cy="3266"/>
          </a:xfrm>
        </p:grpSpPr>
        <p:pic>
          <p:nvPicPr>
            <p:cNvPr id="894" name="Google Shape;894;p46"/>
            <p:cNvPicPr preferRelativeResize="0"/>
            <p:nvPr/>
          </p:nvPicPr>
          <p:blipFill rotWithShape="1">
            <a:blip r:embed="rId5">
              <a:alphaModFix/>
            </a:blip>
            <a:srcRect l="80179" t="5027" b="2773"/>
            <a:stretch/>
          </p:blipFill>
          <p:spPr>
            <a:xfrm>
              <a:off x="2290" y="981"/>
              <a:ext cx="1253" cy="3130"/>
            </a:xfrm>
            <a:prstGeom prst="rect">
              <a:avLst/>
            </a:prstGeom>
            <a:noFill/>
            <a:ln>
              <a:noFill/>
            </a:ln>
          </p:spPr>
        </p:pic>
        <p:sp>
          <p:nvSpPr>
            <p:cNvPr id="895" name="Google Shape;895;p46"/>
            <p:cNvSpPr txBox="1"/>
            <p:nvPr/>
          </p:nvSpPr>
          <p:spPr>
            <a:xfrm>
              <a:off x="2699" y="845"/>
              <a:ext cx="970" cy="310"/>
            </a:xfrm>
            <a:prstGeom prst="rect">
              <a:avLst/>
            </a:prstGeom>
            <a:solidFill>
              <a:srgbClr val="FFFFFF"/>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C00000"/>
                  </a:solidFill>
                  <a:latin typeface="Calibri"/>
                  <a:ea typeface="Calibri"/>
                  <a:cs typeface="Calibri"/>
                  <a:sym typeface="Calibri"/>
                </a:rPr>
                <a:t>Biochimique…</a:t>
              </a:r>
              <a:endParaRPr/>
            </a:p>
          </p:txBody>
        </p:sp>
      </p:grpSp>
      <p:grpSp>
        <p:nvGrpSpPr>
          <p:cNvPr id="896" name="Google Shape;896;p46"/>
          <p:cNvGrpSpPr/>
          <p:nvPr/>
        </p:nvGrpSpPr>
        <p:grpSpPr>
          <a:xfrm>
            <a:off x="4243820" y="1237243"/>
            <a:ext cx="3386138" cy="3726656"/>
            <a:chOff x="2789" y="1026"/>
            <a:chExt cx="2133" cy="3130"/>
          </a:xfrm>
        </p:grpSpPr>
        <p:pic>
          <p:nvPicPr>
            <p:cNvPr id="897" name="Google Shape;897;p46" descr="BET_LNH1"/>
            <p:cNvPicPr preferRelativeResize="0"/>
            <p:nvPr/>
          </p:nvPicPr>
          <p:blipFill rotWithShape="1">
            <a:blip r:embed="rId6">
              <a:alphaModFix/>
            </a:blip>
            <a:srcRect/>
            <a:stretch/>
          </p:blipFill>
          <p:spPr>
            <a:xfrm>
              <a:off x="2789" y="1253"/>
              <a:ext cx="1624" cy="2903"/>
            </a:xfrm>
            <a:prstGeom prst="rect">
              <a:avLst/>
            </a:prstGeom>
            <a:noFill/>
            <a:ln>
              <a:noFill/>
            </a:ln>
          </p:spPr>
        </p:pic>
        <p:sp>
          <p:nvSpPr>
            <p:cNvPr id="898" name="Google Shape;898;p46"/>
            <p:cNvSpPr txBox="1"/>
            <p:nvPr/>
          </p:nvSpPr>
          <p:spPr>
            <a:xfrm>
              <a:off x="3969" y="1026"/>
              <a:ext cx="953" cy="543"/>
            </a:xfrm>
            <a:prstGeom prst="rect">
              <a:avLst/>
            </a:prstGeom>
            <a:solidFill>
              <a:srgbClr val="FFFFFF"/>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C00000"/>
                  </a:solidFill>
                  <a:latin typeface="Calibri"/>
                  <a:ea typeface="Calibri"/>
                  <a:cs typeface="Calibri"/>
                  <a:sym typeface="Calibri"/>
                </a:rPr>
                <a:t>Métabolique/</a:t>
              </a:r>
              <a:endParaRPr/>
            </a:p>
            <a:p>
              <a:pPr marL="0" marR="0" lvl="0" indent="0" algn="l" rtl="0">
                <a:spcBef>
                  <a:spcPts val="0"/>
                </a:spcBef>
                <a:spcAft>
                  <a:spcPts val="0"/>
                </a:spcAft>
                <a:buNone/>
              </a:pPr>
              <a:r>
                <a:rPr lang="fr-FR" sz="1800" b="1">
                  <a:solidFill>
                    <a:srgbClr val="C00000"/>
                  </a:solidFill>
                  <a:latin typeface="Calibri"/>
                  <a:ea typeface="Calibri"/>
                  <a:cs typeface="Calibri"/>
                  <a:sym typeface="Calibri"/>
                </a:rPr>
                <a:t>moléculaire…</a:t>
              </a:r>
              <a:endParaRPr sz="1800" b="1">
                <a:solidFill>
                  <a:srgbClr val="C00000"/>
                </a:solidFill>
                <a:latin typeface="Calibri"/>
                <a:ea typeface="Calibri"/>
                <a:cs typeface="Calibri"/>
                <a:sym typeface="Calibri"/>
              </a:endParaRPr>
            </a:p>
          </p:txBody>
        </p:sp>
      </p:grpSp>
      <p:grpSp>
        <p:nvGrpSpPr>
          <p:cNvPr id="899" name="Google Shape;899;p46"/>
          <p:cNvGrpSpPr/>
          <p:nvPr/>
        </p:nvGrpSpPr>
        <p:grpSpPr>
          <a:xfrm>
            <a:off x="5671963" y="1579994"/>
            <a:ext cx="3148642" cy="3436142"/>
            <a:chOff x="3560" y="1434"/>
            <a:chExt cx="2413" cy="2676"/>
          </a:xfrm>
        </p:grpSpPr>
        <p:pic>
          <p:nvPicPr>
            <p:cNvPr id="900" name="Google Shape;900;p46" descr="1_f"/>
            <p:cNvPicPr preferRelativeResize="0"/>
            <p:nvPr/>
          </p:nvPicPr>
          <p:blipFill rotWithShape="1">
            <a:blip r:embed="rId7">
              <a:alphaModFix/>
            </a:blip>
            <a:srcRect/>
            <a:stretch/>
          </p:blipFill>
          <p:spPr>
            <a:xfrm>
              <a:off x="3560" y="1797"/>
              <a:ext cx="2097" cy="2313"/>
            </a:xfrm>
            <a:prstGeom prst="rect">
              <a:avLst/>
            </a:prstGeom>
            <a:noFill/>
            <a:ln>
              <a:noFill/>
            </a:ln>
          </p:spPr>
        </p:pic>
        <p:sp>
          <p:nvSpPr>
            <p:cNvPr id="901" name="Google Shape;901;p46"/>
            <p:cNvSpPr txBox="1"/>
            <p:nvPr/>
          </p:nvSpPr>
          <p:spPr>
            <a:xfrm>
              <a:off x="4468" y="1434"/>
              <a:ext cx="1505" cy="503"/>
            </a:xfrm>
            <a:prstGeom prst="rect">
              <a:avLst/>
            </a:prstGeom>
            <a:solidFill>
              <a:srgbClr val="FFFFFF"/>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C00000"/>
                  </a:solidFill>
                  <a:latin typeface="Calibri"/>
                  <a:ea typeface="Calibri"/>
                  <a:cs typeface="Calibri"/>
                  <a:sym typeface="Calibri"/>
                </a:rPr>
                <a:t>Métabolique et anatomique …</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7"/>
                                        </p:tgtEl>
                                        <p:attrNameLst>
                                          <p:attrName>style.visibility</p:attrName>
                                        </p:attrNameLst>
                                      </p:cBhvr>
                                      <p:to>
                                        <p:strVal val="visible"/>
                                      </p:to>
                                    </p:set>
                                    <p:animEffect transition="in" filter="fade">
                                      <p:cBhvr>
                                        <p:cTn id="7" dur="500"/>
                                        <p:tgtEl>
                                          <p:spTgt spid="8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0"/>
                                        </p:tgtEl>
                                        <p:attrNameLst>
                                          <p:attrName>style.visibility</p:attrName>
                                        </p:attrNameLst>
                                      </p:cBhvr>
                                      <p:to>
                                        <p:strVal val="visible"/>
                                      </p:to>
                                    </p:set>
                                    <p:animEffect transition="in" filter="fade">
                                      <p:cBhvr>
                                        <p:cTn id="12" dur="500"/>
                                        <p:tgtEl>
                                          <p:spTgt spid="8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3"/>
                                        </p:tgtEl>
                                        <p:attrNameLst>
                                          <p:attrName>style.visibility</p:attrName>
                                        </p:attrNameLst>
                                      </p:cBhvr>
                                      <p:to>
                                        <p:strVal val="visible"/>
                                      </p:to>
                                    </p:set>
                                    <p:animEffect transition="in" filter="fade">
                                      <p:cBhvr>
                                        <p:cTn id="17" dur="500"/>
                                        <p:tgtEl>
                                          <p:spTgt spid="8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6"/>
                                        </p:tgtEl>
                                        <p:attrNameLst>
                                          <p:attrName>style.visibility</p:attrName>
                                        </p:attrNameLst>
                                      </p:cBhvr>
                                      <p:to>
                                        <p:strVal val="visible"/>
                                      </p:to>
                                    </p:set>
                                    <p:animEffect transition="in" filter="fade">
                                      <p:cBhvr>
                                        <p:cTn id="22" dur="500"/>
                                        <p:tgtEl>
                                          <p:spTgt spid="89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9"/>
                                        </p:tgtEl>
                                        <p:attrNameLst>
                                          <p:attrName>style.visibility</p:attrName>
                                        </p:attrNameLst>
                                      </p:cBhvr>
                                      <p:to>
                                        <p:strVal val="visible"/>
                                      </p:to>
                                    </p:set>
                                    <p:animEffect transition="in" filter="fade">
                                      <p:cBhvr>
                                        <p:cTn id="27" dur="500"/>
                                        <p:tgtEl>
                                          <p:spTgt spid="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47"/>
          <p:cNvPicPr preferRelativeResize="0"/>
          <p:nvPr/>
        </p:nvPicPr>
        <p:blipFill rotWithShape="1">
          <a:blip r:embed="rId3">
            <a:alphaModFix/>
          </a:blip>
          <a:srcRect/>
          <a:stretch/>
        </p:blipFill>
        <p:spPr>
          <a:xfrm>
            <a:off x="414067" y="195486"/>
            <a:ext cx="2760453" cy="4752528"/>
          </a:xfrm>
          <a:prstGeom prst="rect">
            <a:avLst/>
          </a:prstGeom>
          <a:noFill/>
          <a:ln>
            <a:noFill/>
          </a:ln>
        </p:spPr>
      </p:pic>
      <p:pic>
        <p:nvPicPr>
          <p:cNvPr id="907" name="Google Shape;907;p47"/>
          <p:cNvPicPr preferRelativeResize="0"/>
          <p:nvPr/>
        </p:nvPicPr>
        <p:blipFill rotWithShape="1">
          <a:blip r:embed="rId4">
            <a:alphaModFix/>
          </a:blip>
          <a:srcRect/>
          <a:stretch/>
        </p:blipFill>
        <p:spPr>
          <a:xfrm>
            <a:off x="3635896" y="411510"/>
            <a:ext cx="5429250" cy="410445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48"/>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fr-FR"/>
              <a:t>Colloque IMNC 15 juin 2011 JP Vuillez Grenoble</a:t>
            </a:r>
            <a:endParaRPr/>
          </a:p>
        </p:txBody>
      </p:sp>
      <p:sp>
        <p:nvSpPr>
          <p:cNvPr id="913" name="Google Shape;913;p48"/>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48</a:t>
            </a:fld>
            <a:endParaRPr/>
          </a:p>
        </p:txBody>
      </p:sp>
      <p:sp>
        <p:nvSpPr>
          <p:cNvPr id="914" name="Google Shape;914;p48"/>
          <p:cNvSpPr txBox="1">
            <a:spLocks noGrp="1"/>
          </p:cNvSpPr>
          <p:nvPr>
            <p:ph type="title"/>
          </p:nvPr>
        </p:nvSpPr>
        <p:spPr>
          <a:xfrm>
            <a:off x="107504" y="87474"/>
            <a:ext cx="9036496" cy="86409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600"/>
              <a:buFont typeface="Calibri"/>
              <a:buNone/>
            </a:pPr>
            <a:r>
              <a:rPr lang="fr-FR" sz="3600"/>
              <a:t>Cibles cellulaires pour l’oncologie nucléaire</a:t>
            </a:r>
            <a:endParaRPr/>
          </a:p>
        </p:txBody>
      </p:sp>
      <p:sp>
        <p:nvSpPr>
          <p:cNvPr id="915" name="Google Shape;915;p48"/>
          <p:cNvSpPr txBox="1">
            <a:spLocks noGrp="1"/>
          </p:cNvSpPr>
          <p:nvPr>
            <p:ph type="body" idx="1"/>
          </p:nvPr>
        </p:nvSpPr>
        <p:spPr>
          <a:xfrm>
            <a:off x="323528" y="1059583"/>
            <a:ext cx="2880320" cy="2232248"/>
          </a:xfrm>
          <a:prstGeom prst="rect">
            <a:avLst/>
          </a:prstGeom>
          <a:solidFill>
            <a:srgbClr val="D8D8D8"/>
          </a:solidFill>
          <a:ln>
            <a:noFill/>
          </a:ln>
        </p:spPr>
        <p:txBody>
          <a:bodyPr spcFirstLastPara="1" wrap="square" lIns="68575" tIns="34275" rIns="68575" bIns="34275" anchor="t" anchorCtr="0">
            <a:noAutofit/>
          </a:bodyPr>
          <a:lstStyle/>
          <a:p>
            <a:pPr marL="171450" lvl="0" indent="-171450" algn="l" rtl="0">
              <a:lnSpc>
                <a:spcPct val="90000"/>
              </a:lnSpc>
              <a:spcBef>
                <a:spcPts val="0"/>
              </a:spcBef>
              <a:spcAft>
                <a:spcPts val="0"/>
              </a:spcAft>
              <a:buClr>
                <a:schemeClr val="dk1"/>
              </a:buClr>
              <a:buSzPts val="1400"/>
              <a:buChar char="•"/>
            </a:pPr>
            <a:r>
              <a:rPr lang="fr-FR" sz="1400"/>
              <a:t>Métabolisme : [</a:t>
            </a:r>
            <a:r>
              <a:rPr lang="fr-FR" sz="1400" baseline="30000"/>
              <a:t>18</a:t>
            </a:r>
            <a:r>
              <a:rPr lang="fr-FR" sz="1400"/>
              <a:t>F]-FDG +++</a:t>
            </a:r>
            <a:endParaRPr/>
          </a:p>
          <a:p>
            <a:pPr marL="171450" lvl="0" indent="-171450" algn="l" rtl="0">
              <a:lnSpc>
                <a:spcPct val="90000"/>
              </a:lnSpc>
              <a:spcBef>
                <a:spcPts val="750"/>
              </a:spcBef>
              <a:spcAft>
                <a:spcPts val="0"/>
              </a:spcAft>
              <a:buClr>
                <a:schemeClr val="dk1"/>
              </a:buClr>
              <a:buSzPts val="1400"/>
              <a:buChar char="•"/>
            </a:pPr>
            <a:r>
              <a:rPr lang="fr-FR" sz="1400"/>
              <a:t>Récepteurs : ex SMS-R</a:t>
            </a:r>
            <a:endParaRPr/>
          </a:p>
          <a:p>
            <a:pPr marL="171450" lvl="0" indent="-171450" algn="l" rtl="0">
              <a:lnSpc>
                <a:spcPct val="90000"/>
              </a:lnSpc>
              <a:spcBef>
                <a:spcPts val="750"/>
              </a:spcBef>
              <a:spcAft>
                <a:spcPts val="0"/>
              </a:spcAft>
              <a:buClr>
                <a:schemeClr val="dk1"/>
              </a:buClr>
              <a:buSzPts val="1400"/>
              <a:buChar char="•"/>
            </a:pPr>
            <a:r>
              <a:rPr lang="fr-FR" sz="1400"/>
              <a:t>Antigènes </a:t>
            </a:r>
            <a:endParaRPr/>
          </a:p>
          <a:p>
            <a:pPr marL="171450" lvl="0" indent="-171450" algn="l" rtl="0">
              <a:lnSpc>
                <a:spcPct val="90000"/>
              </a:lnSpc>
              <a:spcBef>
                <a:spcPts val="750"/>
              </a:spcBef>
              <a:spcAft>
                <a:spcPts val="0"/>
              </a:spcAft>
              <a:buClr>
                <a:schemeClr val="dk1"/>
              </a:buClr>
              <a:buSzPts val="1400"/>
              <a:buChar char="•"/>
            </a:pPr>
            <a:r>
              <a:rPr lang="fr-FR" sz="1400"/>
              <a:t>DDP membranaires (sestamibi)</a:t>
            </a:r>
            <a:endParaRPr/>
          </a:p>
          <a:p>
            <a:pPr marL="171450" lvl="0" indent="-171450" algn="l" rtl="0">
              <a:lnSpc>
                <a:spcPct val="90000"/>
              </a:lnSpc>
              <a:spcBef>
                <a:spcPts val="750"/>
              </a:spcBef>
              <a:spcAft>
                <a:spcPts val="0"/>
              </a:spcAft>
              <a:buClr>
                <a:schemeClr val="dk1"/>
              </a:buClr>
              <a:buSzPts val="1400"/>
              <a:buChar char="•"/>
            </a:pPr>
            <a:r>
              <a:rPr lang="fr-FR" sz="1400"/>
              <a:t>Intégrines (angiogenèse)</a:t>
            </a:r>
            <a:endParaRPr/>
          </a:p>
          <a:p>
            <a:pPr marL="171450" lvl="0" indent="-171450" algn="l" rtl="0">
              <a:lnSpc>
                <a:spcPct val="90000"/>
              </a:lnSpc>
              <a:spcBef>
                <a:spcPts val="750"/>
              </a:spcBef>
              <a:spcAft>
                <a:spcPts val="0"/>
              </a:spcAft>
              <a:buClr>
                <a:schemeClr val="dk1"/>
              </a:buClr>
              <a:buSzPts val="1400"/>
              <a:buChar char="•"/>
            </a:pPr>
            <a:r>
              <a:rPr lang="fr-FR" sz="1400"/>
              <a:t>Phosphatidyl-sérine (apoptose)</a:t>
            </a:r>
            <a:endParaRPr/>
          </a:p>
          <a:p>
            <a:pPr marL="171450" lvl="0" indent="-171450" algn="l" rtl="0">
              <a:lnSpc>
                <a:spcPct val="90000"/>
              </a:lnSpc>
              <a:spcBef>
                <a:spcPts val="750"/>
              </a:spcBef>
              <a:spcAft>
                <a:spcPts val="0"/>
              </a:spcAft>
              <a:buClr>
                <a:schemeClr val="dk1"/>
              </a:buClr>
              <a:buSzPts val="1400"/>
              <a:buChar char="•"/>
            </a:pPr>
            <a:r>
              <a:rPr lang="fr-FR" sz="1400"/>
              <a:t>etc.</a:t>
            </a:r>
            <a:endParaRPr/>
          </a:p>
        </p:txBody>
      </p:sp>
      <p:pic>
        <p:nvPicPr>
          <p:cNvPr id="916" name="Google Shape;916;p48"/>
          <p:cNvPicPr preferRelativeResize="0"/>
          <p:nvPr/>
        </p:nvPicPr>
        <p:blipFill rotWithShape="1">
          <a:blip r:embed="rId3">
            <a:alphaModFix/>
          </a:blip>
          <a:srcRect/>
          <a:stretch/>
        </p:blipFill>
        <p:spPr>
          <a:xfrm>
            <a:off x="3419872" y="771551"/>
            <a:ext cx="5423008" cy="42664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49"/>
          <p:cNvSpPr txBox="1">
            <a:spLocks noGrp="1"/>
          </p:cNvSpPr>
          <p:nvPr>
            <p:ph type="ftr" idx="11"/>
          </p:nvPr>
        </p:nvSpPr>
        <p:spPr>
          <a:xfrm>
            <a:off x="3028950" y="4767264"/>
            <a:ext cx="3086100" cy="273844"/>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fr-FR"/>
              <a:t>Colloque IMNC 15 juin 2011 JP Vuillez Grenoble</a:t>
            </a:r>
            <a:endParaRPr/>
          </a:p>
        </p:txBody>
      </p:sp>
      <p:sp>
        <p:nvSpPr>
          <p:cNvPr id="922" name="Google Shape;922;p49"/>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49</a:t>
            </a:fld>
            <a:endParaRPr/>
          </a:p>
        </p:txBody>
      </p:sp>
      <p:pic>
        <p:nvPicPr>
          <p:cNvPr id="923" name="Google Shape;923;p49"/>
          <p:cNvPicPr preferRelativeResize="0"/>
          <p:nvPr/>
        </p:nvPicPr>
        <p:blipFill rotWithShape="1">
          <a:blip r:embed="rId3">
            <a:alphaModFix/>
          </a:blip>
          <a:srcRect/>
          <a:stretch/>
        </p:blipFill>
        <p:spPr>
          <a:xfrm>
            <a:off x="539552" y="553769"/>
            <a:ext cx="8231832" cy="4538263"/>
          </a:xfrm>
          <a:prstGeom prst="rect">
            <a:avLst/>
          </a:prstGeom>
          <a:noFill/>
          <a:ln>
            <a:noFill/>
          </a:ln>
        </p:spPr>
      </p:pic>
      <p:pic>
        <p:nvPicPr>
          <p:cNvPr id="924" name="Google Shape;924;p49"/>
          <p:cNvPicPr preferRelativeResize="0"/>
          <p:nvPr/>
        </p:nvPicPr>
        <p:blipFill rotWithShape="1">
          <a:blip r:embed="rId4">
            <a:alphaModFix/>
          </a:blip>
          <a:srcRect/>
          <a:stretch/>
        </p:blipFill>
        <p:spPr>
          <a:xfrm>
            <a:off x="1763717" y="3"/>
            <a:ext cx="5112543" cy="535781"/>
          </a:xfrm>
          <a:prstGeom prst="rect">
            <a:avLst/>
          </a:prstGeom>
          <a:noFill/>
          <a:ln>
            <a:noFill/>
          </a:ln>
        </p:spPr>
      </p:pic>
      <p:sp>
        <p:nvSpPr>
          <p:cNvPr id="925" name="Google Shape;925;p49"/>
          <p:cNvSpPr txBox="1"/>
          <p:nvPr/>
        </p:nvSpPr>
        <p:spPr>
          <a:xfrm>
            <a:off x="8153400" y="4816080"/>
            <a:ext cx="762000" cy="273844"/>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fr-FR" sz="1000">
                <a:solidFill>
                  <a:srgbClr val="313D4D"/>
                </a:solidFill>
                <a:latin typeface="Calibri"/>
                <a:ea typeface="Calibri"/>
                <a:cs typeface="Calibri"/>
                <a:sym typeface="Calibri"/>
              </a:rPr>
              <a:t>49</a:t>
            </a:fld>
            <a:endParaRPr sz="1000">
              <a:solidFill>
                <a:srgbClr val="313D4D"/>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
          <p:cNvSpPr txBox="1">
            <a:spLocks noGrp="1"/>
          </p:cNvSpPr>
          <p:nvPr>
            <p:ph type="body" idx="1"/>
          </p:nvPr>
        </p:nvSpPr>
        <p:spPr>
          <a:xfrm>
            <a:off x="26606" y="1059582"/>
            <a:ext cx="6480720" cy="3394472"/>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SzPct val="100000"/>
              <a:buFont typeface="Corbel"/>
              <a:buChar char="•"/>
            </a:pPr>
            <a:r>
              <a:rPr lang="fr-FR" sz="2400"/>
              <a:t>1896 : Becquerel radioactivité naturelle</a:t>
            </a:r>
            <a:br>
              <a:rPr lang="fr-FR" sz="2400"/>
            </a:br>
            <a:r>
              <a:rPr lang="fr-FR" sz="2400"/>
              <a:t>	« rayonnement uranique »</a:t>
            </a:r>
            <a:endParaRPr/>
          </a:p>
          <a:p>
            <a:pPr marL="342900" lvl="0" indent="-201930" algn="l" rtl="0">
              <a:spcBef>
                <a:spcPts val="0"/>
              </a:spcBef>
              <a:spcAft>
                <a:spcPts val="0"/>
              </a:spcAft>
              <a:buSzPct val="100000"/>
              <a:buFont typeface="Corbel"/>
              <a:buNone/>
            </a:pPr>
            <a:endParaRPr sz="2400"/>
          </a:p>
          <a:p>
            <a:pPr marL="342900" lvl="0" indent="-342900" algn="l" rtl="0">
              <a:spcBef>
                <a:spcPts val="0"/>
              </a:spcBef>
              <a:spcAft>
                <a:spcPts val="0"/>
              </a:spcAft>
              <a:buSzPct val="100000"/>
              <a:buFont typeface="Corbel"/>
              <a:buChar char="•"/>
            </a:pPr>
            <a:r>
              <a:rPr lang="fr-FR" sz="2400"/>
              <a:t>1898 : Marie et Pierre Curie : polonium, radium</a:t>
            </a:r>
            <a:endParaRPr/>
          </a:p>
          <a:p>
            <a:pPr marL="342900" lvl="0" indent="-201930" algn="l" rtl="0">
              <a:spcBef>
                <a:spcPts val="0"/>
              </a:spcBef>
              <a:spcAft>
                <a:spcPts val="0"/>
              </a:spcAft>
              <a:buSzPct val="100000"/>
              <a:buFont typeface="Corbel"/>
              <a:buNone/>
            </a:pPr>
            <a:endParaRPr sz="2400"/>
          </a:p>
          <a:p>
            <a:pPr marL="342900" lvl="0" indent="-342900" algn="l" rtl="0">
              <a:spcBef>
                <a:spcPts val="0"/>
              </a:spcBef>
              <a:spcAft>
                <a:spcPts val="0"/>
              </a:spcAft>
              <a:buSzPct val="100000"/>
              <a:buFont typeface="Corbel"/>
              <a:buChar char="•"/>
            </a:pPr>
            <a:r>
              <a:rPr lang="fr-FR" sz="2400"/>
              <a:t>1900 : </a:t>
            </a:r>
            <a:endParaRPr/>
          </a:p>
          <a:p>
            <a:pPr marL="742950" lvl="1" indent="-285750" algn="l" rtl="0">
              <a:spcBef>
                <a:spcPts val="0"/>
              </a:spcBef>
              <a:spcAft>
                <a:spcPts val="0"/>
              </a:spcAft>
              <a:buSzPct val="100000"/>
              <a:buFont typeface="Corbel"/>
              <a:buChar char="–"/>
            </a:pPr>
            <a:r>
              <a:rPr lang="fr-FR" sz="2000"/>
              <a:t>Jean Perrin, rayonnements corpusculaires</a:t>
            </a:r>
            <a:endParaRPr/>
          </a:p>
          <a:p>
            <a:pPr marL="742950" lvl="1" indent="-285750" algn="l" rtl="0">
              <a:spcBef>
                <a:spcPts val="0"/>
              </a:spcBef>
              <a:spcAft>
                <a:spcPts val="0"/>
              </a:spcAft>
              <a:buSzPct val="100000"/>
              <a:buFont typeface="Corbel"/>
              <a:buChar char="–"/>
            </a:pPr>
            <a:r>
              <a:rPr lang="fr-FR" sz="2000"/>
              <a:t>Paul Villard, rayonnements gamma</a:t>
            </a:r>
            <a:endParaRPr/>
          </a:p>
          <a:p>
            <a:pPr marL="0" lvl="0" indent="0" algn="l" rtl="0">
              <a:spcBef>
                <a:spcPts val="0"/>
              </a:spcBef>
              <a:spcAft>
                <a:spcPts val="0"/>
              </a:spcAft>
              <a:buSzPct val="100000"/>
              <a:buFont typeface="Corbel"/>
              <a:buNone/>
            </a:pPr>
            <a:endParaRPr sz="2400"/>
          </a:p>
          <a:p>
            <a:pPr marL="342900" lvl="0" indent="-201930" algn="l" rtl="0">
              <a:spcBef>
                <a:spcPts val="0"/>
              </a:spcBef>
              <a:spcAft>
                <a:spcPts val="0"/>
              </a:spcAft>
              <a:buSzPct val="100000"/>
              <a:buFont typeface="Corbel"/>
              <a:buNone/>
            </a:pPr>
            <a:endParaRPr sz="2400"/>
          </a:p>
          <a:p>
            <a:pPr marL="342900" lvl="0" indent="-342900" algn="l" rtl="0">
              <a:spcBef>
                <a:spcPts val="0"/>
              </a:spcBef>
              <a:spcAft>
                <a:spcPts val="0"/>
              </a:spcAft>
              <a:buSzPct val="100000"/>
              <a:buFont typeface="Corbel"/>
              <a:buChar char="•"/>
            </a:pPr>
            <a:r>
              <a:rPr lang="fr-FR" sz="2400"/>
              <a:t>1934 : Irène et Frédéric Joliot-Curie, radioactivité artificielle</a:t>
            </a:r>
            <a:endParaRPr/>
          </a:p>
          <a:p>
            <a:pPr marL="342900" lvl="0" indent="-201930" algn="l" rtl="0">
              <a:spcBef>
                <a:spcPts val="0"/>
              </a:spcBef>
              <a:spcAft>
                <a:spcPts val="0"/>
              </a:spcAft>
              <a:buSzPct val="100000"/>
              <a:buFont typeface="Corbel"/>
              <a:buNone/>
            </a:pPr>
            <a:endParaRPr sz="2400"/>
          </a:p>
          <a:p>
            <a:pPr marL="342900" lvl="0" indent="-201930" algn="l" rtl="0">
              <a:spcBef>
                <a:spcPts val="0"/>
              </a:spcBef>
              <a:spcAft>
                <a:spcPts val="0"/>
              </a:spcAft>
              <a:buSzPct val="100000"/>
              <a:buFont typeface="Corbel"/>
              <a:buNone/>
            </a:pPr>
            <a:endParaRPr sz="2400"/>
          </a:p>
        </p:txBody>
      </p:sp>
      <p:sp>
        <p:nvSpPr>
          <p:cNvPr id="402" name="Google Shape;402;p5"/>
          <p:cNvSpPr txBox="1">
            <a:spLocks noGrp="1"/>
          </p:cNvSpPr>
          <p:nvPr>
            <p:ph type="title"/>
          </p:nvPr>
        </p:nvSpPr>
        <p:spPr>
          <a:xfrm>
            <a:off x="308230" y="141481"/>
            <a:ext cx="3183650" cy="54006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1"/>
              </a:buClr>
              <a:buSzPct val="100000"/>
              <a:buFont typeface="Corbel"/>
              <a:buNone/>
            </a:pPr>
            <a:r>
              <a:rPr lang="fr-FR" b="1">
                <a:solidFill>
                  <a:schemeClr val="lt1"/>
                </a:solidFill>
              </a:rPr>
              <a:t>Radioactivité</a:t>
            </a:r>
            <a:endParaRPr b="1">
              <a:solidFill>
                <a:schemeClr val="lt1"/>
              </a:solidFill>
            </a:endParaRPr>
          </a:p>
        </p:txBody>
      </p:sp>
      <p:pic>
        <p:nvPicPr>
          <p:cNvPr id="403" name="Google Shape;403;p5"/>
          <p:cNvPicPr preferRelativeResize="0"/>
          <p:nvPr/>
        </p:nvPicPr>
        <p:blipFill rotWithShape="1">
          <a:blip r:embed="rId3">
            <a:alphaModFix/>
          </a:blip>
          <a:srcRect/>
          <a:stretch/>
        </p:blipFill>
        <p:spPr>
          <a:xfrm>
            <a:off x="6156176" y="123479"/>
            <a:ext cx="1219916" cy="1568942"/>
          </a:xfrm>
          <a:prstGeom prst="rect">
            <a:avLst/>
          </a:prstGeom>
          <a:noFill/>
          <a:ln>
            <a:noFill/>
          </a:ln>
        </p:spPr>
      </p:pic>
      <p:pic>
        <p:nvPicPr>
          <p:cNvPr id="404" name="Google Shape;404;p5"/>
          <p:cNvPicPr preferRelativeResize="0"/>
          <p:nvPr/>
        </p:nvPicPr>
        <p:blipFill rotWithShape="1">
          <a:blip r:embed="rId4">
            <a:alphaModFix/>
          </a:blip>
          <a:srcRect/>
          <a:stretch/>
        </p:blipFill>
        <p:spPr>
          <a:xfrm>
            <a:off x="7630814" y="123480"/>
            <a:ext cx="1538530" cy="2120539"/>
          </a:xfrm>
          <a:prstGeom prst="rect">
            <a:avLst/>
          </a:prstGeom>
          <a:noFill/>
          <a:ln>
            <a:noFill/>
          </a:ln>
        </p:spPr>
      </p:pic>
      <p:pic>
        <p:nvPicPr>
          <p:cNvPr id="405" name="Google Shape;405;p5"/>
          <p:cNvPicPr preferRelativeResize="0"/>
          <p:nvPr/>
        </p:nvPicPr>
        <p:blipFill rotWithShape="1">
          <a:blip r:embed="rId5">
            <a:alphaModFix/>
          </a:blip>
          <a:srcRect/>
          <a:stretch/>
        </p:blipFill>
        <p:spPr>
          <a:xfrm>
            <a:off x="6370677" y="3666686"/>
            <a:ext cx="2520279" cy="1398868"/>
          </a:xfrm>
          <a:prstGeom prst="rect">
            <a:avLst/>
          </a:prstGeom>
          <a:noFill/>
          <a:ln>
            <a:noFill/>
          </a:ln>
        </p:spPr>
      </p:pic>
      <p:pic>
        <p:nvPicPr>
          <p:cNvPr id="406" name="Google Shape;406;p5" descr="Une image contenant texte, homme, personne, complet&#10;&#10;Description générée automatiquement"/>
          <p:cNvPicPr preferRelativeResize="0"/>
          <p:nvPr/>
        </p:nvPicPr>
        <p:blipFill rotWithShape="1">
          <a:blip r:embed="rId6">
            <a:alphaModFix/>
          </a:blip>
          <a:srcRect/>
          <a:stretch/>
        </p:blipFill>
        <p:spPr>
          <a:xfrm>
            <a:off x="6420373" y="2283720"/>
            <a:ext cx="1210441" cy="1358447"/>
          </a:xfrm>
          <a:prstGeom prst="rect">
            <a:avLst/>
          </a:prstGeom>
          <a:noFill/>
          <a:ln>
            <a:noFill/>
          </a:ln>
        </p:spPr>
      </p:pic>
      <p:pic>
        <p:nvPicPr>
          <p:cNvPr id="407" name="Google Shape;407;p5"/>
          <p:cNvPicPr preferRelativeResize="0"/>
          <p:nvPr/>
        </p:nvPicPr>
        <p:blipFill rotWithShape="1">
          <a:blip r:embed="rId7">
            <a:alphaModFix/>
          </a:blip>
          <a:srcRect/>
          <a:stretch/>
        </p:blipFill>
        <p:spPr>
          <a:xfrm>
            <a:off x="7621393" y="2244018"/>
            <a:ext cx="1229676" cy="13635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930" name="Google Shape;930;p50"/>
          <p:cNvPicPr preferRelativeResize="0"/>
          <p:nvPr/>
        </p:nvPicPr>
        <p:blipFill rotWithShape="1">
          <a:blip r:embed="rId3">
            <a:alphaModFix/>
          </a:blip>
          <a:srcRect/>
          <a:stretch/>
        </p:blipFill>
        <p:spPr>
          <a:xfrm>
            <a:off x="1619250" y="141685"/>
            <a:ext cx="4320902" cy="1762125"/>
          </a:xfrm>
          <a:prstGeom prst="rect">
            <a:avLst/>
          </a:prstGeom>
          <a:noFill/>
          <a:ln>
            <a:noFill/>
          </a:ln>
        </p:spPr>
      </p:pic>
      <p:pic>
        <p:nvPicPr>
          <p:cNvPr id="931" name="Google Shape;931;p50"/>
          <p:cNvPicPr preferRelativeResize="0"/>
          <p:nvPr/>
        </p:nvPicPr>
        <p:blipFill rotWithShape="1">
          <a:blip r:embed="rId4">
            <a:alphaModFix/>
          </a:blip>
          <a:srcRect/>
          <a:stretch/>
        </p:blipFill>
        <p:spPr>
          <a:xfrm>
            <a:off x="611188" y="1903810"/>
            <a:ext cx="7129164" cy="323969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51"/>
          <p:cNvSpPr/>
          <p:nvPr/>
        </p:nvSpPr>
        <p:spPr>
          <a:xfrm>
            <a:off x="323528" y="1005576"/>
            <a:ext cx="8561040" cy="324036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4800" b="1">
                <a:solidFill>
                  <a:schemeClr val="dk2"/>
                </a:solidFill>
                <a:latin typeface="Calibri"/>
                <a:ea typeface="Calibri"/>
                <a:cs typeface="Calibri"/>
                <a:sym typeface="Calibri"/>
              </a:rPr>
              <a:t>Applications médicales </a:t>
            </a:r>
            <a:r>
              <a:rPr lang="fr-FR" sz="4800" b="1" u="sng">
                <a:solidFill>
                  <a:srgbClr val="7030A0"/>
                </a:solidFill>
                <a:latin typeface="Calibri"/>
                <a:ea typeface="Calibri"/>
                <a:cs typeface="Calibri"/>
                <a:sym typeface="Calibri"/>
              </a:rPr>
              <a:t>thérapeutiques</a:t>
            </a:r>
            <a:r>
              <a:rPr lang="fr-FR" sz="4800" b="1">
                <a:solidFill>
                  <a:schemeClr val="dk2"/>
                </a:solidFill>
                <a:latin typeface="Calibri"/>
                <a:ea typeface="Calibri"/>
                <a:cs typeface="Calibri"/>
                <a:sym typeface="Calibri"/>
              </a:rPr>
              <a:t> des radio-isotopes</a:t>
            </a:r>
            <a:endParaRPr/>
          </a:p>
          <a:p>
            <a:pPr marL="0" marR="0" lvl="0" indent="0" algn="ctr" rtl="0">
              <a:spcBef>
                <a:spcPts val="0"/>
              </a:spcBef>
              <a:spcAft>
                <a:spcPts val="0"/>
              </a:spcAft>
              <a:buNone/>
            </a:pPr>
            <a:r>
              <a:rPr lang="fr-FR" sz="4800" b="1">
                <a:solidFill>
                  <a:schemeClr val="dk2"/>
                </a:solidFill>
                <a:latin typeface="Calibri"/>
                <a:ea typeface="Calibri"/>
                <a:cs typeface="Calibri"/>
                <a:sym typeface="Calibri"/>
              </a:rPr>
              <a:t>=</a:t>
            </a:r>
            <a:endParaRPr/>
          </a:p>
          <a:p>
            <a:pPr marL="0" marR="0" lvl="0" indent="0" algn="ctr" rtl="0">
              <a:spcBef>
                <a:spcPts val="0"/>
              </a:spcBef>
              <a:spcAft>
                <a:spcPts val="0"/>
              </a:spcAft>
              <a:buNone/>
            </a:pPr>
            <a:r>
              <a:rPr lang="fr-FR" sz="4800" b="1">
                <a:solidFill>
                  <a:srgbClr val="00B0F0"/>
                </a:solidFill>
                <a:latin typeface="Calibri"/>
                <a:ea typeface="Calibri"/>
                <a:cs typeface="Calibri"/>
                <a:sym typeface="Calibri"/>
              </a:rPr>
              <a:t>Radiothérapie interne vectorisée (RIV) </a:t>
            </a:r>
            <a:endParaRPr sz="4800" b="1">
              <a:solidFill>
                <a:schemeClr val="dk2"/>
              </a:solidFill>
              <a:latin typeface="Calibri"/>
              <a:ea typeface="Calibri"/>
              <a:cs typeface="Calibri"/>
              <a:sym typeface="Calibri"/>
            </a:endParaRPr>
          </a:p>
        </p:txBody>
      </p:sp>
      <p:sp>
        <p:nvSpPr>
          <p:cNvPr id="937" name="Google Shape;937;p51"/>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52"/>
          <p:cNvSpPr txBox="1">
            <a:spLocks noGrp="1"/>
          </p:cNvSpPr>
          <p:nvPr>
            <p:ph type="title"/>
          </p:nvPr>
        </p:nvSpPr>
        <p:spPr>
          <a:xfrm>
            <a:off x="251520" y="195488"/>
            <a:ext cx="8568952" cy="540060"/>
          </a:xfrm>
          <a:prstGeom prst="rect">
            <a:avLst/>
          </a:prstGeom>
          <a:solidFill>
            <a:srgbClr val="FBE4D4"/>
          </a:solid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00B0F0"/>
              </a:buClr>
              <a:buSzPct val="100000"/>
              <a:buFont typeface="Calibri"/>
              <a:buNone/>
            </a:pPr>
            <a:r>
              <a:rPr lang="fr-FR" sz="4000" b="1">
                <a:solidFill>
                  <a:srgbClr val="00B0F0"/>
                </a:solidFill>
                <a:latin typeface="Calibri"/>
                <a:ea typeface="Calibri"/>
                <a:cs typeface="Calibri"/>
                <a:sym typeface="Calibri"/>
              </a:rPr>
              <a:t>Radiothérapie interne vectorisée (RIV) </a:t>
            </a:r>
            <a:endParaRPr sz="4000" b="1">
              <a:solidFill>
                <a:srgbClr val="00B0F0"/>
              </a:solidFill>
              <a:latin typeface="Calibri"/>
              <a:ea typeface="Calibri"/>
              <a:cs typeface="Calibri"/>
              <a:sym typeface="Calibri"/>
            </a:endParaRPr>
          </a:p>
        </p:txBody>
      </p:sp>
      <p:sp>
        <p:nvSpPr>
          <p:cNvPr id="943" name="Google Shape;943;p52"/>
          <p:cNvSpPr txBox="1">
            <a:spLocks noGrp="1"/>
          </p:cNvSpPr>
          <p:nvPr>
            <p:ph type="body" idx="1"/>
          </p:nvPr>
        </p:nvSpPr>
        <p:spPr>
          <a:xfrm>
            <a:off x="323528" y="897566"/>
            <a:ext cx="8640762" cy="4050507"/>
          </a:xfrm>
          <a:prstGeom prst="rect">
            <a:avLst/>
          </a:prstGeom>
          <a:noFill/>
          <a:ln>
            <a:noFill/>
          </a:ln>
        </p:spPr>
        <p:txBody>
          <a:bodyPr spcFirstLastPara="1" wrap="square" lIns="68575" tIns="34275" rIns="68575" bIns="34275" anchor="t" anchorCtr="0">
            <a:normAutofit lnSpcReduction="10000"/>
          </a:bodyPr>
          <a:lstStyle/>
          <a:p>
            <a:pPr marL="571500" lvl="0" indent="-533400" algn="l" rtl="0">
              <a:lnSpc>
                <a:spcPct val="90000"/>
              </a:lnSpc>
              <a:spcBef>
                <a:spcPts val="0"/>
              </a:spcBef>
              <a:spcAft>
                <a:spcPts val="0"/>
              </a:spcAft>
              <a:buClr>
                <a:schemeClr val="dk1"/>
              </a:buClr>
              <a:buSzPts val="2400"/>
              <a:buChar char="•"/>
            </a:pPr>
            <a:r>
              <a:rPr lang="fr-FR" sz="2400" b="1">
                <a:latin typeface="Calibri"/>
                <a:ea typeface="Calibri"/>
                <a:cs typeface="Calibri"/>
                <a:sym typeface="Calibri"/>
              </a:rPr>
              <a:t>irradiation sélective, </a:t>
            </a:r>
            <a:r>
              <a:rPr lang="fr-FR" sz="2400" b="1" i="1">
                <a:latin typeface="Calibri"/>
                <a:ea typeface="Calibri"/>
                <a:cs typeface="Calibri"/>
                <a:sym typeface="Calibri"/>
              </a:rPr>
              <a:t>in situ</a:t>
            </a:r>
            <a:r>
              <a:rPr lang="fr-FR" sz="2400" b="1">
                <a:latin typeface="Calibri"/>
                <a:ea typeface="Calibri"/>
                <a:cs typeface="Calibri"/>
                <a:sym typeface="Calibri"/>
              </a:rPr>
              <a:t>, des lésions néoplasiques grâce à un vecteur approprié</a:t>
            </a:r>
            <a:endParaRPr/>
          </a:p>
          <a:p>
            <a:pPr marL="571500" lvl="0" indent="-381000" algn="l" rtl="0">
              <a:lnSpc>
                <a:spcPct val="90000"/>
              </a:lnSpc>
              <a:spcBef>
                <a:spcPts val="750"/>
              </a:spcBef>
              <a:spcAft>
                <a:spcPts val="0"/>
              </a:spcAft>
              <a:buClr>
                <a:schemeClr val="dk1"/>
              </a:buClr>
              <a:buSzPts val="2400"/>
              <a:buNone/>
            </a:pPr>
            <a:endParaRPr sz="2400" b="1">
              <a:latin typeface="Calibri"/>
              <a:ea typeface="Calibri"/>
              <a:cs typeface="Calibri"/>
              <a:sym typeface="Calibri"/>
            </a:endParaRPr>
          </a:p>
          <a:p>
            <a:pPr marL="571500" lvl="0" indent="-533400" algn="l" rtl="0">
              <a:lnSpc>
                <a:spcPct val="90000"/>
              </a:lnSpc>
              <a:spcBef>
                <a:spcPts val="750"/>
              </a:spcBef>
              <a:spcAft>
                <a:spcPts val="0"/>
              </a:spcAft>
              <a:buClr>
                <a:schemeClr val="dk1"/>
              </a:buClr>
              <a:buSzPts val="2400"/>
              <a:buChar char="•"/>
            </a:pPr>
            <a:r>
              <a:rPr lang="fr-FR" sz="2400" b="1">
                <a:latin typeface="Calibri"/>
                <a:ea typeface="Calibri"/>
                <a:cs typeface="Calibri"/>
                <a:sym typeface="Calibri"/>
              </a:rPr>
              <a:t>vecteur = radiopharmaceutique sélectif des cellules tumorales (« à tropisme tumoral »)</a:t>
            </a:r>
            <a:endParaRPr/>
          </a:p>
          <a:p>
            <a:pPr marL="571500" lvl="0" indent="-381000" algn="l" rtl="0">
              <a:lnSpc>
                <a:spcPct val="90000"/>
              </a:lnSpc>
              <a:spcBef>
                <a:spcPts val="750"/>
              </a:spcBef>
              <a:spcAft>
                <a:spcPts val="0"/>
              </a:spcAft>
              <a:buClr>
                <a:schemeClr val="dk1"/>
              </a:buClr>
              <a:buSzPts val="2400"/>
              <a:buNone/>
            </a:pPr>
            <a:endParaRPr sz="2400" b="1">
              <a:latin typeface="Calibri"/>
              <a:ea typeface="Calibri"/>
              <a:cs typeface="Calibri"/>
              <a:sym typeface="Calibri"/>
            </a:endParaRPr>
          </a:p>
          <a:p>
            <a:pPr marL="571500" lvl="0" indent="-533400" algn="l" rtl="0">
              <a:lnSpc>
                <a:spcPct val="90000"/>
              </a:lnSpc>
              <a:spcBef>
                <a:spcPts val="750"/>
              </a:spcBef>
              <a:spcAft>
                <a:spcPts val="0"/>
              </a:spcAft>
              <a:buClr>
                <a:schemeClr val="dk1"/>
              </a:buClr>
              <a:buSzPts val="2400"/>
              <a:buChar char="•"/>
            </a:pPr>
            <a:r>
              <a:rPr lang="fr-FR" sz="2400" b="1">
                <a:latin typeface="Calibri"/>
                <a:ea typeface="Calibri"/>
                <a:cs typeface="Calibri"/>
                <a:sym typeface="Calibri"/>
              </a:rPr>
              <a:t>molécule marquée par des émetteurs de particules :</a:t>
            </a:r>
            <a:endParaRPr/>
          </a:p>
          <a:p>
            <a:pPr marL="2762250" lvl="1" indent="-666750" algn="l" rtl="0">
              <a:lnSpc>
                <a:spcPct val="90000"/>
              </a:lnSpc>
              <a:spcBef>
                <a:spcPts val="375"/>
              </a:spcBef>
              <a:spcAft>
                <a:spcPts val="0"/>
              </a:spcAft>
              <a:buClr>
                <a:schemeClr val="dk1"/>
              </a:buClr>
              <a:buSzPts val="2000"/>
              <a:buChar char="•"/>
            </a:pPr>
            <a:r>
              <a:rPr lang="fr-FR" sz="2000" b="1">
                <a:latin typeface="Calibri"/>
                <a:ea typeface="Calibri"/>
                <a:cs typeface="Calibri"/>
                <a:sym typeface="Calibri"/>
              </a:rPr>
              <a:t>électrons : </a:t>
            </a:r>
            <a:r>
              <a:rPr lang="fr-FR" sz="2400" b="1">
                <a:latin typeface="Noto Sans Symbols"/>
                <a:ea typeface="Noto Sans Symbols"/>
                <a:cs typeface="Noto Sans Symbols"/>
                <a:sym typeface="Noto Sans Symbols"/>
              </a:rPr>
              <a:t>β</a:t>
            </a:r>
            <a:r>
              <a:rPr lang="fr-FR" sz="2400" b="1" baseline="30000">
                <a:latin typeface="Calibri"/>
                <a:ea typeface="Calibri"/>
                <a:cs typeface="Calibri"/>
                <a:sym typeface="Calibri"/>
              </a:rPr>
              <a:t>-</a:t>
            </a:r>
            <a:r>
              <a:rPr lang="fr-FR" sz="2000" b="1">
                <a:latin typeface="Calibri"/>
                <a:ea typeface="Calibri"/>
                <a:cs typeface="Calibri"/>
                <a:sym typeface="Calibri"/>
              </a:rPr>
              <a:t> , Auger</a:t>
            </a:r>
            <a:endParaRPr/>
          </a:p>
          <a:p>
            <a:pPr marL="2762250" lvl="1" indent="-666750" algn="l" rtl="0">
              <a:lnSpc>
                <a:spcPct val="90000"/>
              </a:lnSpc>
              <a:spcBef>
                <a:spcPts val="375"/>
              </a:spcBef>
              <a:spcAft>
                <a:spcPts val="0"/>
              </a:spcAft>
              <a:buClr>
                <a:schemeClr val="dk1"/>
              </a:buClr>
              <a:buSzPts val="2000"/>
              <a:buChar char="•"/>
            </a:pPr>
            <a:r>
              <a:rPr lang="fr-FR" sz="2000" b="1">
                <a:latin typeface="Calibri"/>
                <a:ea typeface="Calibri"/>
                <a:cs typeface="Calibri"/>
                <a:sym typeface="Calibri"/>
              </a:rPr>
              <a:t>particules </a:t>
            </a:r>
            <a:r>
              <a:rPr lang="fr-FR" b="1">
                <a:latin typeface="Noto Sans Symbols"/>
                <a:ea typeface="Noto Sans Symbols"/>
                <a:cs typeface="Noto Sans Symbols"/>
                <a:sym typeface="Noto Sans Symbols"/>
              </a:rPr>
              <a:t>α</a:t>
            </a:r>
            <a:endParaRPr/>
          </a:p>
          <a:p>
            <a:pPr marL="2762250" lvl="1" indent="-552450" algn="l" rtl="0">
              <a:lnSpc>
                <a:spcPct val="90000"/>
              </a:lnSpc>
              <a:spcBef>
                <a:spcPts val="375"/>
              </a:spcBef>
              <a:spcAft>
                <a:spcPts val="0"/>
              </a:spcAft>
              <a:buClr>
                <a:schemeClr val="dk1"/>
              </a:buClr>
              <a:buSzPts val="1800"/>
              <a:buNone/>
            </a:pPr>
            <a:endParaRPr b="1">
              <a:latin typeface="Calibri"/>
              <a:ea typeface="Calibri"/>
              <a:cs typeface="Calibri"/>
              <a:sym typeface="Calibri"/>
            </a:endParaRPr>
          </a:p>
          <a:p>
            <a:pPr marL="571500" lvl="0" indent="-533400" algn="l" rtl="0">
              <a:lnSpc>
                <a:spcPct val="90000"/>
              </a:lnSpc>
              <a:spcBef>
                <a:spcPts val="750"/>
              </a:spcBef>
              <a:spcAft>
                <a:spcPts val="0"/>
              </a:spcAft>
              <a:buClr>
                <a:schemeClr val="dk1"/>
              </a:buClr>
              <a:buSzPts val="2400"/>
              <a:buChar char="•"/>
            </a:pPr>
            <a:r>
              <a:rPr lang="fr-FR" sz="2400">
                <a:latin typeface="Calibri"/>
                <a:ea typeface="Calibri"/>
                <a:cs typeface="Calibri"/>
                <a:sym typeface="Calibri"/>
              </a:rPr>
              <a:t>Général / spécifique / sélectif</a:t>
            </a:r>
            <a:endParaRPr/>
          </a:p>
        </p:txBody>
      </p:sp>
      <p:sp>
        <p:nvSpPr>
          <p:cNvPr id="944" name="Google Shape;944;p52"/>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52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4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53"/>
          <p:cNvSpPr txBox="1">
            <a:spLocks noGrp="1"/>
          </p:cNvSpPr>
          <p:nvPr>
            <p:ph type="title"/>
          </p:nvPr>
        </p:nvSpPr>
        <p:spPr>
          <a:xfrm>
            <a:off x="0" y="2114550"/>
            <a:ext cx="3505200" cy="45720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b="1"/>
              <a:t>Émetteurs </a:t>
            </a:r>
            <a:r>
              <a:rPr lang="fr-FR" b="1">
                <a:latin typeface="Noto Sans Symbols"/>
                <a:ea typeface="Noto Sans Symbols"/>
                <a:cs typeface="Noto Sans Symbols"/>
                <a:sym typeface="Noto Sans Symbols"/>
              </a:rPr>
              <a:t>β</a:t>
            </a:r>
            <a:r>
              <a:rPr lang="fr-FR" b="1" baseline="30000"/>
              <a:t>-</a:t>
            </a:r>
            <a:endParaRPr/>
          </a:p>
        </p:txBody>
      </p:sp>
      <p:pic>
        <p:nvPicPr>
          <p:cNvPr id="951" name="Google Shape;951;p53" descr="Dosim 1"/>
          <p:cNvPicPr preferRelativeResize="0"/>
          <p:nvPr/>
        </p:nvPicPr>
        <p:blipFill rotWithShape="1">
          <a:blip r:embed="rId3">
            <a:alphaModFix/>
          </a:blip>
          <a:srcRect/>
          <a:stretch/>
        </p:blipFill>
        <p:spPr>
          <a:xfrm>
            <a:off x="3352800" y="0"/>
            <a:ext cx="4102100" cy="5143500"/>
          </a:xfrm>
          <a:prstGeom prst="rect">
            <a:avLst/>
          </a:prstGeom>
          <a:noFill/>
          <a:ln>
            <a:noFill/>
          </a:ln>
        </p:spPr>
      </p:pic>
      <p:sp>
        <p:nvSpPr>
          <p:cNvPr id="952" name="Google Shape;952;p53"/>
          <p:cNvSpPr/>
          <p:nvPr/>
        </p:nvSpPr>
        <p:spPr>
          <a:xfrm>
            <a:off x="3352800" y="1828800"/>
            <a:ext cx="3886200" cy="17145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53"/>
          <p:cNvSpPr/>
          <p:nvPr/>
        </p:nvSpPr>
        <p:spPr>
          <a:xfrm>
            <a:off x="3352800" y="2628900"/>
            <a:ext cx="3886200" cy="17145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53"/>
          <p:cNvSpPr/>
          <p:nvPr/>
        </p:nvSpPr>
        <p:spPr>
          <a:xfrm>
            <a:off x="3352800" y="3257550"/>
            <a:ext cx="3962400" cy="17145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53"/>
          <p:cNvSpPr/>
          <p:nvPr/>
        </p:nvSpPr>
        <p:spPr>
          <a:xfrm>
            <a:off x="3348038" y="3750469"/>
            <a:ext cx="3960812" cy="17145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53"/>
          <p:cNvSpPr/>
          <p:nvPr/>
        </p:nvSpPr>
        <p:spPr>
          <a:xfrm>
            <a:off x="3348038" y="4074319"/>
            <a:ext cx="3960812" cy="171450"/>
          </a:xfrm>
          <a:prstGeom prst="rect">
            <a:avLst/>
          </a:prstGeom>
          <a:noFill/>
          <a:ln w="95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57" name="Google Shape;957;p53"/>
          <p:cNvGrpSpPr/>
          <p:nvPr/>
        </p:nvGrpSpPr>
        <p:grpSpPr>
          <a:xfrm>
            <a:off x="7308854" y="1762127"/>
            <a:ext cx="1439863" cy="2266950"/>
            <a:chOff x="4604" y="1480"/>
            <a:chExt cx="907" cy="1904"/>
          </a:xfrm>
        </p:grpSpPr>
        <p:sp>
          <p:nvSpPr>
            <p:cNvPr id="958" name="Google Shape;958;p53"/>
            <p:cNvSpPr/>
            <p:nvPr/>
          </p:nvSpPr>
          <p:spPr>
            <a:xfrm>
              <a:off x="4604" y="1480"/>
              <a:ext cx="884" cy="317"/>
            </a:xfrm>
            <a:prstGeom prst="leftArrow">
              <a:avLst>
                <a:gd name="adj1" fmla="val 50000"/>
                <a:gd name="adj2" fmla="val 69716"/>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53"/>
            <p:cNvSpPr/>
            <p:nvPr/>
          </p:nvSpPr>
          <p:spPr>
            <a:xfrm>
              <a:off x="4627" y="3067"/>
              <a:ext cx="884" cy="317"/>
            </a:xfrm>
            <a:prstGeom prst="leftArrow">
              <a:avLst>
                <a:gd name="adj1" fmla="val 50000"/>
                <a:gd name="adj2" fmla="val 69716"/>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60" name="Google Shape;960;p53"/>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53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7"/>
                                        </p:tgtEl>
                                        <p:attrNameLst>
                                          <p:attrName>style.visibility</p:attrName>
                                        </p:attrNameLst>
                                      </p:cBhvr>
                                      <p:to>
                                        <p:strVal val="visible"/>
                                      </p:to>
                                    </p:set>
                                    <p:animEffect transition="in" filter="fade">
                                      <p:cBhvr>
                                        <p:cTn id="7" dur="1000"/>
                                        <p:tgtEl>
                                          <p:spTgt spid="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54" descr="emeteurs beta"/>
          <p:cNvPicPr preferRelativeResize="0"/>
          <p:nvPr/>
        </p:nvPicPr>
        <p:blipFill rotWithShape="1">
          <a:blip r:embed="rId3">
            <a:alphaModFix/>
          </a:blip>
          <a:srcRect/>
          <a:stretch/>
        </p:blipFill>
        <p:spPr>
          <a:xfrm>
            <a:off x="539750" y="44269"/>
            <a:ext cx="8305800" cy="3578803"/>
          </a:xfrm>
          <a:prstGeom prst="rect">
            <a:avLst/>
          </a:prstGeom>
          <a:noFill/>
          <a:ln>
            <a:noFill/>
          </a:ln>
        </p:spPr>
      </p:pic>
      <p:sp>
        <p:nvSpPr>
          <p:cNvPr id="967" name="Google Shape;967;p54"/>
          <p:cNvSpPr txBox="1"/>
          <p:nvPr/>
        </p:nvSpPr>
        <p:spPr>
          <a:xfrm>
            <a:off x="3" y="3732951"/>
            <a:ext cx="8893175"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a:solidFill>
                  <a:srgbClr val="000000"/>
                </a:solidFill>
                <a:latin typeface="Calibri"/>
                <a:ea typeface="Calibri"/>
                <a:cs typeface="Calibri"/>
                <a:sym typeface="Calibri"/>
              </a:rPr>
              <a:t>Couturier O, Faivre-Chauvet A, Filippovich IV, Thedrez P, Sai-Maurel C, Bardies M, </a:t>
            </a:r>
            <a:r>
              <a:rPr lang="fr-FR" sz="1600" b="1" i="1">
                <a:solidFill>
                  <a:srgbClr val="000000"/>
                </a:solidFill>
                <a:latin typeface="Calibri"/>
                <a:ea typeface="Calibri"/>
                <a:cs typeface="Calibri"/>
                <a:sym typeface="Calibri"/>
              </a:rPr>
              <a:t>et</a:t>
            </a:r>
            <a:r>
              <a:rPr lang="fr-FR" sz="1600" i="1">
                <a:solidFill>
                  <a:srgbClr val="000000"/>
                </a:solidFill>
                <a:latin typeface="Calibri"/>
                <a:ea typeface="Calibri"/>
                <a:cs typeface="Calibri"/>
                <a:sym typeface="Calibri"/>
              </a:rPr>
              <a:t> </a:t>
            </a:r>
            <a:r>
              <a:rPr lang="fr-FR" sz="1600" b="1" i="1">
                <a:solidFill>
                  <a:srgbClr val="000000"/>
                </a:solidFill>
                <a:latin typeface="Calibri"/>
                <a:ea typeface="Calibri"/>
                <a:cs typeface="Calibri"/>
                <a:sym typeface="Calibri"/>
              </a:rPr>
              <a:t>al</a:t>
            </a:r>
            <a:r>
              <a:rPr lang="fr-FR" sz="1600" i="1">
                <a:solidFill>
                  <a:srgbClr val="000000"/>
                </a:solidFill>
                <a:latin typeface="Calibri"/>
                <a:ea typeface="Calibri"/>
                <a:cs typeface="Calibri"/>
                <a:sym typeface="Calibri"/>
              </a:rPr>
              <a:t>.</a:t>
            </a:r>
            <a:r>
              <a:rPr lang="fr-FR" sz="1600">
                <a:solidFill>
                  <a:srgbClr val="000000"/>
                </a:solidFill>
                <a:latin typeface="Calibri"/>
                <a:ea typeface="Calibri"/>
                <a:cs typeface="Calibri"/>
                <a:sym typeface="Calibri"/>
              </a:rPr>
              <a:t> Validation of 213Bi-a radioimmunotherapy for multiple myeloma. </a:t>
            </a:r>
            <a:r>
              <a:rPr lang="fr-FR" sz="1600" i="1">
                <a:solidFill>
                  <a:srgbClr val="000000"/>
                </a:solidFill>
                <a:latin typeface="Calibri"/>
                <a:ea typeface="Calibri"/>
                <a:cs typeface="Calibri"/>
                <a:sym typeface="Calibri"/>
              </a:rPr>
              <a:t>Clin Cancer Res</a:t>
            </a:r>
            <a:r>
              <a:rPr lang="fr-FR" sz="1600">
                <a:solidFill>
                  <a:srgbClr val="000000"/>
                </a:solidFill>
                <a:latin typeface="Calibri"/>
                <a:ea typeface="Calibri"/>
                <a:cs typeface="Calibri"/>
                <a:sym typeface="Calibri"/>
              </a:rPr>
              <a:t> 1999 Oct;5(10 Suppl):3165s-3170s</a:t>
            </a:r>
            <a:endParaRPr/>
          </a:p>
          <a:p>
            <a:pPr marL="0" marR="0" lvl="0" indent="0" algn="l" rtl="0">
              <a:spcBef>
                <a:spcPts val="0"/>
              </a:spcBef>
              <a:spcAft>
                <a:spcPts val="0"/>
              </a:spcAft>
              <a:buNone/>
            </a:pPr>
            <a:endParaRPr sz="1600" b="1">
              <a:solidFill>
                <a:srgbClr val="000000"/>
              </a:solidFill>
              <a:latin typeface="Calibri"/>
              <a:ea typeface="Calibri"/>
              <a:cs typeface="Calibri"/>
              <a:sym typeface="Calibri"/>
            </a:endParaRPr>
          </a:p>
          <a:p>
            <a:pPr marL="0" marR="0" lvl="0" indent="0" algn="l" rtl="0">
              <a:spcBef>
                <a:spcPts val="0"/>
              </a:spcBef>
              <a:spcAft>
                <a:spcPts val="0"/>
              </a:spcAft>
              <a:buNone/>
            </a:pPr>
            <a:r>
              <a:rPr lang="fr-FR" sz="1600" b="1">
                <a:solidFill>
                  <a:srgbClr val="000000"/>
                </a:solidFill>
                <a:latin typeface="Calibri"/>
                <a:ea typeface="Calibri"/>
                <a:cs typeface="Calibri"/>
                <a:sym typeface="Calibri"/>
              </a:rPr>
              <a:t>McDevitt MR, Sgouros G, Finn RD, Humm JL, Jurcic JG, Larson SM, </a:t>
            </a:r>
            <a:r>
              <a:rPr lang="fr-FR" sz="1600" b="1" i="1">
                <a:solidFill>
                  <a:srgbClr val="000000"/>
                </a:solidFill>
                <a:latin typeface="Calibri"/>
                <a:ea typeface="Calibri"/>
                <a:cs typeface="Calibri"/>
                <a:sym typeface="Calibri"/>
              </a:rPr>
              <a:t>et al</a:t>
            </a:r>
            <a:r>
              <a:rPr lang="fr-FR" sz="1600" b="1">
                <a:solidFill>
                  <a:srgbClr val="000000"/>
                </a:solidFill>
                <a:latin typeface="Calibri"/>
                <a:ea typeface="Calibri"/>
                <a:cs typeface="Calibri"/>
                <a:sym typeface="Calibri"/>
              </a:rPr>
              <a:t>.</a:t>
            </a:r>
            <a:r>
              <a:rPr lang="fr-FR" sz="1600">
                <a:solidFill>
                  <a:srgbClr val="000000"/>
                </a:solidFill>
                <a:latin typeface="Calibri"/>
                <a:ea typeface="Calibri"/>
                <a:cs typeface="Calibri"/>
                <a:sym typeface="Calibri"/>
              </a:rPr>
              <a:t> Radioimmunotherapy with alpha-emitting nuclides. </a:t>
            </a:r>
            <a:r>
              <a:rPr lang="fr-FR" sz="1600" i="1">
                <a:solidFill>
                  <a:srgbClr val="000000"/>
                </a:solidFill>
                <a:latin typeface="Calibri"/>
                <a:ea typeface="Calibri"/>
                <a:cs typeface="Calibri"/>
                <a:sym typeface="Calibri"/>
              </a:rPr>
              <a:t>Eur J Nucl Med</a:t>
            </a:r>
            <a:r>
              <a:rPr lang="fr-FR" sz="1600">
                <a:solidFill>
                  <a:srgbClr val="000000"/>
                </a:solidFill>
                <a:latin typeface="Calibri"/>
                <a:ea typeface="Calibri"/>
                <a:cs typeface="Calibri"/>
                <a:sym typeface="Calibri"/>
              </a:rPr>
              <a:t> 1998 ; 25 : 1341-1351</a:t>
            </a:r>
            <a:endParaRPr sz="1600">
              <a:solidFill>
                <a:srgbClr val="000000"/>
              </a:solidFill>
              <a:latin typeface="Calibri"/>
              <a:ea typeface="Calibri"/>
              <a:cs typeface="Calibri"/>
              <a:sym typeface="Calibri"/>
            </a:endParaRPr>
          </a:p>
        </p:txBody>
      </p:sp>
      <p:sp>
        <p:nvSpPr>
          <p:cNvPr id="968" name="Google Shape;968;p54"/>
          <p:cNvSpPr/>
          <p:nvPr/>
        </p:nvSpPr>
        <p:spPr>
          <a:xfrm>
            <a:off x="4859338" y="2625330"/>
            <a:ext cx="504825" cy="702469"/>
          </a:xfrm>
          <a:prstGeom prst="rect">
            <a:avLst/>
          </a:prstGeom>
          <a:no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9" name="Google Shape;969;p54"/>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54</a:t>
            </a:fld>
            <a:endParaRPr/>
          </a:p>
        </p:txBody>
      </p:sp>
      <p:sp>
        <p:nvSpPr>
          <p:cNvPr id="970" name="Google Shape;970;p54"/>
          <p:cNvSpPr txBox="1"/>
          <p:nvPr/>
        </p:nvSpPr>
        <p:spPr>
          <a:xfrm>
            <a:off x="971600" y="3271239"/>
            <a:ext cx="7266733" cy="400110"/>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chemeClr val="dk1"/>
                </a:solidFill>
                <a:latin typeface="Calibri"/>
                <a:ea typeface="Calibri"/>
                <a:cs typeface="Calibri"/>
                <a:sym typeface="Calibri"/>
              </a:rPr>
              <a:t>Actinium 225 (225Ac)     240                  α                   6 000                0.1</a:t>
            </a:r>
            <a:endParaRPr sz="2000" b="1">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55"/>
          <p:cNvSpPr/>
          <p:nvPr/>
        </p:nvSpPr>
        <p:spPr>
          <a:xfrm>
            <a:off x="685800" y="23880"/>
            <a:ext cx="7772400" cy="8572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fr-FR" sz="3200" b="1">
                <a:solidFill>
                  <a:srgbClr val="0099FF"/>
                </a:solidFill>
                <a:latin typeface="Tahoma"/>
                <a:ea typeface="Tahoma"/>
                <a:cs typeface="Tahoma"/>
                <a:sym typeface="Tahoma"/>
              </a:rPr>
              <a:t>Différence entre fort et faible TEL</a:t>
            </a:r>
            <a:endParaRPr sz="2000">
              <a:solidFill>
                <a:srgbClr val="0099FF"/>
              </a:solidFill>
              <a:latin typeface="Tahoma"/>
              <a:ea typeface="Tahoma"/>
              <a:cs typeface="Tahoma"/>
              <a:sym typeface="Tahoma"/>
            </a:endParaRPr>
          </a:p>
        </p:txBody>
      </p:sp>
      <p:pic>
        <p:nvPicPr>
          <p:cNvPr id="977" name="Google Shape;977;p55"/>
          <p:cNvPicPr preferRelativeResize="0"/>
          <p:nvPr/>
        </p:nvPicPr>
        <p:blipFill rotWithShape="1">
          <a:blip r:embed="rId3">
            <a:alphaModFix/>
          </a:blip>
          <a:srcRect/>
          <a:stretch/>
        </p:blipFill>
        <p:spPr>
          <a:xfrm>
            <a:off x="467543" y="881131"/>
            <a:ext cx="3312369" cy="4178766"/>
          </a:xfrm>
          <a:prstGeom prst="rect">
            <a:avLst/>
          </a:prstGeom>
          <a:solidFill>
            <a:schemeClr val="lt1"/>
          </a:solidFill>
          <a:ln w="38100" cap="flat" cmpd="sng">
            <a:solidFill>
              <a:srgbClr val="660066"/>
            </a:solidFill>
            <a:prstDash val="solid"/>
            <a:miter lim="800000"/>
            <a:headEnd type="none" w="sm" len="sm"/>
            <a:tailEnd type="none" w="sm" len="sm"/>
          </a:ln>
        </p:spPr>
      </p:pic>
      <p:sp>
        <p:nvSpPr>
          <p:cNvPr id="978" name="Google Shape;978;p55"/>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55</a:t>
            </a:fld>
            <a:endParaRPr/>
          </a:p>
        </p:txBody>
      </p:sp>
      <p:pic>
        <p:nvPicPr>
          <p:cNvPr id="979" name="Google Shape;979;p55"/>
          <p:cNvPicPr preferRelativeResize="0"/>
          <p:nvPr/>
        </p:nvPicPr>
        <p:blipFill rotWithShape="1">
          <a:blip r:embed="rId4">
            <a:alphaModFix/>
          </a:blip>
          <a:srcRect/>
          <a:stretch/>
        </p:blipFill>
        <p:spPr>
          <a:xfrm>
            <a:off x="3635896" y="539504"/>
            <a:ext cx="5328592" cy="454199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Google Shape;984;p56"/>
          <p:cNvPicPr preferRelativeResize="0"/>
          <p:nvPr/>
        </p:nvPicPr>
        <p:blipFill rotWithShape="1">
          <a:blip r:embed="rId3">
            <a:alphaModFix/>
          </a:blip>
          <a:srcRect/>
          <a:stretch/>
        </p:blipFill>
        <p:spPr>
          <a:xfrm>
            <a:off x="539552" y="276383"/>
            <a:ext cx="7868416" cy="4814818"/>
          </a:xfrm>
          <a:prstGeom prst="rect">
            <a:avLst/>
          </a:prstGeom>
          <a:noFill/>
          <a:ln>
            <a:noFill/>
          </a:ln>
        </p:spPr>
      </p:pic>
      <p:pic>
        <p:nvPicPr>
          <p:cNvPr id="985" name="Google Shape;985;p56"/>
          <p:cNvPicPr preferRelativeResize="0"/>
          <p:nvPr/>
        </p:nvPicPr>
        <p:blipFill rotWithShape="1">
          <a:blip r:embed="rId4">
            <a:alphaModFix/>
          </a:blip>
          <a:srcRect/>
          <a:stretch/>
        </p:blipFill>
        <p:spPr>
          <a:xfrm>
            <a:off x="1043609" y="141480"/>
            <a:ext cx="4105275" cy="271463"/>
          </a:xfrm>
          <a:prstGeom prst="rect">
            <a:avLst/>
          </a:prstGeom>
          <a:noFill/>
          <a:ln>
            <a:noFill/>
          </a:ln>
        </p:spPr>
      </p:pic>
      <p:sp>
        <p:nvSpPr>
          <p:cNvPr id="986" name="Google Shape;986;p56"/>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57"/>
          <p:cNvSpPr/>
          <p:nvPr/>
        </p:nvSpPr>
        <p:spPr>
          <a:xfrm>
            <a:off x="838200" y="971550"/>
            <a:ext cx="7848600" cy="3600450"/>
          </a:xfrm>
          <a:prstGeom prst="rect">
            <a:avLst/>
          </a:pr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993" name="Google Shape;993;p57"/>
          <p:cNvSpPr/>
          <p:nvPr/>
        </p:nvSpPr>
        <p:spPr>
          <a:xfrm>
            <a:off x="-2281238" y="4629152"/>
            <a:ext cx="8605838" cy="527067"/>
          </a:xfrm>
          <a:prstGeom prst="rect">
            <a:avLst/>
          </a:prstGeom>
          <a:noFill/>
          <a:ln>
            <a:noFill/>
          </a:ln>
        </p:spPr>
        <p:txBody>
          <a:bodyPr spcFirstLastPara="1" wrap="square" lIns="93650" tIns="47625" rIns="93650" bIns="47625" anchor="t" anchorCtr="0">
            <a:spAutoFit/>
          </a:bodyPr>
          <a:lstStyle/>
          <a:p>
            <a:pPr marL="0" marR="0" lvl="0" indent="0" algn="ctr" rtl="0">
              <a:spcBef>
                <a:spcPts val="0"/>
              </a:spcBef>
              <a:spcAft>
                <a:spcPts val="0"/>
              </a:spcAft>
              <a:buNone/>
            </a:pPr>
            <a:r>
              <a:rPr lang="fr-FR" sz="1400">
                <a:solidFill>
                  <a:srgbClr val="C1CEFF"/>
                </a:solidFill>
                <a:latin typeface="Arial Narrow"/>
                <a:ea typeface="Arial Narrow"/>
                <a:cs typeface="Arial Narrow"/>
                <a:sym typeface="Arial Narrow"/>
              </a:rPr>
              <a:t> </a:t>
            </a:r>
            <a:r>
              <a:rPr lang="fr-FR" sz="1400">
                <a:solidFill>
                  <a:srgbClr val="000000"/>
                </a:solidFill>
                <a:latin typeface="Arial Narrow"/>
                <a:ea typeface="Arial Narrow"/>
                <a:cs typeface="Arial Narrow"/>
                <a:sym typeface="Arial Narrow"/>
              </a:rPr>
              <a:t>Mazzaferri,E.L 1997. Thyroid  7:265-271</a:t>
            </a:r>
            <a:endParaRPr/>
          </a:p>
          <a:p>
            <a:pPr marL="0" marR="0" lvl="0" indent="0" algn="ctr" rtl="0">
              <a:spcBef>
                <a:spcPts val="0"/>
              </a:spcBef>
              <a:spcAft>
                <a:spcPts val="0"/>
              </a:spcAft>
              <a:buNone/>
            </a:pPr>
            <a:endParaRPr sz="1400">
              <a:solidFill>
                <a:srgbClr val="000000"/>
              </a:solidFill>
              <a:latin typeface="Arial Narrow"/>
              <a:ea typeface="Arial Narrow"/>
              <a:cs typeface="Arial Narrow"/>
              <a:sym typeface="Arial Narrow"/>
            </a:endParaRPr>
          </a:p>
        </p:txBody>
      </p:sp>
      <p:sp>
        <p:nvSpPr>
          <p:cNvPr id="994" name="Google Shape;994;p57"/>
          <p:cNvSpPr/>
          <p:nvPr/>
        </p:nvSpPr>
        <p:spPr>
          <a:xfrm>
            <a:off x="1898654" y="4023123"/>
            <a:ext cx="402355"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0</a:t>
            </a:r>
            <a:endParaRPr/>
          </a:p>
        </p:txBody>
      </p:sp>
      <p:sp>
        <p:nvSpPr>
          <p:cNvPr id="995" name="Google Shape;995;p57"/>
          <p:cNvSpPr/>
          <p:nvPr/>
        </p:nvSpPr>
        <p:spPr>
          <a:xfrm>
            <a:off x="2417765" y="4023123"/>
            <a:ext cx="402355"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5</a:t>
            </a:r>
            <a:endParaRPr/>
          </a:p>
        </p:txBody>
      </p:sp>
      <p:sp>
        <p:nvSpPr>
          <p:cNvPr id="996" name="Google Shape;996;p57"/>
          <p:cNvSpPr/>
          <p:nvPr/>
        </p:nvSpPr>
        <p:spPr>
          <a:xfrm>
            <a:off x="2889250" y="4023123"/>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10</a:t>
            </a:r>
            <a:endParaRPr/>
          </a:p>
        </p:txBody>
      </p:sp>
      <p:sp>
        <p:nvSpPr>
          <p:cNvPr id="997" name="Google Shape;997;p57"/>
          <p:cNvSpPr/>
          <p:nvPr/>
        </p:nvSpPr>
        <p:spPr>
          <a:xfrm>
            <a:off x="3406775" y="4023123"/>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15</a:t>
            </a:r>
            <a:endParaRPr/>
          </a:p>
        </p:txBody>
      </p:sp>
      <p:sp>
        <p:nvSpPr>
          <p:cNvPr id="998" name="Google Shape;998;p57"/>
          <p:cNvSpPr/>
          <p:nvPr/>
        </p:nvSpPr>
        <p:spPr>
          <a:xfrm>
            <a:off x="3929063" y="4023123"/>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20</a:t>
            </a:r>
            <a:endParaRPr/>
          </a:p>
        </p:txBody>
      </p:sp>
      <p:sp>
        <p:nvSpPr>
          <p:cNvPr id="999" name="Google Shape;999;p57"/>
          <p:cNvSpPr/>
          <p:nvPr/>
        </p:nvSpPr>
        <p:spPr>
          <a:xfrm>
            <a:off x="4448175" y="4023123"/>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25</a:t>
            </a:r>
            <a:endParaRPr/>
          </a:p>
        </p:txBody>
      </p:sp>
      <p:sp>
        <p:nvSpPr>
          <p:cNvPr id="1000" name="Google Shape;1000;p57"/>
          <p:cNvSpPr/>
          <p:nvPr/>
        </p:nvSpPr>
        <p:spPr>
          <a:xfrm>
            <a:off x="4964113" y="4023123"/>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30</a:t>
            </a:r>
            <a:endParaRPr/>
          </a:p>
        </p:txBody>
      </p:sp>
      <p:sp>
        <p:nvSpPr>
          <p:cNvPr id="1001" name="Google Shape;1001;p57"/>
          <p:cNvSpPr/>
          <p:nvPr/>
        </p:nvSpPr>
        <p:spPr>
          <a:xfrm>
            <a:off x="5487988" y="4023123"/>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35</a:t>
            </a:r>
            <a:endParaRPr/>
          </a:p>
        </p:txBody>
      </p:sp>
      <p:sp>
        <p:nvSpPr>
          <p:cNvPr id="1002" name="Google Shape;1002;p57"/>
          <p:cNvSpPr/>
          <p:nvPr/>
        </p:nvSpPr>
        <p:spPr>
          <a:xfrm>
            <a:off x="6007100" y="4023123"/>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40</a:t>
            </a:r>
            <a:endParaRPr/>
          </a:p>
        </p:txBody>
      </p:sp>
      <p:cxnSp>
        <p:nvCxnSpPr>
          <p:cNvPr id="1003" name="Google Shape;1003;p57"/>
          <p:cNvCxnSpPr/>
          <p:nvPr/>
        </p:nvCxnSpPr>
        <p:spPr>
          <a:xfrm>
            <a:off x="1828800" y="3989785"/>
            <a:ext cx="5156200" cy="0"/>
          </a:xfrm>
          <a:prstGeom prst="straightConnector1">
            <a:avLst/>
          </a:prstGeom>
          <a:noFill/>
          <a:ln w="12700" cap="flat" cmpd="sng">
            <a:solidFill>
              <a:srgbClr val="FFFFFF"/>
            </a:solidFill>
            <a:prstDash val="solid"/>
            <a:round/>
            <a:headEnd type="none" w="sm" len="sm"/>
            <a:tailEnd type="none" w="sm" len="sm"/>
          </a:ln>
        </p:spPr>
      </p:cxnSp>
      <p:cxnSp>
        <p:nvCxnSpPr>
          <p:cNvPr id="1004" name="Google Shape;1004;p57"/>
          <p:cNvCxnSpPr/>
          <p:nvPr/>
        </p:nvCxnSpPr>
        <p:spPr>
          <a:xfrm rot="10800000">
            <a:off x="1847850" y="3944543"/>
            <a:ext cx="0" cy="45244"/>
          </a:xfrm>
          <a:prstGeom prst="straightConnector1">
            <a:avLst/>
          </a:prstGeom>
          <a:noFill/>
          <a:ln w="12700" cap="flat" cmpd="sng">
            <a:solidFill>
              <a:srgbClr val="FFFFFF"/>
            </a:solidFill>
            <a:prstDash val="solid"/>
            <a:round/>
            <a:headEnd type="none" w="sm" len="sm"/>
            <a:tailEnd type="none" w="sm" len="sm"/>
          </a:ln>
        </p:spPr>
      </p:cxnSp>
      <p:cxnSp>
        <p:nvCxnSpPr>
          <p:cNvPr id="1005" name="Google Shape;1005;p57"/>
          <p:cNvCxnSpPr/>
          <p:nvPr/>
        </p:nvCxnSpPr>
        <p:spPr>
          <a:xfrm rot="10800000">
            <a:off x="2444750" y="3944543"/>
            <a:ext cx="0" cy="45244"/>
          </a:xfrm>
          <a:prstGeom prst="straightConnector1">
            <a:avLst/>
          </a:prstGeom>
          <a:noFill/>
          <a:ln w="12700" cap="flat" cmpd="sng">
            <a:solidFill>
              <a:srgbClr val="FFFFFF"/>
            </a:solidFill>
            <a:prstDash val="solid"/>
            <a:round/>
            <a:headEnd type="none" w="sm" len="sm"/>
            <a:tailEnd type="none" w="sm" len="sm"/>
          </a:ln>
        </p:spPr>
      </p:cxnSp>
      <p:cxnSp>
        <p:nvCxnSpPr>
          <p:cNvPr id="1006" name="Google Shape;1006;p57"/>
          <p:cNvCxnSpPr/>
          <p:nvPr/>
        </p:nvCxnSpPr>
        <p:spPr>
          <a:xfrm rot="10800000">
            <a:off x="3041650" y="3944543"/>
            <a:ext cx="0" cy="45244"/>
          </a:xfrm>
          <a:prstGeom prst="straightConnector1">
            <a:avLst/>
          </a:prstGeom>
          <a:noFill/>
          <a:ln w="12700" cap="flat" cmpd="sng">
            <a:solidFill>
              <a:srgbClr val="FFFFFF"/>
            </a:solidFill>
            <a:prstDash val="solid"/>
            <a:round/>
            <a:headEnd type="none" w="sm" len="sm"/>
            <a:tailEnd type="none" w="sm" len="sm"/>
          </a:ln>
        </p:spPr>
      </p:cxnSp>
      <p:cxnSp>
        <p:nvCxnSpPr>
          <p:cNvPr id="1007" name="Google Shape;1007;p57"/>
          <p:cNvCxnSpPr/>
          <p:nvPr/>
        </p:nvCxnSpPr>
        <p:spPr>
          <a:xfrm rot="10800000">
            <a:off x="3635375" y="3944543"/>
            <a:ext cx="0" cy="45244"/>
          </a:xfrm>
          <a:prstGeom prst="straightConnector1">
            <a:avLst/>
          </a:prstGeom>
          <a:noFill/>
          <a:ln w="12700" cap="flat" cmpd="sng">
            <a:solidFill>
              <a:srgbClr val="FFFFFF"/>
            </a:solidFill>
            <a:prstDash val="solid"/>
            <a:round/>
            <a:headEnd type="none" w="sm" len="sm"/>
            <a:tailEnd type="none" w="sm" len="sm"/>
          </a:ln>
        </p:spPr>
      </p:cxnSp>
      <p:cxnSp>
        <p:nvCxnSpPr>
          <p:cNvPr id="1008" name="Google Shape;1008;p57"/>
          <p:cNvCxnSpPr/>
          <p:nvPr/>
        </p:nvCxnSpPr>
        <p:spPr>
          <a:xfrm rot="10800000">
            <a:off x="4232275" y="3944543"/>
            <a:ext cx="0" cy="45244"/>
          </a:xfrm>
          <a:prstGeom prst="straightConnector1">
            <a:avLst/>
          </a:prstGeom>
          <a:noFill/>
          <a:ln w="12700" cap="flat" cmpd="sng">
            <a:solidFill>
              <a:srgbClr val="FFFFFF"/>
            </a:solidFill>
            <a:prstDash val="solid"/>
            <a:round/>
            <a:headEnd type="none" w="sm" len="sm"/>
            <a:tailEnd type="none" w="sm" len="sm"/>
          </a:ln>
        </p:spPr>
      </p:cxnSp>
      <p:cxnSp>
        <p:nvCxnSpPr>
          <p:cNvPr id="1009" name="Google Shape;1009;p57"/>
          <p:cNvCxnSpPr/>
          <p:nvPr/>
        </p:nvCxnSpPr>
        <p:spPr>
          <a:xfrm rot="10800000">
            <a:off x="4827588" y="3944543"/>
            <a:ext cx="0" cy="45244"/>
          </a:xfrm>
          <a:prstGeom prst="straightConnector1">
            <a:avLst/>
          </a:prstGeom>
          <a:noFill/>
          <a:ln w="12700" cap="flat" cmpd="sng">
            <a:solidFill>
              <a:srgbClr val="FFFFFF"/>
            </a:solidFill>
            <a:prstDash val="solid"/>
            <a:round/>
            <a:headEnd type="none" w="sm" len="sm"/>
            <a:tailEnd type="none" w="sm" len="sm"/>
          </a:ln>
        </p:spPr>
      </p:cxnSp>
      <p:cxnSp>
        <p:nvCxnSpPr>
          <p:cNvPr id="1010" name="Google Shape;1010;p57"/>
          <p:cNvCxnSpPr/>
          <p:nvPr/>
        </p:nvCxnSpPr>
        <p:spPr>
          <a:xfrm rot="10800000">
            <a:off x="5424488" y="3944543"/>
            <a:ext cx="0" cy="45244"/>
          </a:xfrm>
          <a:prstGeom prst="straightConnector1">
            <a:avLst/>
          </a:prstGeom>
          <a:noFill/>
          <a:ln w="12700" cap="flat" cmpd="sng">
            <a:solidFill>
              <a:srgbClr val="FFFFFF"/>
            </a:solidFill>
            <a:prstDash val="solid"/>
            <a:round/>
            <a:headEnd type="none" w="sm" len="sm"/>
            <a:tailEnd type="none" w="sm" len="sm"/>
          </a:ln>
        </p:spPr>
      </p:cxnSp>
      <p:cxnSp>
        <p:nvCxnSpPr>
          <p:cNvPr id="1011" name="Google Shape;1011;p57"/>
          <p:cNvCxnSpPr/>
          <p:nvPr/>
        </p:nvCxnSpPr>
        <p:spPr>
          <a:xfrm rot="10800000">
            <a:off x="6018213" y="3944543"/>
            <a:ext cx="0" cy="45244"/>
          </a:xfrm>
          <a:prstGeom prst="straightConnector1">
            <a:avLst/>
          </a:prstGeom>
          <a:noFill/>
          <a:ln w="12700" cap="flat" cmpd="sng">
            <a:solidFill>
              <a:srgbClr val="FFFFFF"/>
            </a:solidFill>
            <a:prstDash val="solid"/>
            <a:round/>
            <a:headEnd type="none" w="sm" len="sm"/>
            <a:tailEnd type="none" w="sm" len="sm"/>
          </a:ln>
        </p:spPr>
      </p:cxnSp>
      <p:cxnSp>
        <p:nvCxnSpPr>
          <p:cNvPr id="1012" name="Google Shape;1012;p57"/>
          <p:cNvCxnSpPr/>
          <p:nvPr/>
        </p:nvCxnSpPr>
        <p:spPr>
          <a:xfrm rot="10800000">
            <a:off x="6613525" y="3944543"/>
            <a:ext cx="0" cy="45244"/>
          </a:xfrm>
          <a:prstGeom prst="straightConnector1">
            <a:avLst/>
          </a:prstGeom>
          <a:noFill/>
          <a:ln w="12700" cap="flat" cmpd="sng">
            <a:solidFill>
              <a:srgbClr val="FFFFFF"/>
            </a:solidFill>
            <a:prstDash val="solid"/>
            <a:round/>
            <a:headEnd type="none" w="sm" len="sm"/>
            <a:tailEnd type="none" w="sm" len="sm"/>
          </a:ln>
        </p:spPr>
      </p:cxnSp>
      <p:cxnSp>
        <p:nvCxnSpPr>
          <p:cNvPr id="1013" name="Google Shape;1013;p57"/>
          <p:cNvCxnSpPr/>
          <p:nvPr/>
        </p:nvCxnSpPr>
        <p:spPr>
          <a:xfrm rot="10800000">
            <a:off x="1828800" y="3944543"/>
            <a:ext cx="0" cy="45244"/>
          </a:xfrm>
          <a:prstGeom prst="straightConnector1">
            <a:avLst/>
          </a:prstGeom>
          <a:noFill/>
          <a:ln w="12700" cap="flat" cmpd="sng">
            <a:solidFill>
              <a:srgbClr val="FFFFFF"/>
            </a:solidFill>
            <a:prstDash val="solid"/>
            <a:round/>
            <a:headEnd type="none" w="sm" len="sm"/>
            <a:tailEnd type="none" w="sm" len="sm"/>
          </a:ln>
        </p:spPr>
      </p:cxnSp>
      <p:sp>
        <p:nvSpPr>
          <p:cNvPr id="1014" name="Google Shape;1014;p57"/>
          <p:cNvSpPr/>
          <p:nvPr/>
        </p:nvSpPr>
        <p:spPr>
          <a:xfrm rot="-5400000">
            <a:off x="-509977" y="2232022"/>
            <a:ext cx="2870980"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Cumulative Recurrence (%)</a:t>
            </a:r>
            <a:endParaRPr/>
          </a:p>
        </p:txBody>
      </p:sp>
      <p:cxnSp>
        <p:nvCxnSpPr>
          <p:cNvPr id="1015" name="Google Shape;1015;p57"/>
          <p:cNvCxnSpPr/>
          <p:nvPr/>
        </p:nvCxnSpPr>
        <p:spPr>
          <a:xfrm rot="10800000">
            <a:off x="1828800" y="753666"/>
            <a:ext cx="0" cy="3301603"/>
          </a:xfrm>
          <a:prstGeom prst="straightConnector1">
            <a:avLst/>
          </a:prstGeom>
          <a:noFill/>
          <a:ln w="12700" cap="flat" cmpd="sng">
            <a:solidFill>
              <a:srgbClr val="FFFFFF"/>
            </a:solidFill>
            <a:prstDash val="solid"/>
            <a:round/>
            <a:headEnd type="none" w="sm" len="sm"/>
            <a:tailEnd type="none" w="sm" len="sm"/>
          </a:ln>
        </p:spPr>
      </p:cxnSp>
      <p:cxnSp>
        <p:nvCxnSpPr>
          <p:cNvPr id="1016" name="Google Shape;1016;p57"/>
          <p:cNvCxnSpPr/>
          <p:nvPr/>
        </p:nvCxnSpPr>
        <p:spPr>
          <a:xfrm>
            <a:off x="1757367" y="3990975"/>
            <a:ext cx="71437" cy="0"/>
          </a:xfrm>
          <a:prstGeom prst="straightConnector1">
            <a:avLst/>
          </a:prstGeom>
          <a:noFill/>
          <a:ln w="12700" cap="flat" cmpd="sng">
            <a:solidFill>
              <a:srgbClr val="FFFFFF"/>
            </a:solidFill>
            <a:prstDash val="solid"/>
            <a:round/>
            <a:headEnd type="none" w="sm" len="sm"/>
            <a:tailEnd type="none" w="sm" len="sm"/>
          </a:ln>
        </p:spPr>
      </p:cxnSp>
      <p:cxnSp>
        <p:nvCxnSpPr>
          <p:cNvPr id="1017" name="Google Shape;1017;p57"/>
          <p:cNvCxnSpPr/>
          <p:nvPr/>
        </p:nvCxnSpPr>
        <p:spPr>
          <a:xfrm>
            <a:off x="1757367" y="3504010"/>
            <a:ext cx="71437" cy="0"/>
          </a:xfrm>
          <a:prstGeom prst="straightConnector1">
            <a:avLst/>
          </a:prstGeom>
          <a:noFill/>
          <a:ln w="12700" cap="flat" cmpd="sng">
            <a:solidFill>
              <a:srgbClr val="FFFFFF"/>
            </a:solidFill>
            <a:prstDash val="solid"/>
            <a:round/>
            <a:headEnd type="none" w="sm" len="sm"/>
            <a:tailEnd type="none" w="sm" len="sm"/>
          </a:ln>
        </p:spPr>
      </p:cxnSp>
      <p:cxnSp>
        <p:nvCxnSpPr>
          <p:cNvPr id="1018" name="Google Shape;1018;p57"/>
          <p:cNvCxnSpPr/>
          <p:nvPr/>
        </p:nvCxnSpPr>
        <p:spPr>
          <a:xfrm>
            <a:off x="1757367" y="2953941"/>
            <a:ext cx="71437" cy="0"/>
          </a:xfrm>
          <a:prstGeom prst="straightConnector1">
            <a:avLst/>
          </a:prstGeom>
          <a:noFill/>
          <a:ln w="12700" cap="flat" cmpd="sng">
            <a:solidFill>
              <a:srgbClr val="FFFFFF"/>
            </a:solidFill>
            <a:prstDash val="solid"/>
            <a:round/>
            <a:headEnd type="none" w="sm" len="sm"/>
            <a:tailEnd type="none" w="sm" len="sm"/>
          </a:ln>
        </p:spPr>
      </p:cxnSp>
      <p:cxnSp>
        <p:nvCxnSpPr>
          <p:cNvPr id="1019" name="Google Shape;1019;p57"/>
          <p:cNvCxnSpPr/>
          <p:nvPr/>
        </p:nvCxnSpPr>
        <p:spPr>
          <a:xfrm>
            <a:off x="1757367" y="2402681"/>
            <a:ext cx="71437" cy="0"/>
          </a:xfrm>
          <a:prstGeom prst="straightConnector1">
            <a:avLst/>
          </a:prstGeom>
          <a:noFill/>
          <a:ln w="12700" cap="flat" cmpd="sng">
            <a:solidFill>
              <a:srgbClr val="FFFFFF"/>
            </a:solidFill>
            <a:prstDash val="solid"/>
            <a:round/>
            <a:headEnd type="none" w="sm" len="sm"/>
            <a:tailEnd type="none" w="sm" len="sm"/>
          </a:ln>
        </p:spPr>
      </p:cxnSp>
      <p:cxnSp>
        <p:nvCxnSpPr>
          <p:cNvPr id="1020" name="Google Shape;1020;p57"/>
          <p:cNvCxnSpPr/>
          <p:nvPr/>
        </p:nvCxnSpPr>
        <p:spPr>
          <a:xfrm>
            <a:off x="1757367" y="1851422"/>
            <a:ext cx="71437" cy="0"/>
          </a:xfrm>
          <a:prstGeom prst="straightConnector1">
            <a:avLst/>
          </a:prstGeom>
          <a:noFill/>
          <a:ln w="12700" cap="flat" cmpd="sng">
            <a:solidFill>
              <a:srgbClr val="FFFFFF"/>
            </a:solidFill>
            <a:prstDash val="solid"/>
            <a:round/>
            <a:headEnd type="none" w="sm" len="sm"/>
            <a:tailEnd type="none" w="sm" len="sm"/>
          </a:ln>
        </p:spPr>
      </p:cxnSp>
      <p:cxnSp>
        <p:nvCxnSpPr>
          <p:cNvPr id="1021" name="Google Shape;1021;p57"/>
          <p:cNvCxnSpPr/>
          <p:nvPr/>
        </p:nvCxnSpPr>
        <p:spPr>
          <a:xfrm>
            <a:off x="1757367" y="1302544"/>
            <a:ext cx="71437" cy="0"/>
          </a:xfrm>
          <a:prstGeom prst="straightConnector1">
            <a:avLst/>
          </a:prstGeom>
          <a:noFill/>
          <a:ln w="12700" cap="flat" cmpd="sng">
            <a:solidFill>
              <a:srgbClr val="FFFFFF"/>
            </a:solidFill>
            <a:prstDash val="solid"/>
            <a:round/>
            <a:headEnd type="none" w="sm" len="sm"/>
            <a:tailEnd type="none" w="sm" len="sm"/>
          </a:ln>
        </p:spPr>
      </p:cxnSp>
      <p:cxnSp>
        <p:nvCxnSpPr>
          <p:cNvPr id="1022" name="Google Shape;1022;p57"/>
          <p:cNvCxnSpPr/>
          <p:nvPr/>
        </p:nvCxnSpPr>
        <p:spPr>
          <a:xfrm>
            <a:off x="1757367" y="752475"/>
            <a:ext cx="71437" cy="0"/>
          </a:xfrm>
          <a:prstGeom prst="straightConnector1">
            <a:avLst/>
          </a:prstGeom>
          <a:noFill/>
          <a:ln w="12700" cap="flat" cmpd="sng">
            <a:solidFill>
              <a:srgbClr val="FFFFFF"/>
            </a:solidFill>
            <a:prstDash val="solid"/>
            <a:round/>
            <a:headEnd type="none" w="sm" len="sm"/>
            <a:tailEnd type="none" w="sm" len="sm"/>
          </a:ln>
        </p:spPr>
      </p:cxnSp>
      <p:sp>
        <p:nvSpPr>
          <p:cNvPr id="1023" name="Google Shape;1023;p57"/>
          <p:cNvSpPr/>
          <p:nvPr/>
        </p:nvSpPr>
        <p:spPr>
          <a:xfrm>
            <a:off x="1258891" y="3851673"/>
            <a:ext cx="517771"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  0</a:t>
            </a:r>
            <a:endParaRPr/>
          </a:p>
        </p:txBody>
      </p:sp>
      <p:sp>
        <p:nvSpPr>
          <p:cNvPr id="1024" name="Google Shape;1024;p57"/>
          <p:cNvSpPr/>
          <p:nvPr/>
        </p:nvSpPr>
        <p:spPr>
          <a:xfrm>
            <a:off x="1258888" y="3325416"/>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10</a:t>
            </a:r>
            <a:endParaRPr/>
          </a:p>
        </p:txBody>
      </p:sp>
      <p:sp>
        <p:nvSpPr>
          <p:cNvPr id="1025" name="Google Shape;1025;p57"/>
          <p:cNvSpPr/>
          <p:nvPr/>
        </p:nvSpPr>
        <p:spPr>
          <a:xfrm>
            <a:off x="1258888" y="2776538"/>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20</a:t>
            </a:r>
            <a:endParaRPr/>
          </a:p>
        </p:txBody>
      </p:sp>
      <p:sp>
        <p:nvSpPr>
          <p:cNvPr id="1026" name="Google Shape;1026;p57"/>
          <p:cNvSpPr/>
          <p:nvPr/>
        </p:nvSpPr>
        <p:spPr>
          <a:xfrm>
            <a:off x="1258888" y="2224088"/>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30</a:t>
            </a:r>
            <a:endParaRPr/>
          </a:p>
        </p:txBody>
      </p:sp>
      <p:sp>
        <p:nvSpPr>
          <p:cNvPr id="1027" name="Google Shape;1027;p57"/>
          <p:cNvSpPr/>
          <p:nvPr/>
        </p:nvSpPr>
        <p:spPr>
          <a:xfrm>
            <a:off x="1258888" y="1675210"/>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40</a:t>
            </a:r>
            <a:endParaRPr/>
          </a:p>
        </p:txBody>
      </p:sp>
      <p:sp>
        <p:nvSpPr>
          <p:cNvPr id="1028" name="Google Shape;1028;p57"/>
          <p:cNvSpPr/>
          <p:nvPr/>
        </p:nvSpPr>
        <p:spPr>
          <a:xfrm>
            <a:off x="1258888" y="1125141"/>
            <a:ext cx="519374" cy="452048"/>
          </a:xfrm>
          <a:prstGeom prst="rect">
            <a:avLst/>
          </a:prstGeom>
          <a:noFill/>
          <a:ln>
            <a:noFill/>
          </a:ln>
        </p:spPr>
        <p:txBody>
          <a:bodyPr spcFirstLastPara="1" wrap="square" lIns="141275" tIns="71425" rIns="141275" bIns="714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50</a:t>
            </a:r>
            <a:endParaRPr/>
          </a:p>
        </p:txBody>
      </p:sp>
      <p:sp>
        <p:nvSpPr>
          <p:cNvPr id="1029" name="Google Shape;1029;p57"/>
          <p:cNvSpPr/>
          <p:nvPr/>
        </p:nvSpPr>
        <p:spPr>
          <a:xfrm>
            <a:off x="1847854" y="3495677"/>
            <a:ext cx="4767263" cy="494110"/>
          </a:xfrm>
          <a:custGeom>
            <a:avLst/>
            <a:gdLst/>
            <a:ahLst/>
            <a:cxnLst/>
            <a:rect l="l" t="t" r="r" b="b"/>
            <a:pathLst>
              <a:path w="3378" h="415" extrusionOk="0">
                <a:moveTo>
                  <a:pt x="0" y="414"/>
                </a:moveTo>
                <a:lnTo>
                  <a:pt x="422" y="143"/>
                </a:lnTo>
                <a:lnTo>
                  <a:pt x="845" y="143"/>
                </a:lnTo>
                <a:lnTo>
                  <a:pt x="1266" y="82"/>
                </a:lnTo>
                <a:lnTo>
                  <a:pt x="1688" y="0"/>
                </a:lnTo>
                <a:lnTo>
                  <a:pt x="2111" y="0"/>
                </a:lnTo>
                <a:lnTo>
                  <a:pt x="2533" y="0"/>
                </a:lnTo>
                <a:lnTo>
                  <a:pt x="2955" y="0"/>
                </a:lnTo>
                <a:lnTo>
                  <a:pt x="3377" y="0"/>
                </a:lnTo>
              </a:path>
            </a:pathLst>
          </a:custGeom>
          <a:noFill/>
          <a:ln w="12700" cap="rnd" cmpd="sng">
            <a:solidFill>
              <a:srgbClr val="FC0128"/>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030" name="Google Shape;1030;p57"/>
          <p:cNvSpPr/>
          <p:nvPr/>
        </p:nvSpPr>
        <p:spPr>
          <a:xfrm>
            <a:off x="1838329" y="2022874"/>
            <a:ext cx="4767263" cy="1960959"/>
          </a:xfrm>
          <a:custGeom>
            <a:avLst/>
            <a:gdLst/>
            <a:ahLst/>
            <a:cxnLst/>
            <a:rect l="l" t="t" r="r" b="b"/>
            <a:pathLst>
              <a:path w="3378" h="1647" extrusionOk="0">
                <a:moveTo>
                  <a:pt x="0" y="1646"/>
                </a:moveTo>
                <a:lnTo>
                  <a:pt x="422" y="968"/>
                </a:lnTo>
                <a:lnTo>
                  <a:pt x="845" y="580"/>
                </a:lnTo>
                <a:lnTo>
                  <a:pt x="1266" y="398"/>
                </a:lnTo>
                <a:lnTo>
                  <a:pt x="1688" y="344"/>
                </a:lnTo>
                <a:lnTo>
                  <a:pt x="2111" y="156"/>
                </a:lnTo>
                <a:lnTo>
                  <a:pt x="2533" y="127"/>
                </a:lnTo>
                <a:lnTo>
                  <a:pt x="2955" y="0"/>
                </a:lnTo>
                <a:lnTo>
                  <a:pt x="3377" y="0"/>
                </a:lnTo>
              </a:path>
            </a:pathLst>
          </a:custGeom>
          <a:noFill/>
          <a:ln w="12700" cap="rnd" cmpd="sng">
            <a:solidFill>
              <a:srgbClr val="8CF4E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cxnSp>
        <p:nvCxnSpPr>
          <p:cNvPr id="1031" name="Google Shape;1031;p57"/>
          <p:cNvCxnSpPr/>
          <p:nvPr/>
        </p:nvCxnSpPr>
        <p:spPr>
          <a:xfrm>
            <a:off x="2398713" y="3136107"/>
            <a:ext cx="95250" cy="0"/>
          </a:xfrm>
          <a:prstGeom prst="straightConnector1">
            <a:avLst/>
          </a:prstGeom>
          <a:noFill/>
          <a:ln w="12700" cap="flat" cmpd="sng">
            <a:solidFill>
              <a:srgbClr val="8CF4EA"/>
            </a:solidFill>
            <a:prstDash val="solid"/>
            <a:round/>
            <a:headEnd type="none" w="sm" len="sm"/>
            <a:tailEnd type="none" w="sm" len="sm"/>
          </a:ln>
        </p:spPr>
      </p:cxnSp>
      <p:cxnSp>
        <p:nvCxnSpPr>
          <p:cNvPr id="1032" name="Google Shape;1032;p57"/>
          <p:cNvCxnSpPr/>
          <p:nvPr/>
        </p:nvCxnSpPr>
        <p:spPr>
          <a:xfrm rot="10800000">
            <a:off x="2444750" y="3548063"/>
            <a:ext cx="0" cy="117872"/>
          </a:xfrm>
          <a:prstGeom prst="straightConnector1">
            <a:avLst/>
          </a:prstGeom>
          <a:noFill/>
          <a:ln w="12700" cap="flat" cmpd="sng">
            <a:solidFill>
              <a:srgbClr val="FC0128"/>
            </a:solidFill>
            <a:prstDash val="solid"/>
            <a:round/>
            <a:headEnd type="none" w="sm" len="sm"/>
            <a:tailEnd type="none" w="sm" len="sm"/>
          </a:ln>
        </p:spPr>
      </p:cxnSp>
      <p:cxnSp>
        <p:nvCxnSpPr>
          <p:cNvPr id="1033" name="Google Shape;1033;p57"/>
          <p:cNvCxnSpPr/>
          <p:nvPr/>
        </p:nvCxnSpPr>
        <p:spPr>
          <a:xfrm>
            <a:off x="2398713" y="3546872"/>
            <a:ext cx="95250" cy="0"/>
          </a:xfrm>
          <a:prstGeom prst="straightConnector1">
            <a:avLst/>
          </a:prstGeom>
          <a:noFill/>
          <a:ln w="12700" cap="flat" cmpd="sng">
            <a:solidFill>
              <a:srgbClr val="FC0128"/>
            </a:solidFill>
            <a:prstDash val="solid"/>
            <a:round/>
            <a:headEnd type="none" w="sm" len="sm"/>
            <a:tailEnd type="none" w="sm" len="sm"/>
          </a:ln>
        </p:spPr>
      </p:cxnSp>
      <p:cxnSp>
        <p:nvCxnSpPr>
          <p:cNvPr id="1034" name="Google Shape;1034;p57"/>
          <p:cNvCxnSpPr/>
          <p:nvPr/>
        </p:nvCxnSpPr>
        <p:spPr>
          <a:xfrm>
            <a:off x="2444750" y="3667127"/>
            <a:ext cx="0" cy="116681"/>
          </a:xfrm>
          <a:prstGeom prst="straightConnector1">
            <a:avLst/>
          </a:prstGeom>
          <a:noFill/>
          <a:ln w="12700" cap="flat" cmpd="sng">
            <a:solidFill>
              <a:srgbClr val="FC0128"/>
            </a:solidFill>
            <a:prstDash val="solid"/>
            <a:round/>
            <a:headEnd type="none" w="sm" len="sm"/>
            <a:tailEnd type="none" w="sm" len="sm"/>
          </a:ln>
        </p:spPr>
      </p:cxnSp>
      <p:cxnSp>
        <p:nvCxnSpPr>
          <p:cNvPr id="1035" name="Google Shape;1035;p57"/>
          <p:cNvCxnSpPr/>
          <p:nvPr/>
        </p:nvCxnSpPr>
        <p:spPr>
          <a:xfrm>
            <a:off x="2398713" y="3783806"/>
            <a:ext cx="95250" cy="0"/>
          </a:xfrm>
          <a:prstGeom prst="straightConnector1">
            <a:avLst/>
          </a:prstGeom>
          <a:noFill/>
          <a:ln w="12700" cap="flat" cmpd="sng">
            <a:solidFill>
              <a:srgbClr val="FC0128"/>
            </a:solidFill>
            <a:prstDash val="solid"/>
            <a:round/>
            <a:headEnd type="none" w="sm" len="sm"/>
            <a:tailEnd type="none" w="sm" len="sm"/>
          </a:ln>
        </p:spPr>
      </p:cxnSp>
      <p:cxnSp>
        <p:nvCxnSpPr>
          <p:cNvPr id="1036" name="Google Shape;1036;p57"/>
          <p:cNvCxnSpPr/>
          <p:nvPr/>
        </p:nvCxnSpPr>
        <p:spPr>
          <a:xfrm rot="10800000">
            <a:off x="3041650" y="3548063"/>
            <a:ext cx="0" cy="117872"/>
          </a:xfrm>
          <a:prstGeom prst="straightConnector1">
            <a:avLst/>
          </a:prstGeom>
          <a:noFill/>
          <a:ln w="12700" cap="flat" cmpd="sng">
            <a:solidFill>
              <a:srgbClr val="FC0128"/>
            </a:solidFill>
            <a:prstDash val="solid"/>
            <a:round/>
            <a:headEnd type="none" w="sm" len="sm"/>
            <a:tailEnd type="none" w="sm" len="sm"/>
          </a:ln>
        </p:spPr>
      </p:cxnSp>
      <p:cxnSp>
        <p:nvCxnSpPr>
          <p:cNvPr id="1037" name="Google Shape;1037;p57"/>
          <p:cNvCxnSpPr/>
          <p:nvPr/>
        </p:nvCxnSpPr>
        <p:spPr>
          <a:xfrm>
            <a:off x="2994025" y="3546872"/>
            <a:ext cx="96838" cy="0"/>
          </a:xfrm>
          <a:prstGeom prst="straightConnector1">
            <a:avLst/>
          </a:prstGeom>
          <a:noFill/>
          <a:ln w="12700" cap="flat" cmpd="sng">
            <a:solidFill>
              <a:srgbClr val="FC0128"/>
            </a:solidFill>
            <a:prstDash val="solid"/>
            <a:round/>
            <a:headEnd type="none" w="sm" len="sm"/>
            <a:tailEnd type="none" w="sm" len="sm"/>
          </a:ln>
        </p:spPr>
      </p:cxnSp>
      <p:cxnSp>
        <p:nvCxnSpPr>
          <p:cNvPr id="1038" name="Google Shape;1038;p57"/>
          <p:cNvCxnSpPr/>
          <p:nvPr/>
        </p:nvCxnSpPr>
        <p:spPr>
          <a:xfrm>
            <a:off x="3041650" y="3667127"/>
            <a:ext cx="0" cy="116681"/>
          </a:xfrm>
          <a:prstGeom prst="straightConnector1">
            <a:avLst/>
          </a:prstGeom>
          <a:noFill/>
          <a:ln w="12700" cap="flat" cmpd="sng">
            <a:solidFill>
              <a:srgbClr val="FC0128"/>
            </a:solidFill>
            <a:prstDash val="solid"/>
            <a:round/>
            <a:headEnd type="none" w="sm" len="sm"/>
            <a:tailEnd type="none" w="sm" len="sm"/>
          </a:ln>
        </p:spPr>
      </p:cxnSp>
      <p:cxnSp>
        <p:nvCxnSpPr>
          <p:cNvPr id="1039" name="Google Shape;1039;p57"/>
          <p:cNvCxnSpPr/>
          <p:nvPr/>
        </p:nvCxnSpPr>
        <p:spPr>
          <a:xfrm>
            <a:off x="2994025" y="3783806"/>
            <a:ext cx="96838" cy="0"/>
          </a:xfrm>
          <a:prstGeom prst="straightConnector1">
            <a:avLst/>
          </a:prstGeom>
          <a:noFill/>
          <a:ln w="12700" cap="flat" cmpd="sng">
            <a:solidFill>
              <a:srgbClr val="FC0128"/>
            </a:solidFill>
            <a:prstDash val="solid"/>
            <a:round/>
            <a:headEnd type="none" w="sm" len="sm"/>
            <a:tailEnd type="none" w="sm" len="sm"/>
          </a:ln>
        </p:spPr>
      </p:cxnSp>
      <p:cxnSp>
        <p:nvCxnSpPr>
          <p:cNvPr id="1040" name="Google Shape;1040;p57"/>
          <p:cNvCxnSpPr/>
          <p:nvPr/>
        </p:nvCxnSpPr>
        <p:spPr>
          <a:xfrm rot="10800000">
            <a:off x="3635375" y="3454004"/>
            <a:ext cx="0" cy="138112"/>
          </a:xfrm>
          <a:prstGeom prst="straightConnector1">
            <a:avLst/>
          </a:prstGeom>
          <a:noFill/>
          <a:ln w="12700" cap="flat" cmpd="sng">
            <a:solidFill>
              <a:srgbClr val="FC0128"/>
            </a:solidFill>
            <a:prstDash val="solid"/>
            <a:round/>
            <a:headEnd type="none" w="sm" len="sm"/>
            <a:tailEnd type="none" w="sm" len="sm"/>
          </a:ln>
        </p:spPr>
      </p:cxnSp>
      <p:cxnSp>
        <p:nvCxnSpPr>
          <p:cNvPr id="1041" name="Google Shape;1041;p57"/>
          <p:cNvCxnSpPr/>
          <p:nvPr/>
        </p:nvCxnSpPr>
        <p:spPr>
          <a:xfrm>
            <a:off x="3589342" y="3454004"/>
            <a:ext cx="92075" cy="0"/>
          </a:xfrm>
          <a:prstGeom prst="straightConnector1">
            <a:avLst/>
          </a:prstGeom>
          <a:noFill/>
          <a:ln w="12700" cap="flat" cmpd="sng">
            <a:solidFill>
              <a:srgbClr val="FC0128"/>
            </a:solidFill>
            <a:prstDash val="solid"/>
            <a:round/>
            <a:headEnd type="none" w="sm" len="sm"/>
            <a:tailEnd type="none" w="sm" len="sm"/>
          </a:ln>
        </p:spPr>
      </p:cxnSp>
      <p:cxnSp>
        <p:nvCxnSpPr>
          <p:cNvPr id="1042" name="Google Shape;1042;p57"/>
          <p:cNvCxnSpPr/>
          <p:nvPr/>
        </p:nvCxnSpPr>
        <p:spPr>
          <a:xfrm>
            <a:off x="3635375" y="3594499"/>
            <a:ext cx="0" cy="135732"/>
          </a:xfrm>
          <a:prstGeom prst="straightConnector1">
            <a:avLst/>
          </a:prstGeom>
          <a:noFill/>
          <a:ln w="12700" cap="flat" cmpd="sng">
            <a:solidFill>
              <a:srgbClr val="FC0128"/>
            </a:solidFill>
            <a:prstDash val="solid"/>
            <a:round/>
            <a:headEnd type="none" w="sm" len="sm"/>
            <a:tailEnd type="none" w="sm" len="sm"/>
          </a:ln>
        </p:spPr>
      </p:cxnSp>
      <p:cxnSp>
        <p:nvCxnSpPr>
          <p:cNvPr id="1043" name="Google Shape;1043;p57"/>
          <p:cNvCxnSpPr/>
          <p:nvPr/>
        </p:nvCxnSpPr>
        <p:spPr>
          <a:xfrm>
            <a:off x="3589342" y="3730228"/>
            <a:ext cx="92075" cy="0"/>
          </a:xfrm>
          <a:prstGeom prst="straightConnector1">
            <a:avLst/>
          </a:prstGeom>
          <a:noFill/>
          <a:ln w="12700" cap="flat" cmpd="sng">
            <a:solidFill>
              <a:srgbClr val="FC0128"/>
            </a:solidFill>
            <a:prstDash val="solid"/>
            <a:round/>
            <a:headEnd type="none" w="sm" len="sm"/>
            <a:tailEnd type="none" w="sm" len="sm"/>
          </a:ln>
        </p:spPr>
      </p:cxnSp>
      <p:cxnSp>
        <p:nvCxnSpPr>
          <p:cNvPr id="1044" name="Google Shape;1044;p57"/>
          <p:cNvCxnSpPr/>
          <p:nvPr/>
        </p:nvCxnSpPr>
        <p:spPr>
          <a:xfrm rot="10800000">
            <a:off x="4232275" y="3330180"/>
            <a:ext cx="0" cy="164307"/>
          </a:xfrm>
          <a:prstGeom prst="straightConnector1">
            <a:avLst/>
          </a:prstGeom>
          <a:noFill/>
          <a:ln w="12700" cap="flat" cmpd="sng">
            <a:solidFill>
              <a:srgbClr val="FC0128"/>
            </a:solidFill>
            <a:prstDash val="solid"/>
            <a:round/>
            <a:headEnd type="none" w="sm" len="sm"/>
            <a:tailEnd type="none" w="sm" len="sm"/>
          </a:ln>
        </p:spPr>
      </p:cxnSp>
      <p:cxnSp>
        <p:nvCxnSpPr>
          <p:cNvPr id="1045" name="Google Shape;1045;p57"/>
          <p:cNvCxnSpPr/>
          <p:nvPr/>
        </p:nvCxnSpPr>
        <p:spPr>
          <a:xfrm>
            <a:off x="4184650" y="3330178"/>
            <a:ext cx="96838" cy="0"/>
          </a:xfrm>
          <a:prstGeom prst="straightConnector1">
            <a:avLst/>
          </a:prstGeom>
          <a:noFill/>
          <a:ln w="12700" cap="flat" cmpd="sng">
            <a:solidFill>
              <a:srgbClr val="FC0128"/>
            </a:solidFill>
            <a:prstDash val="solid"/>
            <a:round/>
            <a:headEnd type="none" w="sm" len="sm"/>
            <a:tailEnd type="none" w="sm" len="sm"/>
          </a:ln>
        </p:spPr>
      </p:cxnSp>
      <p:cxnSp>
        <p:nvCxnSpPr>
          <p:cNvPr id="1046" name="Google Shape;1046;p57"/>
          <p:cNvCxnSpPr/>
          <p:nvPr/>
        </p:nvCxnSpPr>
        <p:spPr>
          <a:xfrm>
            <a:off x="4232275" y="3496867"/>
            <a:ext cx="0" cy="165497"/>
          </a:xfrm>
          <a:prstGeom prst="straightConnector1">
            <a:avLst/>
          </a:prstGeom>
          <a:noFill/>
          <a:ln w="12700" cap="flat" cmpd="sng">
            <a:solidFill>
              <a:srgbClr val="FC0128"/>
            </a:solidFill>
            <a:prstDash val="solid"/>
            <a:round/>
            <a:headEnd type="none" w="sm" len="sm"/>
            <a:tailEnd type="none" w="sm" len="sm"/>
          </a:ln>
        </p:spPr>
      </p:cxnSp>
      <p:cxnSp>
        <p:nvCxnSpPr>
          <p:cNvPr id="1047" name="Google Shape;1047;p57"/>
          <p:cNvCxnSpPr/>
          <p:nvPr/>
        </p:nvCxnSpPr>
        <p:spPr>
          <a:xfrm>
            <a:off x="4184650" y="3662363"/>
            <a:ext cx="96838" cy="0"/>
          </a:xfrm>
          <a:prstGeom prst="straightConnector1">
            <a:avLst/>
          </a:prstGeom>
          <a:noFill/>
          <a:ln w="12700" cap="flat" cmpd="sng">
            <a:solidFill>
              <a:srgbClr val="FC0128"/>
            </a:solidFill>
            <a:prstDash val="solid"/>
            <a:round/>
            <a:headEnd type="none" w="sm" len="sm"/>
            <a:tailEnd type="none" w="sm" len="sm"/>
          </a:ln>
        </p:spPr>
      </p:cxnSp>
      <p:cxnSp>
        <p:nvCxnSpPr>
          <p:cNvPr id="1048" name="Google Shape;1048;p57"/>
          <p:cNvCxnSpPr/>
          <p:nvPr/>
        </p:nvCxnSpPr>
        <p:spPr>
          <a:xfrm rot="10800000">
            <a:off x="4827588" y="3330180"/>
            <a:ext cx="0" cy="164307"/>
          </a:xfrm>
          <a:prstGeom prst="straightConnector1">
            <a:avLst/>
          </a:prstGeom>
          <a:noFill/>
          <a:ln w="12700" cap="flat" cmpd="sng">
            <a:solidFill>
              <a:srgbClr val="FC0128"/>
            </a:solidFill>
            <a:prstDash val="solid"/>
            <a:round/>
            <a:headEnd type="none" w="sm" len="sm"/>
            <a:tailEnd type="none" w="sm" len="sm"/>
          </a:ln>
        </p:spPr>
      </p:cxnSp>
      <p:cxnSp>
        <p:nvCxnSpPr>
          <p:cNvPr id="1049" name="Google Shape;1049;p57"/>
          <p:cNvCxnSpPr/>
          <p:nvPr/>
        </p:nvCxnSpPr>
        <p:spPr>
          <a:xfrm>
            <a:off x="4781550" y="3330178"/>
            <a:ext cx="95250" cy="0"/>
          </a:xfrm>
          <a:prstGeom prst="straightConnector1">
            <a:avLst/>
          </a:prstGeom>
          <a:noFill/>
          <a:ln w="12700" cap="flat" cmpd="sng">
            <a:solidFill>
              <a:srgbClr val="FC0128"/>
            </a:solidFill>
            <a:prstDash val="solid"/>
            <a:round/>
            <a:headEnd type="none" w="sm" len="sm"/>
            <a:tailEnd type="none" w="sm" len="sm"/>
          </a:ln>
        </p:spPr>
      </p:cxnSp>
      <p:cxnSp>
        <p:nvCxnSpPr>
          <p:cNvPr id="1050" name="Google Shape;1050;p57"/>
          <p:cNvCxnSpPr/>
          <p:nvPr/>
        </p:nvCxnSpPr>
        <p:spPr>
          <a:xfrm>
            <a:off x="4827588" y="3496867"/>
            <a:ext cx="0" cy="165497"/>
          </a:xfrm>
          <a:prstGeom prst="straightConnector1">
            <a:avLst/>
          </a:prstGeom>
          <a:noFill/>
          <a:ln w="12700" cap="flat" cmpd="sng">
            <a:solidFill>
              <a:srgbClr val="FC0128"/>
            </a:solidFill>
            <a:prstDash val="solid"/>
            <a:round/>
            <a:headEnd type="none" w="sm" len="sm"/>
            <a:tailEnd type="none" w="sm" len="sm"/>
          </a:ln>
        </p:spPr>
      </p:cxnSp>
      <p:cxnSp>
        <p:nvCxnSpPr>
          <p:cNvPr id="1051" name="Google Shape;1051;p57"/>
          <p:cNvCxnSpPr/>
          <p:nvPr/>
        </p:nvCxnSpPr>
        <p:spPr>
          <a:xfrm>
            <a:off x="4781550" y="3662363"/>
            <a:ext cx="95250" cy="0"/>
          </a:xfrm>
          <a:prstGeom prst="straightConnector1">
            <a:avLst/>
          </a:prstGeom>
          <a:noFill/>
          <a:ln w="12700" cap="flat" cmpd="sng">
            <a:solidFill>
              <a:srgbClr val="FC0128"/>
            </a:solidFill>
            <a:prstDash val="solid"/>
            <a:round/>
            <a:headEnd type="none" w="sm" len="sm"/>
            <a:tailEnd type="none" w="sm" len="sm"/>
          </a:ln>
        </p:spPr>
      </p:cxnSp>
      <p:cxnSp>
        <p:nvCxnSpPr>
          <p:cNvPr id="1052" name="Google Shape;1052;p57"/>
          <p:cNvCxnSpPr/>
          <p:nvPr/>
        </p:nvCxnSpPr>
        <p:spPr>
          <a:xfrm rot="10800000">
            <a:off x="5424488" y="3330180"/>
            <a:ext cx="0" cy="164307"/>
          </a:xfrm>
          <a:prstGeom prst="straightConnector1">
            <a:avLst/>
          </a:prstGeom>
          <a:noFill/>
          <a:ln w="12700" cap="flat" cmpd="sng">
            <a:solidFill>
              <a:srgbClr val="FC0128"/>
            </a:solidFill>
            <a:prstDash val="solid"/>
            <a:round/>
            <a:headEnd type="none" w="sm" len="sm"/>
            <a:tailEnd type="none" w="sm" len="sm"/>
          </a:ln>
        </p:spPr>
      </p:cxnSp>
      <p:cxnSp>
        <p:nvCxnSpPr>
          <p:cNvPr id="1053" name="Google Shape;1053;p57"/>
          <p:cNvCxnSpPr/>
          <p:nvPr/>
        </p:nvCxnSpPr>
        <p:spPr>
          <a:xfrm>
            <a:off x="5378450" y="3330178"/>
            <a:ext cx="90488" cy="0"/>
          </a:xfrm>
          <a:prstGeom prst="straightConnector1">
            <a:avLst/>
          </a:prstGeom>
          <a:noFill/>
          <a:ln w="12700" cap="flat" cmpd="sng">
            <a:solidFill>
              <a:srgbClr val="FC0128"/>
            </a:solidFill>
            <a:prstDash val="solid"/>
            <a:round/>
            <a:headEnd type="none" w="sm" len="sm"/>
            <a:tailEnd type="none" w="sm" len="sm"/>
          </a:ln>
        </p:spPr>
      </p:cxnSp>
      <p:cxnSp>
        <p:nvCxnSpPr>
          <p:cNvPr id="1054" name="Google Shape;1054;p57"/>
          <p:cNvCxnSpPr/>
          <p:nvPr/>
        </p:nvCxnSpPr>
        <p:spPr>
          <a:xfrm>
            <a:off x="5424488" y="3496867"/>
            <a:ext cx="0" cy="165497"/>
          </a:xfrm>
          <a:prstGeom prst="straightConnector1">
            <a:avLst/>
          </a:prstGeom>
          <a:noFill/>
          <a:ln w="12700" cap="flat" cmpd="sng">
            <a:solidFill>
              <a:srgbClr val="FC0128"/>
            </a:solidFill>
            <a:prstDash val="solid"/>
            <a:round/>
            <a:headEnd type="none" w="sm" len="sm"/>
            <a:tailEnd type="none" w="sm" len="sm"/>
          </a:ln>
        </p:spPr>
      </p:cxnSp>
      <p:cxnSp>
        <p:nvCxnSpPr>
          <p:cNvPr id="1055" name="Google Shape;1055;p57"/>
          <p:cNvCxnSpPr/>
          <p:nvPr/>
        </p:nvCxnSpPr>
        <p:spPr>
          <a:xfrm>
            <a:off x="5378450" y="3662363"/>
            <a:ext cx="90488" cy="0"/>
          </a:xfrm>
          <a:prstGeom prst="straightConnector1">
            <a:avLst/>
          </a:prstGeom>
          <a:noFill/>
          <a:ln w="12700" cap="flat" cmpd="sng">
            <a:solidFill>
              <a:srgbClr val="FC0128"/>
            </a:solidFill>
            <a:prstDash val="solid"/>
            <a:round/>
            <a:headEnd type="none" w="sm" len="sm"/>
            <a:tailEnd type="none" w="sm" len="sm"/>
          </a:ln>
        </p:spPr>
      </p:cxnSp>
      <p:cxnSp>
        <p:nvCxnSpPr>
          <p:cNvPr id="1056" name="Google Shape;1056;p57"/>
          <p:cNvCxnSpPr/>
          <p:nvPr/>
        </p:nvCxnSpPr>
        <p:spPr>
          <a:xfrm rot="10800000">
            <a:off x="6018213" y="3330180"/>
            <a:ext cx="0" cy="164307"/>
          </a:xfrm>
          <a:prstGeom prst="straightConnector1">
            <a:avLst/>
          </a:prstGeom>
          <a:noFill/>
          <a:ln w="12700" cap="flat" cmpd="sng">
            <a:solidFill>
              <a:srgbClr val="FC0128"/>
            </a:solidFill>
            <a:prstDash val="solid"/>
            <a:round/>
            <a:headEnd type="none" w="sm" len="sm"/>
            <a:tailEnd type="none" w="sm" len="sm"/>
          </a:ln>
        </p:spPr>
      </p:cxnSp>
      <p:cxnSp>
        <p:nvCxnSpPr>
          <p:cNvPr id="1057" name="Google Shape;1057;p57"/>
          <p:cNvCxnSpPr/>
          <p:nvPr/>
        </p:nvCxnSpPr>
        <p:spPr>
          <a:xfrm>
            <a:off x="5972179" y="3330178"/>
            <a:ext cx="92075" cy="0"/>
          </a:xfrm>
          <a:prstGeom prst="straightConnector1">
            <a:avLst/>
          </a:prstGeom>
          <a:noFill/>
          <a:ln w="12700" cap="flat" cmpd="sng">
            <a:solidFill>
              <a:srgbClr val="FC0128"/>
            </a:solidFill>
            <a:prstDash val="solid"/>
            <a:round/>
            <a:headEnd type="none" w="sm" len="sm"/>
            <a:tailEnd type="none" w="sm" len="sm"/>
          </a:ln>
        </p:spPr>
      </p:cxnSp>
      <p:cxnSp>
        <p:nvCxnSpPr>
          <p:cNvPr id="1058" name="Google Shape;1058;p57"/>
          <p:cNvCxnSpPr/>
          <p:nvPr/>
        </p:nvCxnSpPr>
        <p:spPr>
          <a:xfrm>
            <a:off x="6018213" y="3496867"/>
            <a:ext cx="0" cy="165497"/>
          </a:xfrm>
          <a:prstGeom prst="straightConnector1">
            <a:avLst/>
          </a:prstGeom>
          <a:noFill/>
          <a:ln w="12700" cap="flat" cmpd="sng">
            <a:solidFill>
              <a:srgbClr val="FC0128"/>
            </a:solidFill>
            <a:prstDash val="solid"/>
            <a:round/>
            <a:headEnd type="none" w="sm" len="sm"/>
            <a:tailEnd type="none" w="sm" len="sm"/>
          </a:ln>
        </p:spPr>
      </p:cxnSp>
      <p:cxnSp>
        <p:nvCxnSpPr>
          <p:cNvPr id="1059" name="Google Shape;1059;p57"/>
          <p:cNvCxnSpPr/>
          <p:nvPr/>
        </p:nvCxnSpPr>
        <p:spPr>
          <a:xfrm>
            <a:off x="5972179" y="3662363"/>
            <a:ext cx="92075" cy="0"/>
          </a:xfrm>
          <a:prstGeom prst="straightConnector1">
            <a:avLst/>
          </a:prstGeom>
          <a:noFill/>
          <a:ln w="12700" cap="flat" cmpd="sng">
            <a:solidFill>
              <a:srgbClr val="FC0128"/>
            </a:solidFill>
            <a:prstDash val="solid"/>
            <a:round/>
            <a:headEnd type="none" w="sm" len="sm"/>
            <a:tailEnd type="none" w="sm" len="sm"/>
          </a:ln>
        </p:spPr>
      </p:cxnSp>
      <p:cxnSp>
        <p:nvCxnSpPr>
          <p:cNvPr id="1060" name="Google Shape;1060;p57"/>
          <p:cNvCxnSpPr/>
          <p:nvPr/>
        </p:nvCxnSpPr>
        <p:spPr>
          <a:xfrm rot="10800000">
            <a:off x="6613525" y="3330180"/>
            <a:ext cx="0" cy="164307"/>
          </a:xfrm>
          <a:prstGeom prst="straightConnector1">
            <a:avLst/>
          </a:prstGeom>
          <a:noFill/>
          <a:ln w="12700" cap="flat" cmpd="sng">
            <a:solidFill>
              <a:srgbClr val="FC0128"/>
            </a:solidFill>
            <a:prstDash val="solid"/>
            <a:round/>
            <a:headEnd type="none" w="sm" len="sm"/>
            <a:tailEnd type="none" w="sm" len="sm"/>
          </a:ln>
        </p:spPr>
      </p:cxnSp>
      <p:cxnSp>
        <p:nvCxnSpPr>
          <p:cNvPr id="1061" name="Google Shape;1061;p57"/>
          <p:cNvCxnSpPr/>
          <p:nvPr/>
        </p:nvCxnSpPr>
        <p:spPr>
          <a:xfrm>
            <a:off x="6569079" y="3330178"/>
            <a:ext cx="93663" cy="0"/>
          </a:xfrm>
          <a:prstGeom prst="straightConnector1">
            <a:avLst/>
          </a:prstGeom>
          <a:noFill/>
          <a:ln w="12700" cap="flat" cmpd="sng">
            <a:solidFill>
              <a:srgbClr val="FC0128"/>
            </a:solidFill>
            <a:prstDash val="solid"/>
            <a:round/>
            <a:headEnd type="none" w="sm" len="sm"/>
            <a:tailEnd type="none" w="sm" len="sm"/>
          </a:ln>
        </p:spPr>
      </p:cxnSp>
      <p:cxnSp>
        <p:nvCxnSpPr>
          <p:cNvPr id="1062" name="Google Shape;1062;p57"/>
          <p:cNvCxnSpPr/>
          <p:nvPr/>
        </p:nvCxnSpPr>
        <p:spPr>
          <a:xfrm>
            <a:off x="6613525" y="3496867"/>
            <a:ext cx="0" cy="165497"/>
          </a:xfrm>
          <a:prstGeom prst="straightConnector1">
            <a:avLst/>
          </a:prstGeom>
          <a:noFill/>
          <a:ln w="12700" cap="flat" cmpd="sng">
            <a:solidFill>
              <a:srgbClr val="FC0128"/>
            </a:solidFill>
            <a:prstDash val="solid"/>
            <a:round/>
            <a:headEnd type="none" w="sm" len="sm"/>
            <a:tailEnd type="none" w="sm" len="sm"/>
          </a:ln>
        </p:spPr>
      </p:cxnSp>
      <p:cxnSp>
        <p:nvCxnSpPr>
          <p:cNvPr id="1063" name="Google Shape;1063;p57"/>
          <p:cNvCxnSpPr/>
          <p:nvPr/>
        </p:nvCxnSpPr>
        <p:spPr>
          <a:xfrm>
            <a:off x="6569079" y="3662363"/>
            <a:ext cx="93663" cy="0"/>
          </a:xfrm>
          <a:prstGeom prst="straightConnector1">
            <a:avLst/>
          </a:prstGeom>
          <a:noFill/>
          <a:ln w="12700" cap="flat" cmpd="sng">
            <a:solidFill>
              <a:srgbClr val="FC0128"/>
            </a:solidFill>
            <a:prstDash val="solid"/>
            <a:round/>
            <a:headEnd type="none" w="sm" len="sm"/>
            <a:tailEnd type="none" w="sm" len="sm"/>
          </a:ln>
        </p:spPr>
      </p:cxnSp>
      <p:cxnSp>
        <p:nvCxnSpPr>
          <p:cNvPr id="1064" name="Google Shape;1064;p57"/>
          <p:cNvCxnSpPr/>
          <p:nvPr/>
        </p:nvCxnSpPr>
        <p:spPr>
          <a:xfrm rot="10800000">
            <a:off x="2444750" y="3100388"/>
            <a:ext cx="0" cy="79772"/>
          </a:xfrm>
          <a:prstGeom prst="straightConnector1">
            <a:avLst/>
          </a:prstGeom>
          <a:noFill/>
          <a:ln w="12700" cap="flat" cmpd="sng">
            <a:solidFill>
              <a:srgbClr val="8CF4EA"/>
            </a:solidFill>
            <a:prstDash val="solid"/>
            <a:round/>
            <a:headEnd type="none" w="sm" len="sm"/>
            <a:tailEnd type="none" w="sm" len="sm"/>
          </a:ln>
        </p:spPr>
      </p:cxnSp>
      <p:cxnSp>
        <p:nvCxnSpPr>
          <p:cNvPr id="1065" name="Google Shape;1065;p57"/>
          <p:cNvCxnSpPr/>
          <p:nvPr/>
        </p:nvCxnSpPr>
        <p:spPr>
          <a:xfrm>
            <a:off x="2398713" y="3099198"/>
            <a:ext cx="95250" cy="0"/>
          </a:xfrm>
          <a:prstGeom prst="straightConnector1">
            <a:avLst/>
          </a:prstGeom>
          <a:noFill/>
          <a:ln w="12700" cap="flat" cmpd="sng">
            <a:solidFill>
              <a:srgbClr val="8CF4EA"/>
            </a:solidFill>
            <a:prstDash val="solid"/>
            <a:round/>
            <a:headEnd type="none" w="sm" len="sm"/>
            <a:tailEnd type="none" w="sm" len="sm"/>
          </a:ln>
        </p:spPr>
      </p:cxnSp>
      <p:cxnSp>
        <p:nvCxnSpPr>
          <p:cNvPr id="1066" name="Google Shape;1066;p57"/>
          <p:cNvCxnSpPr/>
          <p:nvPr/>
        </p:nvCxnSpPr>
        <p:spPr>
          <a:xfrm>
            <a:off x="2444750" y="3181351"/>
            <a:ext cx="0" cy="79772"/>
          </a:xfrm>
          <a:prstGeom prst="straightConnector1">
            <a:avLst/>
          </a:prstGeom>
          <a:noFill/>
          <a:ln w="12700" cap="flat" cmpd="sng">
            <a:solidFill>
              <a:srgbClr val="8CF4EA"/>
            </a:solidFill>
            <a:prstDash val="solid"/>
            <a:round/>
            <a:headEnd type="none" w="sm" len="sm"/>
            <a:tailEnd type="none" w="sm" len="sm"/>
          </a:ln>
        </p:spPr>
      </p:cxnSp>
      <p:cxnSp>
        <p:nvCxnSpPr>
          <p:cNvPr id="1067" name="Google Shape;1067;p57"/>
          <p:cNvCxnSpPr/>
          <p:nvPr/>
        </p:nvCxnSpPr>
        <p:spPr>
          <a:xfrm>
            <a:off x="2398713" y="3261122"/>
            <a:ext cx="95250" cy="0"/>
          </a:xfrm>
          <a:prstGeom prst="straightConnector1">
            <a:avLst/>
          </a:prstGeom>
          <a:noFill/>
          <a:ln w="12700" cap="flat" cmpd="sng">
            <a:solidFill>
              <a:srgbClr val="8CF4EA"/>
            </a:solidFill>
            <a:prstDash val="solid"/>
            <a:round/>
            <a:headEnd type="none" w="sm" len="sm"/>
            <a:tailEnd type="none" w="sm" len="sm"/>
          </a:ln>
        </p:spPr>
      </p:cxnSp>
      <p:cxnSp>
        <p:nvCxnSpPr>
          <p:cNvPr id="1068" name="Google Shape;1068;p57"/>
          <p:cNvCxnSpPr/>
          <p:nvPr/>
        </p:nvCxnSpPr>
        <p:spPr>
          <a:xfrm rot="10800000">
            <a:off x="3041650" y="2618186"/>
            <a:ext cx="0" cy="100013"/>
          </a:xfrm>
          <a:prstGeom prst="straightConnector1">
            <a:avLst/>
          </a:prstGeom>
          <a:noFill/>
          <a:ln w="12700" cap="flat" cmpd="sng">
            <a:solidFill>
              <a:srgbClr val="8CF4EA"/>
            </a:solidFill>
            <a:prstDash val="solid"/>
            <a:round/>
            <a:headEnd type="none" w="sm" len="sm"/>
            <a:tailEnd type="none" w="sm" len="sm"/>
          </a:ln>
        </p:spPr>
      </p:cxnSp>
      <p:cxnSp>
        <p:nvCxnSpPr>
          <p:cNvPr id="1069" name="Google Shape;1069;p57"/>
          <p:cNvCxnSpPr/>
          <p:nvPr/>
        </p:nvCxnSpPr>
        <p:spPr>
          <a:xfrm>
            <a:off x="2994025" y="2618185"/>
            <a:ext cx="96838" cy="0"/>
          </a:xfrm>
          <a:prstGeom prst="straightConnector1">
            <a:avLst/>
          </a:prstGeom>
          <a:noFill/>
          <a:ln w="12700" cap="flat" cmpd="sng">
            <a:solidFill>
              <a:srgbClr val="8CF4EA"/>
            </a:solidFill>
            <a:prstDash val="solid"/>
            <a:round/>
            <a:headEnd type="none" w="sm" len="sm"/>
            <a:tailEnd type="none" w="sm" len="sm"/>
          </a:ln>
        </p:spPr>
      </p:cxnSp>
      <p:cxnSp>
        <p:nvCxnSpPr>
          <p:cNvPr id="1070" name="Google Shape;1070;p57"/>
          <p:cNvCxnSpPr/>
          <p:nvPr/>
        </p:nvCxnSpPr>
        <p:spPr>
          <a:xfrm>
            <a:off x="3041650" y="2720578"/>
            <a:ext cx="0" cy="98822"/>
          </a:xfrm>
          <a:prstGeom prst="straightConnector1">
            <a:avLst/>
          </a:prstGeom>
          <a:noFill/>
          <a:ln w="12700" cap="flat" cmpd="sng">
            <a:solidFill>
              <a:srgbClr val="8CF4EA"/>
            </a:solidFill>
            <a:prstDash val="solid"/>
            <a:round/>
            <a:headEnd type="none" w="sm" len="sm"/>
            <a:tailEnd type="none" w="sm" len="sm"/>
          </a:ln>
        </p:spPr>
      </p:cxnSp>
      <p:cxnSp>
        <p:nvCxnSpPr>
          <p:cNvPr id="1071" name="Google Shape;1071;p57"/>
          <p:cNvCxnSpPr/>
          <p:nvPr/>
        </p:nvCxnSpPr>
        <p:spPr>
          <a:xfrm>
            <a:off x="2994025" y="2819400"/>
            <a:ext cx="96838" cy="0"/>
          </a:xfrm>
          <a:prstGeom prst="straightConnector1">
            <a:avLst/>
          </a:prstGeom>
          <a:noFill/>
          <a:ln w="12700" cap="flat" cmpd="sng">
            <a:solidFill>
              <a:srgbClr val="8CF4EA"/>
            </a:solidFill>
            <a:prstDash val="solid"/>
            <a:round/>
            <a:headEnd type="none" w="sm" len="sm"/>
            <a:tailEnd type="none" w="sm" len="sm"/>
          </a:ln>
        </p:spPr>
      </p:cxnSp>
      <p:cxnSp>
        <p:nvCxnSpPr>
          <p:cNvPr id="1072" name="Google Shape;1072;p57"/>
          <p:cNvCxnSpPr/>
          <p:nvPr/>
        </p:nvCxnSpPr>
        <p:spPr>
          <a:xfrm rot="10800000">
            <a:off x="3635375" y="2394349"/>
            <a:ext cx="0" cy="107157"/>
          </a:xfrm>
          <a:prstGeom prst="straightConnector1">
            <a:avLst/>
          </a:prstGeom>
          <a:noFill/>
          <a:ln w="12700" cap="flat" cmpd="sng">
            <a:solidFill>
              <a:srgbClr val="8CF4EA"/>
            </a:solidFill>
            <a:prstDash val="solid"/>
            <a:round/>
            <a:headEnd type="none" w="sm" len="sm"/>
            <a:tailEnd type="none" w="sm" len="sm"/>
          </a:ln>
        </p:spPr>
      </p:cxnSp>
      <p:cxnSp>
        <p:nvCxnSpPr>
          <p:cNvPr id="1073" name="Google Shape;1073;p57"/>
          <p:cNvCxnSpPr/>
          <p:nvPr/>
        </p:nvCxnSpPr>
        <p:spPr>
          <a:xfrm>
            <a:off x="3589342" y="2394347"/>
            <a:ext cx="92075" cy="0"/>
          </a:xfrm>
          <a:prstGeom prst="straightConnector1">
            <a:avLst/>
          </a:prstGeom>
          <a:noFill/>
          <a:ln w="12700" cap="flat" cmpd="sng">
            <a:solidFill>
              <a:srgbClr val="8CF4EA"/>
            </a:solidFill>
            <a:prstDash val="solid"/>
            <a:round/>
            <a:headEnd type="none" w="sm" len="sm"/>
            <a:tailEnd type="none" w="sm" len="sm"/>
          </a:ln>
        </p:spPr>
      </p:cxnSp>
      <p:cxnSp>
        <p:nvCxnSpPr>
          <p:cNvPr id="1074" name="Google Shape;1074;p57"/>
          <p:cNvCxnSpPr/>
          <p:nvPr/>
        </p:nvCxnSpPr>
        <p:spPr>
          <a:xfrm>
            <a:off x="3635375" y="2503886"/>
            <a:ext cx="0" cy="107157"/>
          </a:xfrm>
          <a:prstGeom prst="straightConnector1">
            <a:avLst/>
          </a:prstGeom>
          <a:noFill/>
          <a:ln w="12700" cap="flat" cmpd="sng">
            <a:solidFill>
              <a:srgbClr val="8CF4EA"/>
            </a:solidFill>
            <a:prstDash val="solid"/>
            <a:round/>
            <a:headEnd type="none" w="sm" len="sm"/>
            <a:tailEnd type="none" w="sm" len="sm"/>
          </a:ln>
        </p:spPr>
      </p:cxnSp>
      <p:cxnSp>
        <p:nvCxnSpPr>
          <p:cNvPr id="1075" name="Google Shape;1075;p57"/>
          <p:cNvCxnSpPr/>
          <p:nvPr/>
        </p:nvCxnSpPr>
        <p:spPr>
          <a:xfrm>
            <a:off x="3589342" y="2611041"/>
            <a:ext cx="92075" cy="0"/>
          </a:xfrm>
          <a:prstGeom prst="straightConnector1">
            <a:avLst/>
          </a:prstGeom>
          <a:noFill/>
          <a:ln w="12700" cap="flat" cmpd="sng">
            <a:solidFill>
              <a:srgbClr val="8CF4EA"/>
            </a:solidFill>
            <a:prstDash val="solid"/>
            <a:round/>
            <a:headEnd type="none" w="sm" len="sm"/>
            <a:tailEnd type="none" w="sm" len="sm"/>
          </a:ln>
        </p:spPr>
      </p:cxnSp>
      <p:cxnSp>
        <p:nvCxnSpPr>
          <p:cNvPr id="1076" name="Google Shape;1076;p57"/>
          <p:cNvCxnSpPr/>
          <p:nvPr/>
        </p:nvCxnSpPr>
        <p:spPr>
          <a:xfrm rot="10800000">
            <a:off x="4232275" y="2330053"/>
            <a:ext cx="0" cy="108347"/>
          </a:xfrm>
          <a:prstGeom prst="straightConnector1">
            <a:avLst/>
          </a:prstGeom>
          <a:noFill/>
          <a:ln w="12700" cap="flat" cmpd="sng">
            <a:solidFill>
              <a:srgbClr val="8CF4EA"/>
            </a:solidFill>
            <a:prstDash val="solid"/>
            <a:round/>
            <a:headEnd type="none" w="sm" len="sm"/>
            <a:tailEnd type="none" w="sm" len="sm"/>
          </a:ln>
        </p:spPr>
      </p:cxnSp>
      <p:cxnSp>
        <p:nvCxnSpPr>
          <p:cNvPr id="1077" name="Google Shape;1077;p57"/>
          <p:cNvCxnSpPr/>
          <p:nvPr/>
        </p:nvCxnSpPr>
        <p:spPr>
          <a:xfrm>
            <a:off x="4184650" y="2328863"/>
            <a:ext cx="96838" cy="0"/>
          </a:xfrm>
          <a:prstGeom prst="straightConnector1">
            <a:avLst/>
          </a:prstGeom>
          <a:noFill/>
          <a:ln w="12700" cap="flat" cmpd="sng">
            <a:solidFill>
              <a:srgbClr val="8CF4EA"/>
            </a:solidFill>
            <a:prstDash val="solid"/>
            <a:round/>
            <a:headEnd type="none" w="sm" len="sm"/>
            <a:tailEnd type="none" w="sm" len="sm"/>
          </a:ln>
        </p:spPr>
      </p:cxnSp>
      <p:cxnSp>
        <p:nvCxnSpPr>
          <p:cNvPr id="1078" name="Google Shape;1078;p57"/>
          <p:cNvCxnSpPr/>
          <p:nvPr/>
        </p:nvCxnSpPr>
        <p:spPr>
          <a:xfrm>
            <a:off x="4232275" y="2439593"/>
            <a:ext cx="0" cy="110728"/>
          </a:xfrm>
          <a:prstGeom prst="straightConnector1">
            <a:avLst/>
          </a:prstGeom>
          <a:noFill/>
          <a:ln w="12700" cap="flat" cmpd="sng">
            <a:solidFill>
              <a:srgbClr val="8CF4EA"/>
            </a:solidFill>
            <a:prstDash val="solid"/>
            <a:round/>
            <a:headEnd type="none" w="sm" len="sm"/>
            <a:tailEnd type="none" w="sm" len="sm"/>
          </a:ln>
        </p:spPr>
      </p:cxnSp>
      <p:cxnSp>
        <p:nvCxnSpPr>
          <p:cNvPr id="1079" name="Google Shape;1079;p57"/>
          <p:cNvCxnSpPr/>
          <p:nvPr/>
        </p:nvCxnSpPr>
        <p:spPr>
          <a:xfrm>
            <a:off x="4184650" y="2550319"/>
            <a:ext cx="96838" cy="0"/>
          </a:xfrm>
          <a:prstGeom prst="straightConnector1">
            <a:avLst/>
          </a:prstGeom>
          <a:noFill/>
          <a:ln w="12700" cap="flat" cmpd="sng">
            <a:solidFill>
              <a:srgbClr val="8CF4EA"/>
            </a:solidFill>
            <a:prstDash val="solid"/>
            <a:round/>
            <a:headEnd type="none" w="sm" len="sm"/>
            <a:tailEnd type="none" w="sm" len="sm"/>
          </a:ln>
        </p:spPr>
      </p:cxnSp>
      <p:cxnSp>
        <p:nvCxnSpPr>
          <p:cNvPr id="1080" name="Google Shape;1080;p57"/>
          <p:cNvCxnSpPr/>
          <p:nvPr/>
        </p:nvCxnSpPr>
        <p:spPr>
          <a:xfrm rot="10800000">
            <a:off x="4827588" y="2091929"/>
            <a:ext cx="0" cy="121444"/>
          </a:xfrm>
          <a:prstGeom prst="straightConnector1">
            <a:avLst/>
          </a:prstGeom>
          <a:noFill/>
          <a:ln w="12700" cap="flat" cmpd="sng">
            <a:solidFill>
              <a:srgbClr val="8CF4EA"/>
            </a:solidFill>
            <a:prstDash val="solid"/>
            <a:round/>
            <a:headEnd type="none" w="sm" len="sm"/>
            <a:tailEnd type="none" w="sm" len="sm"/>
          </a:ln>
        </p:spPr>
      </p:cxnSp>
      <p:cxnSp>
        <p:nvCxnSpPr>
          <p:cNvPr id="1081" name="Google Shape;1081;p57"/>
          <p:cNvCxnSpPr/>
          <p:nvPr/>
        </p:nvCxnSpPr>
        <p:spPr>
          <a:xfrm>
            <a:off x="4781550" y="2091928"/>
            <a:ext cx="95250" cy="0"/>
          </a:xfrm>
          <a:prstGeom prst="straightConnector1">
            <a:avLst/>
          </a:prstGeom>
          <a:noFill/>
          <a:ln w="12700" cap="flat" cmpd="sng">
            <a:solidFill>
              <a:srgbClr val="8CF4EA"/>
            </a:solidFill>
            <a:prstDash val="solid"/>
            <a:round/>
            <a:headEnd type="none" w="sm" len="sm"/>
            <a:tailEnd type="none" w="sm" len="sm"/>
          </a:ln>
        </p:spPr>
      </p:cxnSp>
      <p:cxnSp>
        <p:nvCxnSpPr>
          <p:cNvPr id="1082" name="Google Shape;1082;p57"/>
          <p:cNvCxnSpPr/>
          <p:nvPr/>
        </p:nvCxnSpPr>
        <p:spPr>
          <a:xfrm>
            <a:off x="4827588" y="2215753"/>
            <a:ext cx="0" cy="122634"/>
          </a:xfrm>
          <a:prstGeom prst="straightConnector1">
            <a:avLst/>
          </a:prstGeom>
          <a:noFill/>
          <a:ln w="12700" cap="flat" cmpd="sng">
            <a:solidFill>
              <a:srgbClr val="8CF4EA"/>
            </a:solidFill>
            <a:prstDash val="solid"/>
            <a:round/>
            <a:headEnd type="none" w="sm" len="sm"/>
            <a:tailEnd type="none" w="sm" len="sm"/>
          </a:ln>
        </p:spPr>
      </p:cxnSp>
      <p:cxnSp>
        <p:nvCxnSpPr>
          <p:cNvPr id="1083" name="Google Shape;1083;p57"/>
          <p:cNvCxnSpPr/>
          <p:nvPr/>
        </p:nvCxnSpPr>
        <p:spPr>
          <a:xfrm>
            <a:off x="4781550" y="2338387"/>
            <a:ext cx="95250" cy="0"/>
          </a:xfrm>
          <a:prstGeom prst="straightConnector1">
            <a:avLst/>
          </a:prstGeom>
          <a:noFill/>
          <a:ln w="12700" cap="flat" cmpd="sng">
            <a:solidFill>
              <a:srgbClr val="8CF4EA"/>
            </a:solidFill>
            <a:prstDash val="solid"/>
            <a:round/>
            <a:headEnd type="none" w="sm" len="sm"/>
            <a:tailEnd type="none" w="sm" len="sm"/>
          </a:ln>
        </p:spPr>
      </p:cxnSp>
      <p:cxnSp>
        <p:nvCxnSpPr>
          <p:cNvPr id="1084" name="Google Shape;1084;p57"/>
          <p:cNvCxnSpPr/>
          <p:nvPr/>
        </p:nvCxnSpPr>
        <p:spPr>
          <a:xfrm rot="10800000">
            <a:off x="5424488" y="2052638"/>
            <a:ext cx="0" cy="127398"/>
          </a:xfrm>
          <a:prstGeom prst="straightConnector1">
            <a:avLst/>
          </a:prstGeom>
          <a:noFill/>
          <a:ln w="12700" cap="flat" cmpd="sng">
            <a:solidFill>
              <a:srgbClr val="8CF4EA"/>
            </a:solidFill>
            <a:prstDash val="solid"/>
            <a:round/>
            <a:headEnd type="none" w="sm" len="sm"/>
            <a:tailEnd type="none" w="sm" len="sm"/>
          </a:ln>
        </p:spPr>
      </p:cxnSp>
      <p:cxnSp>
        <p:nvCxnSpPr>
          <p:cNvPr id="1085" name="Google Shape;1085;p57"/>
          <p:cNvCxnSpPr/>
          <p:nvPr/>
        </p:nvCxnSpPr>
        <p:spPr>
          <a:xfrm>
            <a:off x="5378450" y="2051447"/>
            <a:ext cx="90488" cy="0"/>
          </a:xfrm>
          <a:prstGeom prst="straightConnector1">
            <a:avLst/>
          </a:prstGeom>
          <a:noFill/>
          <a:ln w="12700" cap="flat" cmpd="sng">
            <a:solidFill>
              <a:srgbClr val="8CF4EA"/>
            </a:solidFill>
            <a:prstDash val="solid"/>
            <a:round/>
            <a:headEnd type="none" w="sm" len="sm"/>
            <a:tailEnd type="none" w="sm" len="sm"/>
          </a:ln>
        </p:spPr>
      </p:cxnSp>
      <p:cxnSp>
        <p:nvCxnSpPr>
          <p:cNvPr id="1086" name="Google Shape;1086;p57"/>
          <p:cNvCxnSpPr/>
          <p:nvPr/>
        </p:nvCxnSpPr>
        <p:spPr>
          <a:xfrm>
            <a:off x="5424488" y="2181227"/>
            <a:ext cx="0" cy="127398"/>
          </a:xfrm>
          <a:prstGeom prst="straightConnector1">
            <a:avLst/>
          </a:prstGeom>
          <a:noFill/>
          <a:ln w="12700" cap="flat" cmpd="sng">
            <a:solidFill>
              <a:srgbClr val="8CF4EA"/>
            </a:solidFill>
            <a:prstDash val="solid"/>
            <a:round/>
            <a:headEnd type="none" w="sm" len="sm"/>
            <a:tailEnd type="none" w="sm" len="sm"/>
          </a:ln>
        </p:spPr>
      </p:cxnSp>
      <p:cxnSp>
        <p:nvCxnSpPr>
          <p:cNvPr id="1087" name="Google Shape;1087;p57"/>
          <p:cNvCxnSpPr/>
          <p:nvPr/>
        </p:nvCxnSpPr>
        <p:spPr>
          <a:xfrm>
            <a:off x="5378450" y="2308622"/>
            <a:ext cx="90488" cy="0"/>
          </a:xfrm>
          <a:prstGeom prst="straightConnector1">
            <a:avLst/>
          </a:prstGeom>
          <a:noFill/>
          <a:ln w="12700" cap="flat" cmpd="sng">
            <a:solidFill>
              <a:srgbClr val="8CF4EA"/>
            </a:solidFill>
            <a:prstDash val="solid"/>
            <a:round/>
            <a:headEnd type="none" w="sm" len="sm"/>
            <a:tailEnd type="none" w="sm" len="sm"/>
          </a:ln>
        </p:spPr>
      </p:cxnSp>
      <p:cxnSp>
        <p:nvCxnSpPr>
          <p:cNvPr id="1088" name="Google Shape;1088;p57"/>
          <p:cNvCxnSpPr/>
          <p:nvPr/>
        </p:nvCxnSpPr>
        <p:spPr>
          <a:xfrm rot="10800000">
            <a:off x="6018213" y="1868093"/>
            <a:ext cx="0" cy="159544"/>
          </a:xfrm>
          <a:prstGeom prst="straightConnector1">
            <a:avLst/>
          </a:prstGeom>
          <a:noFill/>
          <a:ln w="12700" cap="flat" cmpd="sng">
            <a:solidFill>
              <a:srgbClr val="8CF4EA"/>
            </a:solidFill>
            <a:prstDash val="solid"/>
            <a:round/>
            <a:headEnd type="none" w="sm" len="sm"/>
            <a:tailEnd type="none" w="sm" len="sm"/>
          </a:ln>
        </p:spPr>
      </p:cxnSp>
      <p:cxnSp>
        <p:nvCxnSpPr>
          <p:cNvPr id="1089" name="Google Shape;1089;p57"/>
          <p:cNvCxnSpPr/>
          <p:nvPr/>
        </p:nvCxnSpPr>
        <p:spPr>
          <a:xfrm>
            <a:off x="5972179" y="1868091"/>
            <a:ext cx="92075" cy="0"/>
          </a:xfrm>
          <a:prstGeom prst="straightConnector1">
            <a:avLst/>
          </a:prstGeom>
          <a:noFill/>
          <a:ln w="12700" cap="flat" cmpd="sng">
            <a:solidFill>
              <a:srgbClr val="8CF4EA"/>
            </a:solidFill>
            <a:prstDash val="solid"/>
            <a:round/>
            <a:headEnd type="none" w="sm" len="sm"/>
            <a:tailEnd type="none" w="sm" len="sm"/>
          </a:ln>
        </p:spPr>
      </p:cxnSp>
      <p:cxnSp>
        <p:nvCxnSpPr>
          <p:cNvPr id="1090" name="Google Shape;1090;p57"/>
          <p:cNvCxnSpPr/>
          <p:nvPr/>
        </p:nvCxnSpPr>
        <p:spPr>
          <a:xfrm>
            <a:off x="6018213" y="2030018"/>
            <a:ext cx="0" cy="159544"/>
          </a:xfrm>
          <a:prstGeom prst="straightConnector1">
            <a:avLst/>
          </a:prstGeom>
          <a:noFill/>
          <a:ln w="12700" cap="flat" cmpd="sng">
            <a:solidFill>
              <a:srgbClr val="8CF4EA"/>
            </a:solidFill>
            <a:prstDash val="solid"/>
            <a:round/>
            <a:headEnd type="none" w="sm" len="sm"/>
            <a:tailEnd type="none" w="sm" len="sm"/>
          </a:ln>
        </p:spPr>
      </p:cxnSp>
      <p:cxnSp>
        <p:nvCxnSpPr>
          <p:cNvPr id="1091" name="Google Shape;1091;p57"/>
          <p:cNvCxnSpPr/>
          <p:nvPr/>
        </p:nvCxnSpPr>
        <p:spPr>
          <a:xfrm>
            <a:off x="5972179" y="2189560"/>
            <a:ext cx="92075" cy="0"/>
          </a:xfrm>
          <a:prstGeom prst="straightConnector1">
            <a:avLst/>
          </a:prstGeom>
          <a:noFill/>
          <a:ln w="12700" cap="flat" cmpd="sng">
            <a:solidFill>
              <a:srgbClr val="8CF4EA"/>
            </a:solidFill>
            <a:prstDash val="solid"/>
            <a:round/>
            <a:headEnd type="none" w="sm" len="sm"/>
            <a:tailEnd type="none" w="sm" len="sm"/>
          </a:ln>
        </p:spPr>
      </p:cxnSp>
      <p:cxnSp>
        <p:nvCxnSpPr>
          <p:cNvPr id="1092" name="Google Shape;1092;p57"/>
          <p:cNvCxnSpPr/>
          <p:nvPr/>
        </p:nvCxnSpPr>
        <p:spPr>
          <a:xfrm rot="10800000">
            <a:off x="6613525" y="1868093"/>
            <a:ext cx="0" cy="159544"/>
          </a:xfrm>
          <a:prstGeom prst="straightConnector1">
            <a:avLst/>
          </a:prstGeom>
          <a:noFill/>
          <a:ln w="12700" cap="flat" cmpd="sng">
            <a:solidFill>
              <a:srgbClr val="8CF4EA"/>
            </a:solidFill>
            <a:prstDash val="solid"/>
            <a:round/>
            <a:headEnd type="none" w="sm" len="sm"/>
            <a:tailEnd type="none" w="sm" len="sm"/>
          </a:ln>
        </p:spPr>
      </p:cxnSp>
      <p:cxnSp>
        <p:nvCxnSpPr>
          <p:cNvPr id="1093" name="Google Shape;1093;p57"/>
          <p:cNvCxnSpPr/>
          <p:nvPr/>
        </p:nvCxnSpPr>
        <p:spPr>
          <a:xfrm>
            <a:off x="6569079" y="1868091"/>
            <a:ext cx="93663" cy="0"/>
          </a:xfrm>
          <a:prstGeom prst="straightConnector1">
            <a:avLst/>
          </a:prstGeom>
          <a:noFill/>
          <a:ln w="12700" cap="flat" cmpd="sng">
            <a:solidFill>
              <a:srgbClr val="8CF4EA"/>
            </a:solidFill>
            <a:prstDash val="solid"/>
            <a:round/>
            <a:headEnd type="none" w="sm" len="sm"/>
            <a:tailEnd type="none" w="sm" len="sm"/>
          </a:ln>
        </p:spPr>
      </p:cxnSp>
      <p:cxnSp>
        <p:nvCxnSpPr>
          <p:cNvPr id="1094" name="Google Shape;1094;p57"/>
          <p:cNvCxnSpPr/>
          <p:nvPr/>
        </p:nvCxnSpPr>
        <p:spPr>
          <a:xfrm>
            <a:off x="6613525" y="2030018"/>
            <a:ext cx="0" cy="159544"/>
          </a:xfrm>
          <a:prstGeom prst="straightConnector1">
            <a:avLst/>
          </a:prstGeom>
          <a:noFill/>
          <a:ln w="12700" cap="flat" cmpd="sng">
            <a:solidFill>
              <a:srgbClr val="8CF4EA"/>
            </a:solidFill>
            <a:prstDash val="solid"/>
            <a:round/>
            <a:headEnd type="none" w="sm" len="sm"/>
            <a:tailEnd type="none" w="sm" len="sm"/>
          </a:ln>
        </p:spPr>
      </p:cxnSp>
      <p:cxnSp>
        <p:nvCxnSpPr>
          <p:cNvPr id="1095" name="Google Shape;1095;p57"/>
          <p:cNvCxnSpPr/>
          <p:nvPr/>
        </p:nvCxnSpPr>
        <p:spPr>
          <a:xfrm>
            <a:off x="6569079" y="2189560"/>
            <a:ext cx="93663" cy="0"/>
          </a:xfrm>
          <a:prstGeom prst="straightConnector1">
            <a:avLst/>
          </a:prstGeom>
          <a:noFill/>
          <a:ln w="12700" cap="flat" cmpd="sng">
            <a:solidFill>
              <a:srgbClr val="8CF4EA"/>
            </a:solidFill>
            <a:prstDash val="solid"/>
            <a:round/>
            <a:headEnd type="none" w="sm" len="sm"/>
            <a:tailEnd type="none" w="sm" len="sm"/>
          </a:ln>
        </p:spPr>
      </p:cxnSp>
      <p:cxnSp>
        <p:nvCxnSpPr>
          <p:cNvPr id="1096" name="Google Shape;1096;p57"/>
          <p:cNvCxnSpPr/>
          <p:nvPr/>
        </p:nvCxnSpPr>
        <p:spPr>
          <a:xfrm>
            <a:off x="2398713" y="3242073"/>
            <a:ext cx="95250" cy="0"/>
          </a:xfrm>
          <a:prstGeom prst="straightConnector1">
            <a:avLst/>
          </a:prstGeom>
          <a:noFill/>
          <a:ln w="12700" cap="flat" cmpd="sng">
            <a:solidFill>
              <a:srgbClr val="00FF00"/>
            </a:solidFill>
            <a:prstDash val="solid"/>
            <a:round/>
            <a:headEnd type="none" w="sm" len="sm"/>
            <a:tailEnd type="none" w="sm" len="sm"/>
          </a:ln>
        </p:spPr>
      </p:cxnSp>
      <p:cxnSp>
        <p:nvCxnSpPr>
          <p:cNvPr id="1097" name="Google Shape;1097;p57"/>
          <p:cNvCxnSpPr/>
          <p:nvPr/>
        </p:nvCxnSpPr>
        <p:spPr>
          <a:xfrm>
            <a:off x="2398713" y="3495675"/>
            <a:ext cx="95250" cy="0"/>
          </a:xfrm>
          <a:prstGeom prst="straightConnector1">
            <a:avLst/>
          </a:prstGeom>
          <a:noFill/>
          <a:ln w="12700" cap="flat" cmpd="sng">
            <a:solidFill>
              <a:srgbClr val="00FF00"/>
            </a:solidFill>
            <a:prstDash val="solid"/>
            <a:round/>
            <a:headEnd type="none" w="sm" len="sm"/>
            <a:tailEnd type="none" w="sm" len="sm"/>
          </a:ln>
        </p:spPr>
      </p:cxnSp>
      <p:sp>
        <p:nvSpPr>
          <p:cNvPr id="1098" name="Google Shape;1098;p57"/>
          <p:cNvSpPr/>
          <p:nvPr/>
        </p:nvSpPr>
        <p:spPr>
          <a:xfrm>
            <a:off x="6805614" y="1864522"/>
            <a:ext cx="1708800" cy="403957"/>
          </a:xfrm>
          <a:prstGeom prst="rect">
            <a:avLst/>
          </a:prstGeom>
          <a:noFill/>
          <a:ln>
            <a:noFill/>
          </a:ln>
        </p:spPr>
        <p:txBody>
          <a:bodyPr spcFirstLastPara="1" wrap="square" lIns="93650" tIns="47625" rIns="93650" bIns="47625" anchor="t" anchorCtr="0">
            <a:spAutoFit/>
          </a:bodyPr>
          <a:lstStyle/>
          <a:p>
            <a:pPr marL="0" marR="0" lvl="0" indent="0" algn="l" rtl="0">
              <a:spcBef>
                <a:spcPts val="0"/>
              </a:spcBef>
              <a:spcAft>
                <a:spcPts val="0"/>
              </a:spcAft>
              <a:buNone/>
            </a:pPr>
            <a:r>
              <a:rPr lang="fr-FR" sz="2000">
                <a:solidFill>
                  <a:srgbClr val="FFFFFF"/>
                </a:solidFill>
                <a:latin typeface="Arial Narrow"/>
                <a:ea typeface="Arial Narrow"/>
                <a:cs typeface="Arial Narrow"/>
                <a:sym typeface="Arial Narrow"/>
              </a:rPr>
              <a:t>thyroid hormone</a:t>
            </a:r>
            <a:endParaRPr/>
          </a:p>
        </p:txBody>
      </p:sp>
      <p:sp>
        <p:nvSpPr>
          <p:cNvPr id="1099" name="Google Shape;1099;p57"/>
          <p:cNvSpPr/>
          <p:nvPr/>
        </p:nvSpPr>
        <p:spPr>
          <a:xfrm>
            <a:off x="6805617" y="3350422"/>
            <a:ext cx="1235915" cy="403957"/>
          </a:xfrm>
          <a:prstGeom prst="rect">
            <a:avLst/>
          </a:prstGeom>
          <a:noFill/>
          <a:ln>
            <a:noFill/>
          </a:ln>
        </p:spPr>
        <p:txBody>
          <a:bodyPr spcFirstLastPara="1" wrap="square" lIns="93650" tIns="47625" rIns="93650" bIns="47625" anchor="t" anchorCtr="0">
            <a:spAutoFit/>
          </a:bodyPr>
          <a:lstStyle/>
          <a:p>
            <a:pPr marL="0" marR="0" lvl="0" indent="0" algn="l" rtl="0">
              <a:spcBef>
                <a:spcPts val="0"/>
              </a:spcBef>
              <a:spcAft>
                <a:spcPts val="0"/>
              </a:spcAft>
              <a:buNone/>
            </a:pPr>
            <a:r>
              <a:rPr lang="fr-FR" sz="2000" baseline="30000">
                <a:solidFill>
                  <a:srgbClr val="FFFFFF"/>
                </a:solidFill>
                <a:latin typeface="Arial Narrow"/>
                <a:ea typeface="Arial Narrow"/>
                <a:cs typeface="Arial Narrow"/>
                <a:sym typeface="Arial Narrow"/>
              </a:rPr>
              <a:t>I31</a:t>
            </a:r>
            <a:r>
              <a:rPr lang="fr-FR" sz="2000">
                <a:solidFill>
                  <a:srgbClr val="FFFFFF"/>
                </a:solidFill>
                <a:latin typeface="Arial Narrow"/>
                <a:ea typeface="Arial Narrow"/>
                <a:cs typeface="Arial Narrow"/>
                <a:sym typeface="Arial Narrow"/>
              </a:rPr>
              <a:t>I ablation</a:t>
            </a:r>
            <a:endParaRPr/>
          </a:p>
        </p:txBody>
      </p:sp>
      <p:sp>
        <p:nvSpPr>
          <p:cNvPr id="1100" name="Google Shape;1100;p57"/>
          <p:cNvSpPr/>
          <p:nvPr/>
        </p:nvSpPr>
        <p:spPr>
          <a:xfrm>
            <a:off x="5562601" y="2628902"/>
            <a:ext cx="979434" cy="403957"/>
          </a:xfrm>
          <a:prstGeom prst="rect">
            <a:avLst/>
          </a:prstGeom>
          <a:noFill/>
          <a:ln>
            <a:noFill/>
          </a:ln>
        </p:spPr>
        <p:txBody>
          <a:bodyPr spcFirstLastPara="1" wrap="square" lIns="93650" tIns="47625" rIns="93650" bIns="47625" anchor="t" anchorCtr="0">
            <a:spAutoFit/>
          </a:bodyPr>
          <a:lstStyle/>
          <a:p>
            <a:pPr marL="0" marR="0" lvl="0" indent="0" algn="l" rtl="0">
              <a:spcBef>
                <a:spcPts val="0"/>
              </a:spcBef>
              <a:spcAft>
                <a:spcPts val="0"/>
              </a:spcAft>
              <a:buNone/>
            </a:pPr>
            <a:r>
              <a:rPr lang="fr-FR" sz="2000">
                <a:solidFill>
                  <a:srgbClr val="000000"/>
                </a:solidFill>
                <a:latin typeface="Arial Narrow"/>
                <a:ea typeface="Arial Narrow"/>
                <a:cs typeface="Arial Narrow"/>
                <a:sym typeface="Arial Narrow"/>
              </a:rPr>
              <a:t>P&lt;0.001</a:t>
            </a:r>
            <a:endParaRPr/>
          </a:p>
        </p:txBody>
      </p:sp>
      <p:sp>
        <p:nvSpPr>
          <p:cNvPr id="1101" name="Google Shape;1101;p57"/>
          <p:cNvSpPr/>
          <p:nvPr/>
        </p:nvSpPr>
        <p:spPr>
          <a:xfrm>
            <a:off x="2986091" y="4299349"/>
            <a:ext cx="2773259" cy="403957"/>
          </a:xfrm>
          <a:prstGeom prst="rect">
            <a:avLst/>
          </a:prstGeom>
          <a:noFill/>
          <a:ln>
            <a:noFill/>
          </a:ln>
        </p:spPr>
        <p:txBody>
          <a:bodyPr spcFirstLastPara="1" wrap="square" lIns="93650" tIns="47625" rIns="93650" bIns="47625" anchor="t" anchorCtr="0">
            <a:spAutoFit/>
          </a:bodyPr>
          <a:lstStyle/>
          <a:p>
            <a:pPr marL="0" marR="0" lvl="0" indent="0" algn="l" rtl="0">
              <a:spcBef>
                <a:spcPts val="0"/>
              </a:spcBef>
              <a:spcAft>
                <a:spcPts val="0"/>
              </a:spcAft>
              <a:buNone/>
            </a:pPr>
            <a:r>
              <a:rPr lang="fr-FR" sz="2000" b="1">
                <a:solidFill>
                  <a:srgbClr val="FFFFFF"/>
                </a:solidFill>
                <a:latin typeface="Arial Narrow"/>
                <a:ea typeface="Arial Narrow"/>
                <a:cs typeface="Arial Narrow"/>
                <a:sym typeface="Arial Narrow"/>
              </a:rPr>
              <a:t>Years After Initial Therapy</a:t>
            </a:r>
            <a:endParaRPr/>
          </a:p>
        </p:txBody>
      </p:sp>
      <p:sp>
        <p:nvSpPr>
          <p:cNvPr id="1102" name="Google Shape;1102;p57"/>
          <p:cNvSpPr/>
          <p:nvPr/>
        </p:nvSpPr>
        <p:spPr>
          <a:xfrm>
            <a:off x="1211267" y="545307"/>
            <a:ext cx="7134225" cy="3673078"/>
          </a:xfrm>
          <a:custGeom>
            <a:avLst/>
            <a:gdLst/>
            <a:ahLst/>
            <a:cxnLst/>
            <a:rect l="l" t="t" r="r" b="b"/>
            <a:pathLst>
              <a:path w="5056" h="3085" extrusionOk="0">
                <a:moveTo>
                  <a:pt x="0" y="0"/>
                </a:moveTo>
                <a:lnTo>
                  <a:pt x="0" y="3084"/>
                </a:lnTo>
                <a:lnTo>
                  <a:pt x="5055" y="3084"/>
                </a:lnTo>
                <a:lnTo>
                  <a:pt x="5055" y="0"/>
                </a:lnTo>
                <a:lnTo>
                  <a:pt x="0" y="0"/>
                </a:lnTo>
              </a:path>
            </a:pathLst>
          </a:cu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03" name="Google Shape;1103;p57"/>
          <p:cNvSpPr/>
          <p:nvPr/>
        </p:nvSpPr>
        <p:spPr>
          <a:xfrm>
            <a:off x="6553200" y="1957388"/>
            <a:ext cx="146050" cy="111919"/>
          </a:xfrm>
          <a:prstGeom prst="ellipse">
            <a:avLst/>
          </a:prstGeom>
          <a:gradFill>
            <a:gsLst>
              <a:gs pos="0">
                <a:srgbClr val="F7F767"/>
              </a:gs>
              <a:gs pos="100000">
                <a:srgbClr val="075E89"/>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04" name="Google Shape;1104;p57"/>
          <p:cNvSpPr/>
          <p:nvPr/>
        </p:nvSpPr>
        <p:spPr>
          <a:xfrm>
            <a:off x="5953125" y="1975249"/>
            <a:ext cx="147638" cy="111919"/>
          </a:xfrm>
          <a:prstGeom prst="ellipse">
            <a:avLst/>
          </a:prstGeom>
          <a:gradFill>
            <a:gsLst>
              <a:gs pos="0">
                <a:srgbClr val="F7F767"/>
              </a:gs>
              <a:gs pos="100000">
                <a:srgbClr val="075E89"/>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05" name="Google Shape;1105;p57"/>
          <p:cNvSpPr/>
          <p:nvPr/>
        </p:nvSpPr>
        <p:spPr>
          <a:xfrm>
            <a:off x="5360988" y="2112169"/>
            <a:ext cx="146050" cy="111919"/>
          </a:xfrm>
          <a:prstGeom prst="ellipse">
            <a:avLst/>
          </a:prstGeom>
          <a:gradFill>
            <a:gsLst>
              <a:gs pos="0">
                <a:srgbClr val="F7F767"/>
              </a:gs>
              <a:gs pos="100000">
                <a:srgbClr val="075E89"/>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06" name="Google Shape;1106;p57"/>
          <p:cNvSpPr/>
          <p:nvPr/>
        </p:nvSpPr>
        <p:spPr>
          <a:xfrm>
            <a:off x="4765675" y="2146699"/>
            <a:ext cx="146050" cy="111919"/>
          </a:xfrm>
          <a:prstGeom prst="ellipse">
            <a:avLst/>
          </a:prstGeom>
          <a:gradFill>
            <a:gsLst>
              <a:gs pos="0">
                <a:srgbClr val="F7F767"/>
              </a:gs>
              <a:gs pos="100000">
                <a:srgbClr val="075E89"/>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07" name="Google Shape;1107;p57"/>
          <p:cNvSpPr/>
          <p:nvPr/>
        </p:nvSpPr>
        <p:spPr>
          <a:xfrm>
            <a:off x="4159250" y="2376489"/>
            <a:ext cx="146050" cy="111919"/>
          </a:xfrm>
          <a:prstGeom prst="ellipse">
            <a:avLst/>
          </a:prstGeom>
          <a:gradFill>
            <a:gsLst>
              <a:gs pos="0">
                <a:srgbClr val="F7F767"/>
              </a:gs>
              <a:gs pos="100000">
                <a:srgbClr val="075E89"/>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08" name="Google Shape;1108;p57"/>
          <p:cNvSpPr/>
          <p:nvPr/>
        </p:nvSpPr>
        <p:spPr>
          <a:xfrm>
            <a:off x="3562350" y="2444355"/>
            <a:ext cx="147638" cy="111919"/>
          </a:xfrm>
          <a:prstGeom prst="ellipse">
            <a:avLst/>
          </a:prstGeom>
          <a:gradFill>
            <a:gsLst>
              <a:gs pos="0">
                <a:srgbClr val="F7F767"/>
              </a:gs>
              <a:gs pos="100000">
                <a:srgbClr val="075E89"/>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09" name="Google Shape;1109;p57"/>
          <p:cNvSpPr/>
          <p:nvPr/>
        </p:nvSpPr>
        <p:spPr>
          <a:xfrm>
            <a:off x="2976563" y="2664620"/>
            <a:ext cx="146050" cy="111919"/>
          </a:xfrm>
          <a:prstGeom prst="ellipse">
            <a:avLst/>
          </a:prstGeom>
          <a:gradFill>
            <a:gsLst>
              <a:gs pos="0">
                <a:srgbClr val="F7F767"/>
              </a:gs>
              <a:gs pos="100000">
                <a:srgbClr val="075E89"/>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0" name="Google Shape;1110;p57"/>
          <p:cNvSpPr/>
          <p:nvPr/>
        </p:nvSpPr>
        <p:spPr>
          <a:xfrm>
            <a:off x="2386014" y="3136107"/>
            <a:ext cx="147637" cy="111919"/>
          </a:xfrm>
          <a:prstGeom prst="ellipse">
            <a:avLst/>
          </a:prstGeom>
          <a:gradFill>
            <a:gsLst>
              <a:gs pos="0">
                <a:srgbClr val="F7F767"/>
              </a:gs>
              <a:gs pos="100000">
                <a:srgbClr val="075E89"/>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1" name="Google Shape;1111;p57"/>
          <p:cNvSpPr/>
          <p:nvPr/>
        </p:nvSpPr>
        <p:spPr>
          <a:xfrm>
            <a:off x="6554788" y="3440907"/>
            <a:ext cx="144462" cy="110729"/>
          </a:xfrm>
          <a:prstGeom prst="ellipse">
            <a:avLst/>
          </a:prstGeom>
          <a:gradFill>
            <a:gsLst>
              <a:gs pos="0">
                <a:srgbClr val="FFFF00"/>
              </a:gs>
              <a:gs pos="100000">
                <a:schemeClr val="dk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2" name="Google Shape;1112;p57"/>
          <p:cNvSpPr/>
          <p:nvPr/>
        </p:nvSpPr>
        <p:spPr>
          <a:xfrm>
            <a:off x="5956304" y="3443287"/>
            <a:ext cx="144463" cy="110729"/>
          </a:xfrm>
          <a:prstGeom prst="ellipse">
            <a:avLst/>
          </a:prstGeom>
          <a:gradFill>
            <a:gsLst>
              <a:gs pos="0">
                <a:srgbClr val="FFFF00"/>
              </a:gs>
              <a:gs pos="100000">
                <a:schemeClr val="dk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3" name="Google Shape;1113;p57"/>
          <p:cNvSpPr/>
          <p:nvPr/>
        </p:nvSpPr>
        <p:spPr>
          <a:xfrm>
            <a:off x="5360988" y="3443287"/>
            <a:ext cx="144462" cy="110729"/>
          </a:xfrm>
          <a:prstGeom prst="ellipse">
            <a:avLst/>
          </a:prstGeom>
          <a:gradFill>
            <a:gsLst>
              <a:gs pos="0">
                <a:srgbClr val="FFFF00"/>
              </a:gs>
              <a:gs pos="100000">
                <a:schemeClr val="dk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4" name="Google Shape;1114;p57"/>
          <p:cNvSpPr/>
          <p:nvPr/>
        </p:nvSpPr>
        <p:spPr>
          <a:xfrm>
            <a:off x="4765675" y="3443287"/>
            <a:ext cx="142875" cy="110729"/>
          </a:xfrm>
          <a:prstGeom prst="ellipse">
            <a:avLst/>
          </a:prstGeom>
          <a:gradFill>
            <a:gsLst>
              <a:gs pos="0">
                <a:srgbClr val="FFFF00"/>
              </a:gs>
              <a:gs pos="100000">
                <a:schemeClr val="dk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5" name="Google Shape;1115;p57"/>
          <p:cNvSpPr/>
          <p:nvPr/>
        </p:nvSpPr>
        <p:spPr>
          <a:xfrm>
            <a:off x="4170367" y="3443287"/>
            <a:ext cx="142875" cy="110729"/>
          </a:xfrm>
          <a:prstGeom prst="ellipse">
            <a:avLst/>
          </a:prstGeom>
          <a:gradFill>
            <a:gsLst>
              <a:gs pos="0">
                <a:srgbClr val="FFFF00"/>
              </a:gs>
              <a:gs pos="100000">
                <a:schemeClr val="dk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6" name="Google Shape;1116;p57"/>
          <p:cNvSpPr/>
          <p:nvPr/>
        </p:nvSpPr>
        <p:spPr>
          <a:xfrm>
            <a:off x="3575054" y="3545681"/>
            <a:ext cx="142875" cy="110729"/>
          </a:xfrm>
          <a:prstGeom prst="ellipse">
            <a:avLst/>
          </a:prstGeom>
          <a:gradFill>
            <a:gsLst>
              <a:gs pos="0">
                <a:srgbClr val="FFFF00"/>
              </a:gs>
              <a:gs pos="100000">
                <a:schemeClr val="dk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7" name="Google Shape;1117;p57"/>
          <p:cNvSpPr/>
          <p:nvPr/>
        </p:nvSpPr>
        <p:spPr>
          <a:xfrm>
            <a:off x="2978150" y="3621882"/>
            <a:ext cx="144463" cy="110729"/>
          </a:xfrm>
          <a:prstGeom prst="ellipse">
            <a:avLst/>
          </a:prstGeom>
          <a:gradFill>
            <a:gsLst>
              <a:gs pos="0">
                <a:srgbClr val="FFFF00"/>
              </a:gs>
              <a:gs pos="100000">
                <a:schemeClr val="dk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8" name="Google Shape;1118;p57"/>
          <p:cNvSpPr/>
          <p:nvPr/>
        </p:nvSpPr>
        <p:spPr>
          <a:xfrm>
            <a:off x="2382838" y="3624262"/>
            <a:ext cx="144462" cy="110729"/>
          </a:xfrm>
          <a:prstGeom prst="ellipse">
            <a:avLst/>
          </a:prstGeom>
          <a:gradFill>
            <a:gsLst>
              <a:gs pos="0">
                <a:srgbClr val="FFFF00"/>
              </a:gs>
              <a:gs pos="100000">
                <a:schemeClr val="dk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19" name="Google Shape;1119;p57"/>
          <p:cNvSpPr/>
          <p:nvPr/>
        </p:nvSpPr>
        <p:spPr>
          <a:xfrm>
            <a:off x="1765304" y="3971926"/>
            <a:ext cx="144463" cy="110729"/>
          </a:xfrm>
          <a:prstGeom prst="ellipse">
            <a:avLst/>
          </a:prstGeom>
          <a:gradFill>
            <a:gsLst>
              <a:gs pos="0">
                <a:srgbClr val="FFFF00"/>
              </a:gs>
              <a:gs pos="100000">
                <a:schemeClr val="dk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20" name="Google Shape;1120;p57"/>
          <p:cNvSpPr/>
          <p:nvPr/>
        </p:nvSpPr>
        <p:spPr>
          <a:xfrm>
            <a:off x="1763717" y="3948114"/>
            <a:ext cx="147637" cy="111919"/>
          </a:xfrm>
          <a:prstGeom prst="ellipse">
            <a:avLst/>
          </a:prstGeom>
          <a:gradFill>
            <a:gsLst>
              <a:gs pos="0">
                <a:srgbClr val="FFBF00"/>
              </a:gs>
              <a:gs pos="10001">
                <a:srgbClr val="F27300"/>
              </a:gs>
              <a:gs pos="25000">
                <a:srgbClr val="8F0040"/>
              </a:gs>
              <a:gs pos="50000">
                <a:srgbClr val="400040"/>
              </a:gs>
              <a:gs pos="80000">
                <a:srgbClr val="000040"/>
              </a:gs>
              <a:gs pos="100000">
                <a:srgbClr val="000000"/>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21" name="Google Shape;1121;p57"/>
          <p:cNvSpPr/>
          <p:nvPr/>
        </p:nvSpPr>
        <p:spPr>
          <a:xfrm>
            <a:off x="1758950" y="3912394"/>
            <a:ext cx="147638" cy="111919"/>
          </a:xfrm>
          <a:prstGeom prst="ellipse">
            <a:avLst/>
          </a:prstGeom>
          <a:gradFill>
            <a:gsLst>
              <a:gs pos="0">
                <a:srgbClr val="DDEBCF"/>
              </a:gs>
              <a:gs pos="50000">
                <a:srgbClr val="9CB86E"/>
              </a:gs>
              <a:gs pos="100000">
                <a:srgbClr val="156B13"/>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1122" name="Google Shape;1122;p57"/>
          <p:cNvSpPr/>
          <p:nvPr/>
        </p:nvSpPr>
        <p:spPr>
          <a:xfrm>
            <a:off x="15244" y="158262"/>
            <a:ext cx="8877236" cy="523279"/>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3600">
                <a:solidFill>
                  <a:srgbClr val="CC0000"/>
                </a:solidFill>
                <a:latin typeface="Calibri"/>
                <a:ea typeface="Calibri"/>
                <a:cs typeface="Calibri"/>
                <a:sym typeface="Calibri"/>
              </a:rPr>
              <a:t>Cancer de la thyroïde : traitement initial ablatif</a:t>
            </a:r>
            <a:endParaRPr sz="3600">
              <a:solidFill>
                <a:srgbClr val="CC0000"/>
              </a:solidFill>
              <a:latin typeface="Calibri"/>
              <a:ea typeface="Calibri"/>
              <a:cs typeface="Calibri"/>
              <a:sym typeface="Calibri"/>
            </a:endParaRPr>
          </a:p>
        </p:txBody>
      </p:sp>
      <p:sp>
        <p:nvSpPr>
          <p:cNvPr id="1123" name="Google Shape;1123;p57"/>
          <p:cNvSpPr txBox="1">
            <a:spLocks noGrp="1"/>
          </p:cNvSpPr>
          <p:nvPr>
            <p:ph type="sldNum" idx="12"/>
          </p:nvPr>
        </p:nvSpPr>
        <p:spPr>
          <a:xfrm>
            <a:off x="6553200" y="4683919"/>
            <a:ext cx="2133600" cy="3571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fr-FR">
                <a:solidFill>
                  <a:srgbClr val="000000"/>
                </a:solidFill>
              </a:rPr>
              <a:t>57</a:t>
            </a:fld>
            <a:endParaRPr>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pic>
        <p:nvPicPr>
          <p:cNvPr id="1129" name="Google Shape;1129;p58" descr="dia1"/>
          <p:cNvPicPr preferRelativeResize="0"/>
          <p:nvPr/>
        </p:nvPicPr>
        <p:blipFill rotWithShape="1">
          <a:blip r:embed="rId3">
            <a:alphaModFix/>
          </a:blip>
          <a:srcRect/>
          <a:stretch/>
        </p:blipFill>
        <p:spPr>
          <a:xfrm>
            <a:off x="1066800" y="195486"/>
            <a:ext cx="7162800" cy="4680520"/>
          </a:xfrm>
          <a:prstGeom prst="rect">
            <a:avLst/>
          </a:prstGeom>
          <a:noFill/>
          <a:ln>
            <a:noFill/>
          </a:ln>
        </p:spPr>
      </p:pic>
      <p:sp>
        <p:nvSpPr>
          <p:cNvPr id="1130" name="Google Shape;1130;p58"/>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59"/>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59</a:t>
            </a:fld>
            <a:endParaRPr/>
          </a:p>
        </p:txBody>
      </p:sp>
      <p:pic>
        <p:nvPicPr>
          <p:cNvPr id="1136" name="Google Shape;1136;p59"/>
          <p:cNvPicPr preferRelativeResize="0"/>
          <p:nvPr/>
        </p:nvPicPr>
        <p:blipFill rotWithShape="1">
          <a:blip r:embed="rId3">
            <a:alphaModFix/>
          </a:blip>
          <a:srcRect/>
          <a:stretch/>
        </p:blipFill>
        <p:spPr>
          <a:xfrm>
            <a:off x="899592" y="1"/>
            <a:ext cx="4608512" cy="916425"/>
          </a:xfrm>
          <a:prstGeom prst="rect">
            <a:avLst/>
          </a:prstGeom>
          <a:noFill/>
          <a:ln>
            <a:noFill/>
          </a:ln>
        </p:spPr>
      </p:pic>
      <p:pic>
        <p:nvPicPr>
          <p:cNvPr id="1137" name="Google Shape;1137;p59"/>
          <p:cNvPicPr preferRelativeResize="0"/>
          <p:nvPr/>
        </p:nvPicPr>
        <p:blipFill rotWithShape="1">
          <a:blip r:embed="rId4">
            <a:alphaModFix/>
          </a:blip>
          <a:srcRect/>
          <a:stretch/>
        </p:blipFill>
        <p:spPr>
          <a:xfrm>
            <a:off x="5940152" y="627535"/>
            <a:ext cx="2190750" cy="164307"/>
          </a:xfrm>
          <a:prstGeom prst="rect">
            <a:avLst/>
          </a:prstGeom>
          <a:noFill/>
          <a:ln>
            <a:noFill/>
          </a:ln>
        </p:spPr>
      </p:pic>
      <p:pic>
        <p:nvPicPr>
          <p:cNvPr id="1138" name="Google Shape;1138;p59"/>
          <p:cNvPicPr preferRelativeResize="0"/>
          <p:nvPr/>
        </p:nvPicPr>
        <p:blipFill rotWithShape="1">
          <a:blip r:embed="rId5">
            <a:alphaModFix/>
          </a:blip>
          <a:srcRect/>
          <a:stretch/>
        </p:blipFill>
        <p:spPr>
          <a:xfrm>
            <a:off x="1187624" y="990140"/>
            <a:ext cx="6048672" cy="40433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
          <p:cNvSpPr txBox="1">
            <a:spLocks noGrp="1"/>
          </p:cNvSpPr>
          <p:nvPr>
            <p:ph type="body" idx="1"/>
          </p:nvPr>
        </p:nvSpPr>
        <p:spPr>
          <a:xfrm>
            <a:off x="115169" y="1105743"/>
            <a:ext cx="7560840" cy="3682504"/>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000"/>
              <a:buFont typeface="Calibri"/>
              <a:buChar char="•"/>
            </a:pPr>
            <a:r>
              <a:rPr lang="fr-FR" sz="2000">
                <a:latin typeface="Calibri"/>
                <a:ea typeface="Calibri"/>
                <a:cs typeface="Calibri"/>
                <a:sym typeface="Calibri"/>
              </a:rPr>
              <a:t>1895 W.K. Röntgen : découverte du rayon X</a:t>
            </a:r>
            <a:endParaRPr/>
          </a:p>
          <a:p>
            <a:pPr marL="342900" lvl="0" indent="-342900" algn="l" rtl="0">
              <a:spcBef>
                <a:spcPts val="0"/>
              </a:spcBef>
              <a:spcAft>
                <a:spcPts val="0"/>
              </a:spcAft>
              <a:buSzPts val="1800"/>
              <a:buFont typeface="Calibri"/>
              <a:buChar char="•"/>
            </a:pPr>
            <a:r>
              <a:rPr lang="fr-FR" sz="1800" i="1">
                <a:latin typeface="Calibri"/>
                <a:ea typeface="Calibri"/>
                <a:cs typeface="Calibri"/>
                <a:sym typeface="Calibri"/>
              </a:rPr>
              <a:t>(Victor Despeignes 1896)</a:t>
            </a:r>
            <a:r>
              <a:rPr lang="fr-FR" sz="2000">
                <a:latin typeface="Calibri"/>
                <a:ea typeface="Calibri"/>
                <a:cs typeface="Calibri"/>
                <a:sym typeface="Calibri"/>
              </a:rPr>
              <a:t>, Claudius Regaud (1870-1940)</a:t>
            </a:r>
            <a:endParaRPr/>
          </a:p>
          <a:p>
            <a:pPr marL="342900" lvl="0" indent="-342900" algn="l" rtl="0">
              <a:spcBef>
                <a:spcPts val="0"/>
              </a:spcBef>
              <a:spcAft>
                <a:spcPts val="0"/>
              </a:spcAft>
              <a:buSzPts val="2000"/>
              <a:buFont typeface="Calibri"/>
              <a:buChar char="•"/>
            </a:pPr>
            <a:r>
              <a:rPr lang="fr-FR" sz="2000">
                <a:latin typeface="Calibri"/>
                <a:ea typeface="Calibri"/>
                <a:cs typeface="Calibri"/>
                <a:sym typeface="Calibri"/>
              </a:rPr>
              <a:t>1903 : première irradiation d’un cancer du sein</a:t>
            </a:r>
            <a:endParaRPr/>
          </a:p>
          <a:p>
            <a:pPr marL="342900" lvl="0" indent="-215900" algn="l" rtl="0">
              <a:spcBef>
                <a:spcPts val="0"/>
              </a:spcBef>
              <a:spcAft>
                <a:spcPts val="0"/>
              </a:spcAft>
              <a:buSzPts val="2000"/>
              <a:buFont typeface="Corbel"/>
              <a:buNone/>
            </a:pPr>
            <a:endParaRPr sz="2000">
              <a:latin typeface="Calibri"/>
              <a:ea typeface="Calibri"/>
              <a:cs typeface="Calibri"/>
              <a:sym typeface="Calibri"/>
            </a:endParaRPr>
          </a:p>
          <a:p>
            <a:pPr marL="0" lvl="0" indent="0" algn="l" rtl="0">
              <a:spcBef>
                <a:spcPts val="0"/>
              </a:spcBef>
              <a:spcAft>
                <a:spcPts val="0"/>
              </a:spcAft>
              <a:buSzPts val="2000"/>
              <a:buFont typeface="Corbel"/>
              <a:buNone/>
            </a:pPr>
            <a:endParaRPr sz="2000">
              <a:latin typeface="Calibri"/>
              <a:ea typeface="Calibri"/>
              <a:cs typeface="Calibri"/>
              <a:sym typeface="Calibri"/>
            </a:endParaRPr>
          </a:p>
          <a:p>
            <a:pPr marL="342900" lvl="0" indent="-215900" algn="l" rtl="0">
              <a:spcBef>
                <a:spcPts val="0"/>
              </a:spcBef>
              <a:spcAft>
                <a:spcPts val="0"/>
              </a:spcAft>
              <a:buSzPts val="2000"/>
              <a:buFont typeface="Corbel"/>
              <a:buNone/>
            </a:pPr>
            <a:endParaRPr sz="2000">
              <a:latin typeface="Calibri"/>
              <a:ea typeface="Calibri"/>
              <a:cs typeface="Calibri"/>
              <a:sym typeface="Calibri"/>
            </a:endParaRPr>
          </a:p>
        </p:txBody>
      </p:sp>
      <p:sp>
        <p:nvSpPr>
          <p:cNvPr id="413" name="Google Shape;413;p6"/>
          <p:cNvSpPr txBox="1">
            <a:spLocks noGrp="1"/>
          </p:cNvSpPr>
          <p:nvPr>
            <p:ph type="title"/>
          </p:nvPr>
        </p:nvSpPr>
        <p:spPr>
          <a:xfrm>
            <a:off x="107504" y="483518"/>
            <a:ext cx="3960440" cy="427307"/>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Corbel"/>
              <a:buNone/>
            </a:pPr>
            <a:r>
              <a:rPr lang="fr-FR" sz="2800"/>
              <a:t>Radiothérapie : les grands noms, les grandes étapes</a:t>
            </a:r>
            <a:endParaRPr sz="2800"/>
          </a:p>
        </p:txBody>
      </p:sp>
      <p:pic>
        <p:nvPicPr>
          <p:cNvPr id="414" name="Google Shape;414;p6"/>
          <p:cNvPicPr preferRelativeResize="0"/>
          <p:nvPr/>
        </p:nvPicPr>
        <p:blipFill rotWithShape="1">
          <a:blip r:embed="rId3">
            <a:alphaModFix/>
          </a:blip>
          <a:srcRect/>
          <a:stretch/>
        </p:blipFill>
        <p:spPr>
          <a:xfrm>
            <a:off x="6156175" y="1136553"/>
            <a:ext cx="1523469" cy="1152128"/>
          </a:xfrm>
          <a:prstGeom prst="rect">
            <a:avLst/>
          </a:prstGeom>
          <a:noFill/>
          <a:ln>
            <a:noFill/>
          </a:ln>
        </p:spPr>
      </p:pic>
      <p:pic>
        <p:nvPicPr>
          <p:cNvPr id="415" name="Google Shape;415;p6"/>
          <p:cNvPicPr preferRelativeResize="0"/>
          <p:nvPr/>
        </p:nvPicPr>
        <p:blipFill rotWithShape="1">
          <a:blip r:embed="rId4">
            <a:alphaModFix/>
          </a:blip>
          <a:srcRect/>
          <a:stretch/>
        </p:blipFill>
        <p:spPr>
          <a:xfrm>
            <a:off x="4932040" y="20325"/>
            <a:ext cx="1636876" cy="1185952"/>
          </a:xfrm>
          <a:prstGeom prst="rect">
            <a:avLst/>
          </a:prstGeom>
          <a:noFill/>
          <a:ln>
            <a:noFill/>
          </a:ln>
        </p:spPr>
      </p:pic>
      <p:sp>
        <p:nvSpPr>
          <p:cNvPr id="416" name="Google Shape;416;p6"/>
          <p:cNvSpPr/>
          <p:nvPr/>
        </p:nvSpPr>
        <p:spPr>
          <a:xfrm>
            <a:off x="6572815" y="120858"/>
            <a:ext cx="2376264" cy="9848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0" i="0" u="none" strike="noStrike" cap="none">
                <a:solidFill>
                  <a:schemeClr val="dk1"/>
                </a:solidFill>
                <a:latin typeface="Corbel"/>
                <a:ea typeface="Corbel"/>
                <a:cs typeface="Corbel"/>
                <a:sym typeface="Corbel"/>
              </a:rPr>
              <a:t>1895 découverte du rayon X </a:t>
            </a:r>
            <a:endParaRPr/>
          </a:p>
          <a:p>
            <a:pPr marL="0" marR="0" lvl="0" indent="0" algn="ctr" rtl="0">
              <a:spcBef>
                <a:spcPts val="0"/>
              </a:spcBef>
              <a:spcAft>
                <a:spcPts val="0"/>
              </a:spcAft>
              <a:buNone/>
            </a:pPr>
            <a:r>
              <a:rPr lang="fr-FR" sz="1100" b="0" i="0" u="none" strike="noStrike" cap="none">
                <a:solidFill>
                  <a:schemeClr val="dk1"/>
                </a:solidFill>
                <a:latin typeface="Corbel"/>
                <a:ea typeface="Corbel"/>
                <a:cs typeface="Corbel"/>
                <a:sym typeface="Corbel"/>
              </a:rPr>
              <a:t>par W.K. Röntgen, physicien allemand qui réalise la première radiographie de l’histoire, (celle de la main de sa femme Berta Röntgen).</a:t>
            </a:r>
            <a:endParaRPr sz="1100" b="0" i="0" u="none" strike="noStrike" cap="none">
              <a:solidFill>
                <a:schemeClr val="dk1"/>
              </a:solidFill>
              <a:latin typeface="Corbel"/>
              <a:ea typeface="Corbel"/>
              <a:cs typeface="Corbel"/>
              <a:sym typeface="Corbel"/>
            </a:endParaRPr>
          </a:p>
        </p:txBody>
      </p:sp>
      <p:pic>
        <p:nvPicPr>
          <p:cNvPr id="417" name="Google Shape;417;p6"/>
          <p:cNvPicPr preferRelativeResize="0"/>
          <p:nvPr/>
        </p:nvPicPr>
        <p:blipFill rotWithShape="1">
          <a:blip r:embed="rId5">
            <a:alphaModFix/>
          </a:blip>
          <a:srcRect/>
          <a:stretch/>
        </p:blipFill>
        <p:spPr>
          <a:xfrm>
            <a:off x="7241438" y="1419622"/>
            <a:ext cx="1902562" cy="1259539"/>
          </a:xfrm>
          <a:prstGeom prst="rect">
            <a:avLst/>
          </a:prstGeom>
          <a:noFill/>
          <a:ln>
            <a:noFill/>
          </a:ln>
        </p:spPr>
      </p:pic>
      <p:pic>
        <p:nvPicPr>
          <p:cNvPr id="418" name="Google Shape;418;p6"/>
          <p:cNvPicPr preferRelativeResize="0"/>
          <p:nvPr/>
        </p:nvPicPr>
        <p:blipFill rotWithShape="1">
          <a:blip r:embed="rId6">
            <a:alphaModFix/>
          </a:blip>
          <a:srcRect/>
          <a:stretch/>
        </p:blipFill>
        <p:spPr>
          <a:xfrm>
            <a:off x="2759450" y="2070301"/>
            <a:ext cx="1800200" cy="30731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60"/>
          <p:cNvSpPr txBox="1">
            <a:spLocks noGrp="1"/>
          </p:cNvSpPr>
          <p:nvPr>
            <p:ph type="sldNum" idx="12"/>
          </p:nvPr>
        </p:nvSpPr>
        <p:spPr>
          <a:xfrm>
            <a:off x="6457950" y="4767264"/>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fr-FR"/>
              <a:t>60</a:t>
            </a:fld>
            <a:endParaRPr/>
          </a:p>
        </p:txBody>
      </p:sp>
      <p:pic>
        <p:nvPicPr>
          <p:cNvPr id="1144" name="Google Shape;1144;p60"/>
          <p:cNvPicPr preferRelativeResize="0"/>
          <p:nvPr/>
        </p:nvPicPr>
        <p:blipFill rotWithShape="1">
          <a:blip r:embed="rId3">
            <a:alphaModFix/>
          </a:blip>
          <a:srcRect/>
          <a:stretch/>
        </p:blipFill>
        <p:spPr>
          <a:xfrm>
            <a:off x="6146815" y="561314"/>
            <a:ext cx="2843808" cy="1290356"/>
          </a:xfrm>
          <a:prstGeom prst="rect">
            <a:avLst/>
          </a:prstGeom>
          <a:noFill/>
          <a:ln>
            <a:noFill/>
          </a:ln>
        </p:spPr>
      </p:pic>
      <p:pic>
        <p:nvPicPr>
          <p:cNvPr id="1145" name="Google Shape;1145;p60"/>
          <p:cNvPicPr preferRelativeResize="0"/>
          <p:nvPr/>
        </p:nvPicPr>
        <p:blipFill rotWithShape="1">
          <a:blip r:embed="rId4">
            <a:alphaModFix/>
          </a:blip>
          <a:srcRect/>
          <a:stretch/>
        </p:blipFill>
        <p:spPr>
          <a:xfrm>
            <a:off x="198847" y="283668"/>
            <a:ext cx="5642880" cy="4666118"/>
          </a:xfrm>
          <a:prstGeom prst="rect">
            <a:avLst/>
          </a:prstGeom>
          <a:noFill/>
          <a:ln>
            <a:noFill/>
          </a:ln>
        </p:spPr>
      </p:pic>
      <p:pic>
        <p:nvPicPr>
          <p:cNvPr id="1146" name="Google Shape;1146;p60"/>
          <p:cNvPicPr preferRelativeResize="0"/>
          <p:nvPr/>
        </p:nvPicPr>
        <p:blipFill rotWithShape="1">
          <a:blip r:embed="rId5">
            <a:alphaModFix/>
          </a:blip>
          <a:srcRect/>
          <a:stretch/>
        </p:blipFill>
        <p:spPr>
          <a:xfrm>
            <a:off x="6146815" y="2684614"/>
            <a:ext cx="3005084" cy="162018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51" name="Google Shape;1151;p61"/>
          <p:cNvPicPr preferRelativeResize="0"/>
          <p:nvPr/>
        </p:nvPicPr>
        <p:blipFill rotWithShape="1">
          <a:blip r:embed="rId3">
            <a:alphaModFix/>
          </a:blip>
          <a:srcRect/>
          <a:stretch/>
        </p:blipFill>
        <p:spPr>
          <a:xfrm>
            <a:off x="1403648" y="840691"/>
            <a:ext cx="7417123" cy="4302809"/>
          </a:xfrm>
          <a:prstGeom prst="rect">
            <a:avLst/>
          </a:prstGeom>
          <a:noFill/>
          <a:ln>
            <a:noFill/>
          </a:ln>
        </p:spPr>
      </p:pic>
      <p:pic>
        <p:nvPicPr>
          <p:cNvPr id="1152" name="Google Shape;1152;p61"/>
          <p:cNvPicPr preferRelativeResize="0"/>
          <p:nvPr/>
        </p:nvPicPr>
        <p:blipFill rotWithShape="1">
          <a:blip r:embed="rId4">
            <a:alphaModFix/>
          </a:blip>
          <a:srcRect/>
          <a:stretch/>
        </p:blipFill>
        <p:spPr>
          <a:xfrm>
            <a:off x="251520" y="0"/>
            <a:ext cx="3999209" cy="119116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pic>
        <p:nvPicPr>
          <p:cNvPr id="1157" name="Google Shape;1157;p62"/>
          <p:cNvPicPr preferRelativeResize="0"/>
          <p:nvPr/>
        </p:nvPicPr>
        <p:blipFill rotWithShape="1">
          <a:blip r:embed="rId3">
            <a:alphaModFix/>
          </a:blip>
          <a:srcRect/>
          <a:stretch/>
        </p:blipFill>
        <p:spPr>
          <a:xfrm>
            <a:off x="539553" y="195487"/>
            <a:ext cx="7128792" cy="2123312"/>
          </a:xfrm>
          <a:prstGeom prst="rect">
            <a:avLst/>
          </a:prstGeom>
          <a:noFill/>
          <a:ln>
            <a:noFill/>
          </a:ln>
        </p:spPr>
      </p:pic>
      <p:pic>
        <p:nvPicPr>
          <p:cNvPr id="1158" name="Google Shape;1158;p62"/>
          <p:cNvPicPr preferRelativeResize="0"/>
          <p:nvPr/>
        </p:nvPicPr>
        <p:blipFill rotWithShape="1">
          <a:blip r:embed="rId4">
            <a:alphaModFix/>
          </a:blip>
          <a:srcRect/>
          <a:stretch/>
        </p:blipFill>
        <p:spPr>
          <a:xfrm>
            <a:off x="395536" y="2318798"/>
            <a:ext cx="4586666" cy="1261063"/>
          </a:xfrm>
          <a:prstGeom prst="rect">
            <a:avLst/>
          </a:prstGeom>
          <a:noFill/>
          <a:ln>
            <a:noFill/>
          </a:ln>
        </p:spPr>
      </p:pic>
      <p:pic>
        <p:nvPicPr>
          <p:cNvPr id="1159" name="Google Shape;1159;p62"/>
          <p:cNvPicPr preferRelativeResize="0"/>
          <p:nvPr/>
        </p:nvPicPr>
        <p:blipFill rotWithShape="1">
          <a:blip r:embed="rId5">
            <a:alphaModFix/>
          </a:blip>
          <a:srcRect/>
          <a:stretch/>
        </p:blipFill>
        <p:spPr>
          <a:xfrm>
            <a:off x="3275856" y="3723878"/>
            <a:ext cx="5460607" cy="1008112"/>
          </a:xfrm>
          <a:prstGeom prst="rect">
            <a:avLst/>
          </a:prstGeom>
          <a:noFill/>
          <a:ln>
            <a:noFill/>
          </a:ln>
        </p:spPr>
      </p:pic>
      <p:cxnSp>
        <p:nvCxnSpPr>
          <p:cNvPr id="1160" name="Google Shape;1160;p62"/>
          <p:cNvCxnSpPr/>
          <p:nvPr/>
        </p:nvCxnSpPr>
        <p:spPr>
          <a:xfrm>
            <a:off x="8100392" y="4011910"/>
            <a:ext cx="636071" cy="0"/>
          </a:xfrm>
          <a:prstGeom prst="straightConnector1">
            <a:avLst/>
          </a:prstGeom>
          <a:noFill/>
          <a:ln w="57150" cap="flat" cmpd="sng">
            <a:solidFill>
              <a:srgbClr val="FF0000"/>
            </a:solidFill>
            <a:prstDash val="solid"/>
            <a:miter lim="800000"/>
            <a:headEnd type="none" w="sm" len="sm"/>
            <a:tailEnd type="none" w="sm" len="sm"/>
          </a:ln>
        </p:spPr>
      </p:cxnSp>
      <p:cxnSp>
        <p:nvCxnSpPr>
          <p:cNvPr id="1161" name="Google Shape;1161;p62"/>
          <p:cNvCxnSpPr/>
          <p:nvPr/>
        </p:nvCxnSpPr>
        <p:spPr>
          <a:xfrm>
            <a:off x="3563888" y="4227934"/>
            <a:ext cx="1296144" cy="0"/>
          </a:xfrm>
          <a:prstGeom prst="straightConnector1">
            <a:avLst/>
          </a:prstGeom>
          <a:noFill/>
          <a:ln w="57150" cap="flat" cmpd="sng">
            <a:solidFill>
              <a:srgbClr val="FF0000"/>
            </a:solidFill>
            <a:prstDash val="solid"/>
            <a:miter lim="800000"/>
            <a:headEnd type="none" w="sm" len="sm"/>
            <a:tailEnd type="none" w="sm" len="sm"/>
          </a:ln>
        </p:spPr>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pic>
        <p:nvPicPr>
          <p:cNvPr id="1166" name="Google Shape;1166;p63"/>
          <p:cNvPicPr preferRelativeResize="0"/>
          <p:nvPr/>
        </p:nvPicPr>
        <p:blipFill rotWithShape="1">
          <a:blip r:embed="rId3">
            <a:alphaModFix/>
          </a:blip>
          <a:srcRect/>
          <a:stretch/>
        </p:blipFill>
        <p:spPr>
          <a:xfrm>
            <a:off x="107503" y="123478"/>
            <a:ext cx="8904607" cy="4896544"/>
          </a:xfrm>
          <a:prstGeom prst="rect">
            <a:avLst/>
          </a:prstGeom>
          <a:noFill/>
          <a:ln>
            <a:noFill/>
          </a:ln>
        </p:spPr>
      </p:pic>
      <p:sp>
        <p:nvSpPr>
          <p:cNvPr id="1167" name="Google Shape;1167;p63"/>
          <p:cNvSpPr/>
          <p:nvPr/>
        </p:nvSpPr>
        <p:spPr>
          <a:xfrm>
            <a:off x="6660232" y="3939902"/>
            <a:ext cx="2339752" cy="576064"/>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1172" name="Google Shape;1172;p64"/>
          <p:cNvPicPr preferRelativeResize="0"/>
          <p:nvPr/>
        </p:nvPicPr>
        <p:blipFill rotWithShape="1">
          <a:blip r:embed="rId3">
            <a:alphaModFix/>
          </a:blip>
          <a:srcRect/>
          <a:stretch/>
        </p:blipFill>
        <p:spPr>
          <a:xfrm>
            <a:off x="107504" y="153856"/>
            <a:ext cx="9007102" cy="4938174"/>
          </a:xfrm>
          <a:prstGeom prst="rect">
            <a:avLst/>
          </a:prstGeom>
          <a:noFill/>
          <a:ln>
            <a:noFill/>
          </a:ln>
        </p:spPr>
      </p:pic>
      <p:sp>
        <p:nvSpPr>
          <p:cNvPr id="1173" name="Google Shape;1173;p64"/>
          <p:cNvSpPr/>
          <p:nvPr/>
        </p:nvSpPr>
        <p:spPr>
          <a:xfrm>
            <a:off x="4716016" y="4011910"/>
            <a:ext cx="2339752" cy="576064"/>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pic>
        <p:nvPicPr>
          <p:cNvPr id="1178" name="Google Shape;1178;p65"/>
          <p:cNvPicPr preferRelativeResize="0"/>
          <p:nvPr/>
        </p:nvPicPr>
        <p:blipFill rotWithShape="1">
          <a:blip r:embed="rId3">
            <a:alphaModFix/>
          </a:blip>
          <a:srcRect/>
          <a:stretch/>
        </p:blipFill>
        <p:spPr>
          <a:xfrm>
            <a:off x="35495" y="121401"/>
            <a:ext cx="9073009" cy="4970629"/>
          </a:xfrm>
          <a:prstGeom prst="rect">
            <a:avLst/>
          </a:prstGeom>
          <a:noFill/>
          <a:ln>
            <a:noFill/>
          </a:ln>
        </p:spPr>
      </p:pic>
      <p:sp>
        <p:nvSpPr>
          <p:cNvPr id="1179" name="Google Shape;1179;p65"/>
          <p:cNvSpPr/>
          <p:nvPr/>
        </p:nvSpPr>
        <p:spPr>
          <a:xfrm>
            <a:off x="6804248" y="4083918"/>
            <a:ext cx="2339752" cy="576064"/>
          </a:xfrm>
          <a:prstGeom prst="roundRect">
            <a:avLst>
              <a:gd name="adj" fmla="val 16667"/>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6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fr-FR"/>
              <a:t>Le contexte économique et réglementaire…</a:t>
            </a:r>
            <a:endParaRPr/>
          </a:p>
        </p:txBody>
      </p:sp>
      <p:sp>
        <p:nvSpPr>
          <p:cNvPr id="1185" name="Google Shape;1185;p6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p>
            <a:pPr marL="171450" lvl="0" indent="-171450" algn="l" rtl="0">
              <a:lnSpc>
                <a:spcPct val="90000"/>
              </a:lnSpc>
              <a:spcBef>
                <a:spcPts val="0"/>
              </a:spcBef>
              <a:spcAft>
                <a:spcPts val="0"/>
              </a:spcAft>
              <a:buClr>
                <a:schemeClr val="dk1"/>
              </a:buClr>
              <a:buSzPts val="2100"/>
              <a:buChar char="•"/>
            </a:pPr>
            <a:r>
              <a:rPr lang="fr-FR"/>
              <a:t>La </a:t>
            </a:r>
            <a:r>
              <a:rPr lang="fr-FR" sz="2400" b="1">
                <a:solidFill>
                  <a:srgbClr val="C00000"/>
                </a:solidFill>
              </a:rPr>
              <a:t>dangerosité</a:t>
            </a:r>
            <a:r>
              <a:rPr lang="fr-FR"/>
              <a:t> de la radioactivité… ?</a:t>
            </a:r>
            <a:endParaRPr/>
          </a:p>
          <a:p>
            <a:pPr marL="171450" lvl="0" indent="-38100" algn="l" rtl="0">
              <a:lnSpc>
                <a:spcPct val="90000"/>
              </a:lnSpc>
              <a:spcBef>
                <a:spcPts val="750"/>
              </a:spcBef>
              <a:spcAft>
                <a:spcPts val="0"/>
              </a:spcAft>
              <a:buClr>
                <a:schemeClr val="dk1"/>
              </a:buClr>
              <a:buSzPts val="2100"/>
              <a:buNone/>
            </a:pPr>
            <a:endParaRPr/>
          </a:p>
          <a:p>
            <a:pPr marL="171450" lvl="0" indent="-171450" algn="l" rtl="0">
              <a:lnSpc>
                <a:spcPct val="90000"/>
              </a:lnSpc>
              <a:spcBef>
                <a:spcPts val="750"/>
              </a:spcBef>
              <a:spcAft>
                <a:spcPts val="0"/>
              </a:spcAft>
              <a:buClr>
                <a:schemeClr val="dk1"/>
              </a:buClr>
              <a:buSzPts val="2100"/>
              <a:buChar char="•"/>
            </a:pPr>
            <a:r>
              <a:rPr lang="fr-FR"/>
              <a:t>La reconnaissance des MRP comme </a:t>
            </a:r>
            <a:r>
              <a:rPr lang="fr-FR" b="1">
                <a:solidFill>
                  <a:srgbClr val="C00000"/>
                </a:solidFill>
              </a:rPr>
              <a:t>médicaments</a:t>
            </a:r>
            <a:endParaRPr/>
          </a:p>
          <a:p>
            <a:pPr marL="171450" lvl="0" indent="-38100" algn="l" rtl="0">
              <a:lnSpc>
                <a:spcPct val="90000"/>
              </a:lnSpc>
              <a:spcBef>
                <a:spcPts val="750"/>
              </a:spcBef>
              <a:spcAft>
                <a:spcPts val="0"/>
              </a:spcAft>
              <a:buClr>
                <a:schemeClr val="dk1"/>
              </a:buClr>
              <a:buSzPts val="2100"/>
              <a:buNone/>
            </a:pPr>
            <a:endParaRPr b="1">
              <a:solidFill>
                <a:srgbClr val="C00000"/>
              </a:solidFill>
            </a:endParaRPr>
          </a:p>
          <a:p>
            <a:pPr marL="171450" lvl="0" indent="-171450" algn="l" rtl="0">
              <a:lnSpc>
                <a:spcPct val="90000"/>
              </a:lnSpc>
              <a:spcBef>
                <a:spcPts val="750"/>
              </a:spcBef>
              <a:spcAft>
                <a:spcPts val="0"/>
              </a:spcAft>
              <a:buClr>
                <a:schemeClr val="dk1"/>
              </a:buClr>
              <a:buSzPts val="2100"/>
              <a:buChar char="•"/>
            </a:pPr>
            <a:r>
              <a:rPr lang="fr-FR"/>
              <a:t>La </a:t>
            </a:r>
            <a:r>
              <a:rPr lang="fr-FR" sz="2800" b="1">
                <a:solidFill>
                  <a:srgbClr val="C00000"/>
                </a:solidFill>
              </a:rPr>
              <a:t>balance bénéfice/risque</a:t>
            </a:r>
            <a:endParaRPr/>
          </a:p>
          <a:p>
            <a:pPr marL="171450" lvl="0" indent="-38100" algn="l" rtl="0">
              <a:lnSpc>
                <a:spcPct val="90000"/>
              </a:lnSpc>
              <a:spcBef>
                <a:spcPts val="750"/>
              </a:spcBef>
              <a:spcAft>
                <a:spcPts val="0"/>
              </a:spcAft>
              <a:buClr>
                <a:schemeClr val="dk1"/>
              </a:buClr>
              <a:buSzPts val="2100"/>
              <a:buNone/>
            </a:pPr>
            <a:endParaRPr b="1">
              <a:solidFill>
                <a:srgbClr val="C00000"/>
              </a:solidFill>
            </a:endParaRPr>
          </a:p>
          <a:p>
            <a:pPr marL="171450" lvl="0" indent="-171450" algn="l" rtl="0">
              <a:lnSpc>
                <a:spcPct val="90000"/>
              </a:lnSpc>
              <a:spcBef>
                <a:spcPts val="750"/>
              </a:spcBef>
              <a:spcAft>
                <a:spcPts val="0"/>
              </a:spcAft>
              <a:buClr>
                <a:schemeClr val="dk1"/>
              </a:buClr>
              <a:buSzPts val="2100"/>
              <a:buChar char="•"/>
            </a:pPr>
            <a:r>
              <a:rPr lang="fr-FR"/>
              <a:t>Le dogme de la </a:t>
            </a:r>
            <a:r>
              <a:rPr lang="fr-FR" b="1">
                <a:solidFill>
                  <a:srgbClr val="C00000"/>
                </a:solidFill>
              </a:rPr>
              <a:t>RLSS</a:t>
            </a:r>
            <a:r>
              <a:rPr lang="fr-FR"/>
              <a:t> (Relation Linéaire Sans Seuil)</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Google Shape;1191;p67" descr="Publicité2"/>
          <p:cNvPicPr preferRelativeResize="0"/>
          <p:nvPr/>
        </p:nvPicPr>
        <p:blipFill rotWithShape="1">
          <a:blip r:embed="rId3">
            <a:alphaModFix/>
          </a:blip>
          <a:srcRect/>
          <a:stretch/>
        </p:blipFill>
        <p:spPr>
          <a:xfrm>
            <a:off x="107504" y="37821"/>
            <a:ext cx="1944216" cy="2903586"/>
          </a:xfrm>
          <a:prstGeom prst="rect">
            <a:avLst/>
          </a:prstGeom>
          <a:noFill/>
          <a:ln>
            <a:noFill/>
          </a:ln>
        </p:spPr>
      </p:pic>
      <p:pic>
        <p:nvPicPr>
          <p:cNvPr id="1192" name="Google Shape;1192;p67" descr="Publicité3"/>
          <p:cNvPicPr preferRelativeResize="0"/>
          <p:nvPr/>
        </p:nvPicPr>
        <p:blipFill rotWithShape="1">
          <a:blip r:embed="rId4">
            <a:alphaModFix/>
          </a:blip>
          <a:srcRect/>
          <a:stretch/>
        </p:blipFill>
        <p:spPr>
          <a:xfrm>
            <a:off x="2123729" y="61087"/>
            <a:ext cx="1928480" cy="2510663"/>
          </a:xfrm>
          <a:prstGeom prst="rect">
            <a:avLst/>
          </a:prstGeom>
          <a:noFill/>
          <a:ln>
            <a:noFill/>
          </a:ln>
        </p:spPr>
      </p:pic>
      <p:grpSp>
        <p:nvGrpSpPr>
          <p:cNvPr id="1193" name="Google Shape;1193;p67"/>
          <p:cNvGrpSpPr/>
          <p:nvPr/>
        </p:nvGrpSpPr>
        <p:grpSpPr>
          <a:xfrm>
            <a:off x="3851920" y="515749"/>
            <a:ext cx="2448272" cy="4482105"/>
            <a:chOff x="6588224" y="172653"/>
            <a:chExt cx="2448272" cy="4482105"/>
          </a:xfrm>
        </p:grpSpPr>
        <p:sp>
          <p:nvSpPr>
            <p:cNvPr id="1194" name="Google Shape;1194;p67"/>
            <p:cNvSpPr txBox="1"/>
            <p:nvPr/>
          </p:nvSpPr>
          <p:spPr>
            <a:xfrm>
              <a:off x="6588224" y="2715766"/>
              <a:ext cx="2448272" cy="193899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1200">
                  <a:solidFill>
                    <a:srgbClr val="990000"/>
                  </a:solidFill>
                  <a:latin typeface="Corbel"/>
                  <a:ea typeface="Corbel"/>
                  <a:cs typeface="Corbel"/>
                  <a:sym typeface="Corbel"/>
                </a:rPr>
                <a:t>Ce flacon a contenu du Radithor, une panacée censée soigner toutes les maladies, des troubles digestifs aux maladies endocriniennes et à l'impuissance. </a:t>
              </a:r>
              <a:endParaRPr sz="1200">
                <a:solidFill>
                  <a:srgbClr val="990000"/>
                </a:solidFill>
                <a:latin typeface="Corbel"/>
                <a:ea typeface="Corbel"/>
                <a:cs typeface="Corbel"/>
                <a:sym typeface="Corbel"/>
              </a:endParaRPr>
            </a:p>
            <a:p>
              <a:pPr marL="0" marR="0" lvl="0" indent="0" algn="just" rtl="0">
                <a:spcBef>
                  <a:spcPts val="0"/>
                </a:spcBef>
                <a:spcAft>
                  <a:spcPts val="0"/>
                </a:spcAft>
                <a:buNone/>
              </a:pPr>
              <a:r>
                <a:rPr lang="fr-FR" sz="1200">
                  <a:solidFill>
                    <a:srgbClr val="990000"/>
                  </a:solidFill>
                  <a:latin typeface="Corbel"/>
                  <a:ea typeface="Corbel"/>
                  <a:cs typeface="Corbel"/>
                  <a:sym typeface="Corbel"/>
                </a:rPr>
                <a:t>Cette "Eau certifiée radioactive" contenait, comme l'indiquait l'étiquette, </a:t>
              </a:r>
              <a:endParaRPr sz="1200">
                <a:solidFill>
                  <a:srgbClr val="990000"/>
                </a:solidFill>
                <a:latin typeface="Corbel"/>
                <a:ea typeface="Corbel"/>
                <a:cs typeface="Corbel"/>
                <a:sym typeface="Corbel"/>
              </a:endParaRPr>
            </a:p>
            <a:p>
              <a:pPr marL="0" marR="0" lvl="0" indent="0" algn="ctr" rtl="0">
                <a:spcBef>
                  <a:spcPts val="0"/>
                </a:spcBef>
                <a:spcAft>
                  <a:spcPts val="0"/>
                </a:spcAft>
                <a:buNone/>
              </a:pPr>
              <a:r>
                <a:rPr lang="fr-FR" sz="1200" b="1">
                  <a:solidFill>
                    <a:srgbClr val="990000"/>
                  </a:solidFill>
                  <a:latin typeface="Corbel"/>
                  <a:ea typeface="Corbel"/>
                  <a:cs typeface="Corbel"/>
                  <a:sym typeface="Corbel"/>
                </a:rPr>
                <a:t>"Radium et Mésothorium dans de l'eau distillée trois fois"</a:t>
              </a:r>
              <a:endParaRPr/>
            </a:p>
          </p:txBody>
        </p:sp>
        <p:pic>
          <p:nvPicPr>
            <p:cNvPr id="1195" name="Google Shape;1195;p67" descr="RTEmagicC_radio_43"/>
            <p:cNvPicPr preferRelativeResize="0"/>
            <p:nvPr/>
          </p:nvPicPr>
          <p:blipFill rotWithShape="1">
            <a:blip r:embed="rId5">
              <a:alphaModFix/>
            </a:blip>
            <a:srcRect/>
            <a:stretch/>
          </p:blipFill>
          <p:spPr>
            <a:xfrm>
              <a:off x="6804248" y="172653"/>
              <a:ext cx="1872208" cy="2496420"/>
            </a:xfrm>
            <a:prstGeom prst="rect">
              <a:avLst/>
            </a:prstGeom>
            <a:noFill/>
            <a:ln>
              <a:noFill/>
            </a:ln>
          </p:spPr>
        </p:pic>
      </p:grpSp>
      <p:pic>
        <p:nvPicPr>
          <p:cNvPr id="1196" name="Google Shape;1196;p67" descr="RTEmagicC_radio_3839"/>
          <p:cNvPicPr preferRelativeResize="0"/>
          <p:nvPr/>
        </p:nvPicPr>
        <p:blipFill rotWithShape="1">
          <a:blip r:embed="rId6">
            <a:alphaModFix/>
          </a:blip>
          <a:srcRect/>
          <a:stretch/>
        </p:blipFill>
        <p:spPr>
          <a:xfrm>
            <a:off x="323528" y="2965280"/>
            <a:ext cx="3312368" cy="2132620"/>
          </a:xfrm>
          <a:prstGeom prst="rect">
            <a:avLst/>
          </a:prstGeom>
          <a:noFill/>
          <a:ln>
            <a:noFill/>
          </a:ln>
        </p:spPr>
      </p:pic>
      <p:pic>
        <p:nvPicPr>
          <p:cNvPr id="1197" name="Google Shape;1197;p67"/>
          <p:cNvPicPr preferRelativeResize="0"/>
          <p:nvPr/>
        </p:nvPicPr>
        <p:blipFill rotWithShape="1">
          <a:blip r:embed="rId7">
            <a:alphaModFix/>
          </a:blip>
          <a:srcRect/>
          <a:stretch/>
        </p:blipFill>
        <p:spPr>
          <a:xfrm>
            <a:off x="6537696" y="205206"/>
            <a:ext cx="2637462" cy="1098122"/>
          </a:xfrm>
          <a:prstGeom prst="rect">
            <a:avLst/>
          </a:prstGeom>
          <a:noFill/>
          <a:ln>
            <a:noFill/>
          </a:ln>
        </p:spPr>
      </p:pic>
      <p:pic>
        <p:nvPicPr>
          <p:cNvPr id="1198" name="Google Shape;1198;p67"/>
          <p:cNvPicPr preferRelativeResize="0"/>
          <p:nvPr/>
        </p:nvPicPr>
        <p:blipFill rotWithShape="1">
          <a:blip r:embed="rId8">
            <a:alphaModFix/>
          </a:blip>
          <a:srcRect/>
          <a:stretch/>
        </p:blipFill>
        <p:spPr>
          <a:xfrm>
            <a:off x="6103515" y="1316418"/>
            <a:ext cx="3162527" cy="177966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pic>
        <p:nvPicPr>
          <p:cNvPr id="1204" name="Google Shape;1204;p68" descr="RTEmagicC_radio_22"/>
          <p:cNvPicPr preferRelativeResize="0"/>
          <p:nvPr/>
        </p:nvPicPr>
        <p:blipFill rotWithShape="1">
          <a:blip r:embed="rId3">
            <a:alphaModFix/>
          </a:blip>
          <a:srcRect/>
          <a:stretch/>
        </p:blipFill>
        <p:spPr>
          <a:xfrm>
            <a:off x="468313" y="250032"/>
            <a:ext cx="4265612" cy="4266010"/>
          </a:xfrm>
          <a:prstGeom prst="rect">
            <a:avLst/>
          </a:prstGeom>
          <a:noFill/>
          <a:ln>
            <a:noFill/>
          </a:ln>
        </p:spPr>
      </p:pic>
      <p:pic>
        <p:nvPicPr>
          <p:cNvPr id="1205" name="Google Shape;1205;p68" descr="RTEmagicC_radio_36"/>
          <p:cNvPicPr preferRelativeResize="0"/>
          <p:nvPr/>
        </p:nvPicPr>
        <p:blipFill rotWithShape="1">
          <a:blip r:embed="rId4">
            <a:alphaModFix/>
          </a:blip>
          <a:srcRect/>
          <a:stretch/>
        </p:blipFill>
        <p:spPr>
          <a:xfrm>
            <a:off x="5003805" y="357188"/>
            <a:ext cx="3997325" cy="399692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pic>
        <p:nvPicPr>
          <p:cNvPr id="1211" name="Google Shape;1211;p69" descr="RTEmagicC_radio_45"/>
          <p:cNvPicPr preferRelativeResize="0"/>
          <p:nvPr/>
        </p:nvPicPr>
        <p:blipFill rotWithShape="1">
          <a:blip r:embed="rId3">
            <a:alphaModFix/>
          </a:blip>
          <a:srcRect/>
          <a:stretch/>
        </p:blipFill>
        <p:spPr>
          <a:xfrm>
            <a:off x="1115616" y="2301479"/>
            <a:ext cx="5544740" cy="2796348"/>
          </a:xfrm>
          <a:prstGeom prst="rect">
            <a:avLst/>
          </a:prstGeom>
          <a:noFill/>
          <a:ln>
            <a:noFill/>
          </a:ln>
        </p:spPr>
      </p:pic>
      <p:sp>
        <p:nvSpPr>
          <p:cNvPr id="1212" name="Google Shape;1212;p69"/>
          <p:cNvSpPr/>
          <p:nvPr/>
        </p:nvSpPr>
        <p:spPr>
          <a:xfrm>
            <a:off x="179516" y="1"/>
            <a:ext cx="8569325" cy="2554545"/>
          </a:xfrm>
          <a:prstGeom prst="rect">
            <a:avLst/>
          </a:prstGeom>
          <a:solidFill>
            <a:schemeClr val="lt2"/>
          </a:solidFill>
          <a:ln>
            <a:noFill/>
          </a:ln>
        </p:spPr>
        <p:txBody>
          <a:bodyPr spcFirstLastPara="1" wrap="square" lIns="269775" tIns="45700" rIns="91425" bIns="45700" anchor="ctr" anchorCtr="0">
            <a:spAutoFit/>
          </a:bodyPr>
          <a:lstStyle/>
          <a:p>
            <a:pPr marL="0" marR="0" lvl="0" indent="0" algn="l" rtl="0">
              <a:spcBef>
                <a:spcPts val="0"/>
              </a:spcBef>
              <a:spcAft>
                <a:spcPts val="0"/>
              </a:spcAft>
              <a:buNone/>
            </a:pPr>
            <a:r>
              <a:rPr lang="fr-FR" sz="1600">
                <a:solidFill>
                  <a:srgbClr val="000000"/>
                </a:solidFill>
                <a:latin typeface="Calibri"/>
                <a:ea typeface="Calibri"/>
                <a:cs typeface="Calibri"/>
                <a:sym typeface="Calibri"/>
              </a:rPr>
              <a:t>L’affaire tragique des « </a:t>
            </a:r>
            <a:r>
              <a:rPr lang="fr-FR" sz="1600" b="1">
                <a:solidFill>
                  <a:srgbClr val="FF00FF"/>
                </a:solidFill>
                <a:latin typeface="Calibri"/>
                <a:ea typeface="Calibri"/>
                <a:cs typeface="Calibri"/>
                <a:sym typeface="Calibri"/>
              </a:rPr>
              <a:t>Radium girls </a:t>
            </a:r>
            <a:r>
              <a:rPr lang="fr-FR" sz="1600">
                <a:solidFill>
                  <a:srgbClr val="000000"/>
                </a:solidFill>
                <a:latin typeface="Calibri"/>
                <a:ea typeface="Calibri"/>
                <a:cs typeface="Calibri"/>
                <a:sym typeface="Calibri"/>
              </a:rPr>
              <a:t>» attira l’attention du public sur les dangers de la radioactivité. L’idée vint dès 1902 de fabriquer une </a:t>
            </a:r>
            <a:r>
              <a:rPr lang="fr-FR" sz="1600" b="1">
                <a:solidFill>
                  <a:srgbClr val="FF00FF"/>
                </a:solidFill>
                <a:latin typeface="Calibri"/>
                <a:ea typeface="Calibri"/>
                <a:cs typeface="Calibri"/>
                <a:sym typeface="Calibri"/>
              </a:rPr>
              <a:t>peinture « phosphorescente </a:t>
            </a:r>
            <a:r>
              <a:rPr lang="fr-FR" sz="1600">
                <a:solidFill>
                  <a:srgbClr val="000000"/>
                </a:solidFill>
                <a:latin typeface="Calibri"/>
                <a:ea typeface="Calibri"/>
                <a:cs typeface="Calibri"/>
                <a:sym typeface="Calibri"/>
              </a:rPr>
              <a:t>» en mélangeant un peu de </a:t>
            </a:r>
            <a:r>
              <a:rPr lang="fr-FR" sz="1600" b="1">
                <a:solidFill>
                  <a:srgbClr val="FF00FF"/>
                </a:solidFill>
                <a:latin typeface="Calibri"/>
                <a:ea typeface="Calibri"/>
                <a:cs typeface="Calibri"/>
                <a:sym typeface="Calibri"/>
              </a:rPr>
              <a:t>radium</a:t>
            </a:r>
            <a:r>
              <a:rPr lang="fr-FR" sz="1600">
                <a:solidFill>
                  <a:srgbClr val="000000"/>
                </a:solidFill>
                <a:latin typeface="Calibri"/>
                <a:ea typeface="Calibri"/>
                <a:cs typeface="Calibri"/>
                <a:sym typeface="Calibri"/>
              </a:rPr>
              <a:t> à du sulfate de zinc et de l’huile de lin. L’industrie horlogère se mit à sortir en série des montres dont les aiguilles et le cadran étaient lisibles de nuit. L’armée était particulièrement intéressée, et marché explosa avec la Première Guerre Mondiale.  Aux États-Unis, l’U.S. Radium Corporation agrandit son usine et s’installa en 1921 à Orange, dans l’Illinois, utilisant plusieurs dizaines de jeunes femmes à peindre les chiffres et les aiguilles. </a:t>
            </a:r>
            <a:r>
              <a:rPr lang="fr-FR" sz="1600" b="1">
                <a:solidFill>
                  <a:srgbClr val="FF00FF"/>
                </a:solidFill>
                <a:latin typeface="Calibri"/>
                <a:ea typeface="Calibri"/>
                <a:cs typeface="Calibri"/>
                <a:sym typeface="Calibri"/>
              </a:rPr>
              <a:t>Pour plus de précision, elles affinaient sans hésiter leur pinceau du bout de la langue</a:t>
            </a:r>
            <a:r>
              <a:rPr lang="fr-FR" sz="1600">
                <a:solidFill>
                  <a:srgbClr val="000000"/>
                </a:solidFill>
                <a:latin typeface="Calibri"/>
                <a:ea typeface="Calibri"/>
                <a:cs typeface="Calibri"/>
                <a:sym typeface="Calibri"/>
              </a:rPr>
              <a:t>. Beaucoup d’entre elles développèrent des cancers de la bouche et de la gorge et des nécroses de la mâchoire, et plusieurs en moururent. </a:t>
            </a:r>
            <a:endParaRPr/>
          </a:p>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pic>
        <p:nvPicPr>
          <p:cNvPr id="1213" name="Google Shape;1213;p69" descr="RTEmagicC_radio_44"/>
          <p:cNvPicPr preferRelativeResize="0"/>
          <p:nvPr/>
        </p:nvPicPr>
        <p:blipFill rotWithShape="1">
          <a:blip r:embed="rId4">
            <a:alphaModFix/>
          </a:blip>
          <a:srcRect/>
          <a:stretch/>
        </p:blipFill>
        <p:spPr>
          <a:xfrm>
            <a:off x="6545875" y="2301478"/>
            <a:ext cx="2342543" cy="19984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
          <p:cNvSpPr txBox="1">
            <a:spLocks noGrp="1"/>
          </p:cNvSpPr>
          <p:nvPr>
            <p:ph type="body" idx="1"/>
          </p:nvPr>
        </p:nvSpPr>
        <p:spPr>
          <a:xfrm>
            <a:off x="179512" y="1337518"/>
            <a:ext cx="7560840" cy="3682504"/>
          </a:xfrm>
          <a:prstGeom prst="rect">
            <a:avLst/>
          </a:prstGeom>
          <a:noFill/>
          <a:ln>
            <a:noFill/>
          </a:ln>
        </p:spPr>
        <p:txBody>
          <a:bodyPr spcFirstLastPara="1" wrap="square" lIns="91425" tIns="45700" rIns="91425" bIns="45700" anchor="t" anchorCtr="0">
            <a:normAutofit fontScale="70000" lnSpcReduction="20000"/>
          </a:bodyPr>
          <a:lstStyle/>
          <a:p>
            <a:pPr marL="342900" lvl="0" indent="-342900" algn="l" rtl="0">
              <a:spcBef>
                <a:spcPts val="0"/>
              </a:spcBef>
              <a:spcAft>
                <a:spcPts val="0"/>
              </a:spcAft>
              <a:buSzPct val="100000"/>
              <a:buFont typeface="Calibri"/>
              <a:buChar char="•"/>
            </a:pPr>
            <a:r>
              <a:rPr lang="fr-FR">
                <a:latin typeface="Calibri"/>
                <a:ea typeface="Calibri"/>
                <a:cs typeface="Calibri"/>
                <a:sym typeface="Calibri"/>
              </a:rPr>
              <a:t>1895 W.K. Röntgen : découverte du rayon X</a:t>
            </a:r>
            <a:endParaRPr/>
          </a:p>
          <a:p>
            <a:pPr marL="342900" lvl="0" indent="-218440" algn="l" rtl="0">
              <a:spcBef>
                <a:spcPts val="0"/>
              </a:spcBef>
              <a:spcAft>
                <a:spcPts val="0"/>
              </a:spcAft>
              <a:buSzPct val="100000"/>
              <a:buFont typeface="Corbel"/>
              <a:buNone/>
            </a:pPr>
            <a:endParaRPr>
              <a:latin typeface="Calibri"/>
              <a:ea typeface="Calibri"/>
              <a:cs typeface="Calibri"/>
              <a:sym typeface="Calibri"/>
            </a:endParaRPr>
          </a:p>
          <a:p>
            <a:pPr marL="342900" lvl="0" indent="-342900" algn="l" rtl="0">
              <a:spcBef>
                <a:spcPts val="0"/>
              </a:spcBef>
              <a:spcAft>
                <a:spcPts val="0"/>
              </a:spcAft>
              <a:buSzPct val="100000"/>
              <a:buFont typeface="Calibri"/>
              <a:buChar char="•"/>
            </a:pPr>
            <a:r>
              <a:rPr lang="fr-FR" sz="2400" i="1">
                <a:latin typeface="Calibri"/>
                <a:ea typeface="Calibri"/>
                <a:cs typeface="Calibri"/>
                <a:sym typeface="Calibri"/>
              </a:rPr>
              <a:t>(Victor Despeignes 1896)</a:t>
            </a:r>
            <a:r>
              <a:rPr lang="fr-FR">
                <a:latin typeface="Calibri"/>
                <a:ea typeface="Calibri"/>
                <a:cs typeface="Calibri"/>
                <a:sym typeface="Calibri"/>
              </a:rPr>
              <a:t>, Claudius Regaud (1870-1940)</a:t>
            </a:r>
            <a:endParaRPr/>
          </a:p>
          <a:p>
            <a:pPr marL="342900" lvl="0" indent="-218440" algn="l" rtl="0">
              <a:spcBef>
                <a:spcPts val="0"/>
              </a:spcBef>
              <a:spcAft>
                <a:spcPts val="0"/>
              </a:spcAft>
              <a:buSzPct val="100000"/>
              <a:buFont typeface="Corbel"/>
              <a:buNone/>
            </a:pPr>
            <a:endParaRPr>
              <a:latin typeface="Calibri"/>
              <a:ea typeface="Calibri"/>
              <a:cs typeface="Calibri"/>
              <a:sym typeface="Calibri"/>
            </a:endParaRPr>
          </a:p>
          <a:p>
            <a:pPr marL="342900" lvl="0" indent="-342900" algn="l" rtl="0">
              <a:spcBef>
                <a:spcPts val="0"/>
              </a:spcBef>
              <a:spcAft>
                <a:spcPts val="0"/>
              </a:spcAft>
              <a:buSzPct val="100000"/>
              <a:buFont typeface="Calibri"/>
              <a:buChar char="•"/>
            </a:pPr>
            <a:r>
              <a:rPr lang="fr-FR">
                <a:latin typeface="Calibri"/>
                <a:ea typeface="Calibri"/>
                <a:cs typeface="Calibri"/>
                <a:sym typeface="Calibri"/>
              </a:rPr>
              <a:t>1903 : première irradiation d’un cancer du sein</a:t>
            </a:r>
            <a:endParaRPr/>
          </a:p>
          <a:p>
            <a:pPr marL="342900" lvl="0" indent="-218440" algn="l" rtl="0">
              <a:spcBef>
                <a:spcPts val="0"/>
              </a:spcBef>
              <a:spcAft>
                <a:spcPts val="0"/>
              </a:spcAft>
              <a:buSzPct val="100000"/>
              <a:buFont typeface="Corbel"/>
              <a:buNone/>
            </a:pPr>
            <a:endParaRPr>
              <a:latin typeface="Calibri"/>
              <a:ea typeface="Calibri"/>
              <a:cs typeface="Calibri"/>
              <a:sym typeface="Calibri"/>
            </a:endParaRPr>
          </a:p>
          <a:p>
            <a:pPr marL="342900" lvl="0" indent="-342900" algn="l" rtl="0">
              <a:spcBef>
                <a:spcPts val="0"/>
              </a:spcBef>
              <a:spcAft>
                <a:spcPts val="0"/>
              </a:spcAft>
              <a:buSzPct val="100000"/>
              <a:buFont typeface="Calibri"/>
              <a:buChar char="•"/>
            </a:pPr>
            <a:r>
              <a:rPr lang="fr-FR">
                <a:latin typeface="Calibri"/>
                <a:ea typeface="Calibri"/>
                <a:cs typeface="Calibri"/>
                <a:sym typeface="Calibri"/>
              </a:rPr>
              <a:t>Antoine Béclère (1856-1939)</a:t>
            </a:r>
            <a:endParaRPr/>
          </a:p>
          <a:p>
            <a:pPr marL="342900" lvl="0" indent="-218440" algn="l" rtl="0">
              <a:spcBef>
                <a:spcPts val="0"/>
              </a:spcBef>
              <a:spcAft>
                <a:spcPts val="0"/>
              </a:spcAft>
              <a:buSzPct val="100000"/>
              <a:buFont typeface="Corbel"/>
              <a:buNone/>
            </a:pPr>
            <a:endParaRPr>
              <a:latin typeface="Calibri"/>
              <a:ea typeface="Calibri"/>
              <a:cs typeface="Calibri"/>
              <a:sym typeface="Calibri"/>
            </a:endParaRPr>
          </a:p>
          <a:p>
            <a:pPr marL="342900" lvl="0" indent="-218440" algn="l" rtl="0">
              <a:spcBef>
                <a:spcPts val="0"/>
              </a:spcBef>
              <a:spcAft>
                <a:spcPts val="0"/>
              </a:spcAft>
              <a:buSzPct val="100000"/>
              <a:buFont typeface="Corbel"/>
              <a:buNone/>
            </a:pPr>
            <a:endParaRPr>
              <a:latin typeface="Calibri"/>
              <a:ea typeface="Calibri"/>
              <a:cs typeface="Calibri"/>
              <a:sym typeface="Calibri"/>
            </a:endParaRPr>
          </a:p>
          <a:p>
            <a:pPr marL="342900" lvl="0" indent="-342900" algn="l" rtl="0">
              <a:spcBef>
                <a:spcPts val="0"/>
              </a:spcBef>
              <a:spcAft>
                <a:spcPts val="0"/>
              </a:spcAft>
              <a:buSzPct val="100000"/>
              <a:buFont typeface="Calibri"/>
              <a:buChar char="•"/>
            </a:pPr>
            <a:r>
              <a:rPr lang="fr-FR">
                <a:latin typeface="Calibri"/>
                <a:ea typeface="Calibri"/>
                <a:cs typeface="Calibri"/>
                <a:sym typeface="Calibri"/>
              </a:rPr>
              <a:t>François Baclesse (1896-1967)</a:t>
            </a:r>
            <a:endParaRPr/>
          </a:p>
          <a:p>
            <a:pPr marL="342900" lvl="0" indent="-218440" algn="l" rtl="0">
              <a:spcBef>
                <a:spcPts val="0"/>
              </a:spcBef>
              <a:spcAft>
                <a:spcPts val="0"/>
              </a:spcAft>
              <a:buSzPct val="100000"/>
              <a:buFont typeface="Corbel"/>
              <a:buNone/>
            </a:pPr>
            <a:endParaRPr>
              <a:latin typeface="Calibri"/>
              <a:ea typeface="Calibri"/>
              <a:cs typeface="Calibri"/>
              <a:sym typeface="Calibri"/>
            </a:endParaRPr>
          </a:p>
          <a:p>
            <a:pPr marL="342900" lvl="0" indent="-218440" algn="l" rtl="0">
              <a:spcBef>
                <a:spcPts val="0"/>
              </a:spcBef>
              <a:spcAft>
                <a:spcPts val="0"/>
              </a:spcAft>
              <a:buSzPct val="100000"/>
              <a:buFont typeface="Corbel"/>
              <a:buNone/>
            </a:pPr>
            <a:endParaRPr>
              <a:latin typeface="Calibri"/>
              <a:ea typeface="Calibri"/>
              <a:cs typeface="Calibri"/>
              <a:sym typeface="Calibri"/>
            </a:endParaRPr>
          </a:p>
          <a:p>
            <a:pPr marL="342900" lvl="0" indent="-342900" algn="l" rtl="0">
              <a:spcBef>
                <a:spcPts val="0"/>
              </a:spcBef>
              <a:spcAft>
                <a:spcPts val="0"/>
              </a:spcAft>
              <a:buSzPct val="100000"/>
              <a:buFont typeface="Calibri"/>
              <a:buChar char="•"/>
            </a:pPr>
            <a:r>
              <a:rPr lang="fr-FR">
                <a:latin typeface="Calibri"/>
                <a:ea typeface="Calibri"/>
                <a:cs typeface="Calibri"/>
                <a:sym typeface="Calibri"/>
              </a:rPr>
              <a:t>Jean-Alban Bergonié (1867-1925) ; </a:t>
            </a:r>
            <a:r>
              <a:rPr lang="fr-FR" sz="1600">
                <a:latin typeface="Calibri"/>
                <a:ea typeface="Calibri"/>
                <a:cs typeface="Calibri"/>
                <a:sym typeface="Calibri"/>
              </a:rPr>
              <a:t>loi de la radiosensitivité de Bergonié et Tribondeau (la radiosensitivité d'une cellule varie proportionnellement à sa capacité de division et en fonction inverse à son degré de différenciation).</a:t>
            </a:r>
            <a:endParaRPr>
              <a:latin typeface="Calibri"/>
              <a:ea typeface="Calibri"/>
              <a:cs typeface="Calibri"/>
              <a:sym typeface="Calibri"/>
            </a:endParaRPr>
          </a:p>
          <a:p>
            <a:pPr marL="0" lvl="0" indent="0" algn="l" rtl="0">
              <a:spcBef>
                <a:spcPts val="0"/>
              </a:spcBef>
              <a:spcAft>
                <a:spcPts val="0"/>
              </a:spcAft>
              <a:buSzPct val="100000"/>
              <a:buFont typeface="Corbel"/>
              <a:buNone/>
            </a:pPr>
            <a:endParaRPr>
              <a:latin typeface="Calibri"/>
              <a:ea typeface="Calibri"/>
              <a:cs typeface="Calibri"/>
              <a:sym typeface="Calibri"/>
            </a:endParaRPr>
          </a:p>
          <a:p>
            <a:pPr marL="342900" lvl="0" indent="-218440" algn="l" rtl="0">
              <a:spcBef>
                <a:spcPts val="0"/>
              </a:spcBef>
              <a:spcAft>
                <a:spcPts val="0"/>
              </a:spcAft>
              <a:buSzPct val="100000"/>
              <a:buFont typeface="Corbel"/>
              <a:buNone/>
            </a:pPr>
            <a:endParaRPr>
              <a:latin typeface="Calibri"/>
              <a:ea typeface="Calibri"/>
              <a:cs typeface="Calibri"/>
              <a:sym typeface="Calibri"/>
            </a:endParaRPr>
          </a:p>
        </p:txBody>
      </p:sp>
      <p:sp>
        <p:nvSpPr>
          <p:cNvPr id="424" name="Google Shape;424;p7"/>
          <p:cNvSpPr txBox="1">
            <a:spLocks noGrp="1"/>
          </p:cNvSpPr>
          <p:nvPr>
            <p:ph type="title"/>
          </p:nvPr>
        </p:nvSpPr>
        <p:spPr>
          <a:xfrm>
            <a:off x="12802" y="339502"/>
            <a:ext cx="3960440" cy="427307"/>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Corbel"/>
              <a:buNone/>
            </a:pPr>
            <a:r>
              <a:rPr lang="fr-FR" sz="2800"/>
              <a:t>Radiothérapie : les grands noms, les grandes étapes</a:t>
            </a:r>
            <a:endParaRPr sz="2800"/>
          </a:p>
        </p:txBody>
      </p:sp>
      <p:pic>
        <p:nvPicPr>
          <p:cNvPr id="425" name="Google Shape;425;p7"/>
          <p:cNvPicPr preferRelativeResize="0"/>
          <p:nvPr/>
        </p:nvPicPr>
        <p:blipFill rotWithShape="1">
          <a:blip r:embed="rId3">
            <a:alphaModFix/>
          </a:blip>
          <a:srcRect/>
          <a:stretch/>
        </p:blipFill>
        <p:spPr>
          <a:xfrm>
            <a:off x="7720550" y="3631332"/>
            <a:ext cx="1026140" cy="1512168"/>
          </a:xfrm>
          <a:prstGeom prst="rect">
            <a:avLst/>
          </a:prstGeom>
          <a:noFill/>
          <a:ln>
            <a:noFill/>
          </a:ln>
        </p:spPr>
      </p:pic>
      <p:pic>
        <p:nvPicPr>
          <p:cNvPr id="426" name="Google Shape;426;p7"/>
          <p:cNvPicPr preferRelativeResize="0"/>
          <p:nvPr/>
        </p:nvPicPr>
        <p:blipFill rotWithShape="1">
          <a:blip r:embed="rId4">
            <a:alphaModFix/>
          </a:blip>
          <a:srcRect/>
          <a:stretch/>
        </p:blipFill>
        <p:spPr>
          <a:xfrm>
            <a:off x="7072478" y="1226514"/>
            <a:ext cx="1296144" cy="980213"/>
          </a:xfrm>
          <a:prstGeom prst="rect">
            <a:avLst/>
          </a:prstGeom>
          <a:noFill/>
          <a:ln>
            <a:noFill/>
          </a:ln>
        </p:spPr>
      </p:pic>
      <p:pic>
        <p:nvPicPr>
          <p:cNvPr id="427" name="Google Shape;427;p7"/>
          <p:cNvPicPr preferRelativeResize="0"/>
          <p:nvPr/>
        </p:nvPicPr>
        <p:blipFill rotWithShape="1">
          <a:blip r:embed="rId5">
            <a:alphaModFix/>
          </a:blip>
          <a:srcRect/>
          <a:stretch/>
        </p:blipFill>
        <p:spPr>
          <a:xfrm>
            <a:off x="4355976" y="3155338"/>
            <a:ext cx="1008112" cy="1080120"/>
          </a:xfrm>
          <a:prstGeom prst="rect">
            <a:avLst/>
          </a:prstGeom>
          <a:noFill/>
          <a:ln>
            <a:noFill/>
          </a:ln>
        </p:spPr>
      </p:pic>
      <p:pic>
        <p:nvPicPr>
          <p:cNvPr id="428" name="Google Shape;428;p7"/>
          <p:cNvPicPr preferRelativeResize="0"/>
          <p:nvPr/>
        </p:nvPicPr>
        <p:blipFill rotWithShape="1">
          <a:blip r:embed="rId6">
            <a:alphaModFix/>
          </a:blip>
          <a:srcRect/>
          <a:stretch/>
        </p:blipFill>
        <p:spPr>
          <a:xfrm>
            <a:off x="4932040" y="20325"/>
            <a:ext cx="1636876" cy="1185952"/>
          </a:xfrm>
          <a:prstGeom prst="rect">
            <a:avLst/>
          </a:prstGeom>
          <a:noFill/>
          <a:ln>
            <a:noFill/>
          </a:ln>
        </p:spPr>
      </p:pic>
      <p:sp>
        <p:nvSpPr>
          <p:cNvPr id="429" name="Google Shape;429;p7"/>
          <p:cNvSpPr/>
          <p:nvPr/>
        </p:nvSpPr>
        <p:spPr>
          <a:xfrm>
            <a:off x="6572815" y="120858"/>
            <a:ext cx="2376264" cy="9848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0" i="0" u="none" strike="noStrike" cap="none">
                <a:solidFill>
                  <a:schemeClr val="dk1"/>
                </a:solidFill>
                <a:latin typeface="Corbel"/>
                <a:ea typeface="Corbel"/>
                <a:cs typeface="Corbel"/>
                <a:sym typeface="Corbel"/>
              </a:rPr>
              <a:t>1895 découverte du rayon X </a:t>
            </a:r>
            <a:endParaRPr/>
          </a:p>
          <a:p>
            <a:pPr marL="0" marR="0" lvl="0" indent="0" algn="ctr" rtl="0">
              <a:spcBef>
                <a:spcPts val="0"/>
              </a:spcBef>
              <a:spcAft>
                <a:spcPts val="0"/>
              </a:spcAft>
              <a:buNone/>
            </a:pPr>
            <a:r>
              <a:rPr lang="fr-FR" sz="1100" b="0" i="0" u="none" strike="noStrike" cap="none">
                <a:solidFill>
                  <a:schemeClr val="dk1"/>
                </a:solidFill>
                <a:latin typeface="Corbel"/>
                <a:ea typeface="Corbel"/>
                <a:cs typeface="Corbel"/>
                <a:sym typeface="Corbel"/>
              </a:rPr>
              <a:t>par W.K. Röntgen, physicien allemand qui réalise la première radiographie de l’histoire, (celle de la main de sa femme Berta Röntgen).</a:t>
            </a:r>
            <a:endParaRPr sz="1100" b="0" i="0" u="none" strike="noStrike" cap="none">
              <a:solidFill>
                <a:schemeClr val="dk1"/>
              </a:solidFill>
              <a:latin typeface="Corbel"/>
              <a:ea typeface="Corbel"/>
              <a:cs typeface="Corbel"/>
              <a:sym typeface="Corbel"/>
            </a:endParaRPr>
          </a:p>
        </p:txBody>
      </p:sp>
      <p:pic>
        <p:nvPicPr>
          <p:cNvPr id="430" name="Google Shape;430;p7"/>
          <p:cNvPicPr preferRelativeResize="0"/>
          <p:nvPr/>
        </p:nvPicPr>
        <p:blipFill rotWithShape="1">
          <a:blip r:embed="rId7">
            <a:alphaModFix/>
          </a:blip>
          <a:srcRect/>
          <a:stretch/>
        </p:blipFill>
        <p:spPr>
          <a:xfrm>
            <a:off x="5961203" y="2357922"/>
            <a:ext cx="1141785" cy="152456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Google Shape;1219;p70" descr="bombe-080451-enewetak"/>
          <p:cNvPicPr preferRelativeResize="0"/>
          <p:nvPr/>
        </p:nvPicPr>
        <p:blipFill rotWithShape="1">
          <a:blip r:embed="rId3">
            <a:alphaModFix/>
          </a:blip>
          <a:srcRect/>
          <a:stretch/>
        </p:blipFill>
        <p:spPr>
          <a:xfrm>
            <a:off x="0" y="2"/>
            <a:ext cx="3995738" cy="2815829"/>
          </a:xfrm>
          <a:prstGeom prst="rect">
            <a:avLst/>
          </a:prstGeom>
          <a:noFill/>
          <a:ln>
            <a:noFill/>
          </a:ln>
        </p:spPr>
      </p:pic>
      <p:pic>
        <p:nvPicPr>
          <p:cNvPr id="1220" name="Google Shape;1220;p70" descr="bombe-bikini46full"/>
          <p:cNvPicPr preferRelativeResize="0"/>
          <p:nvPr/>
        </p:nvPicPr>
        <p:blipFill rotWithShape="1">
          <a:blip r:embed="rId4">
            <a:alphaModFix/>
          </a:blip>
          <a:srcRect/>
          <a:stretch/>
        </p:blipFill>
        <p:spPr>
          <a:xfrm>
            <a:off x="4356100" y="1"/>
            <a:ext cx="4787900" cy="2647950"/>
          </a:xfrm>
          <a:prstGeom prst="rect">
            <a:avLst/>
          </a:prstGeom>
          <a:noFill/>
          <a:ln>
            <a:noFill/>
          </a:ln>
        </p:spPr>
      </p:pic>
      <p:pic>
        <p:nvPicPr>
          <p:cNvPr id="1221" name="Google Shape;1221;p70" descr="bombe-dog2-1951"/>
          <p:cNvPicPr preferRelativeResize="0"/>
          <p:nvPr/>
        </p:nvPicPr>
        <p:blipFill rotWithShape="1">
          <a:blip r:embed="rId5">
            <a:alphaModFix/>
          </a:blip>
          <a:srcRect/>
          <a:stretch/>
        </p:blipFill>
        <p:spPr>
          <a:xfrm>
            <a:off x="32022" y="2277806"/>
            <a:ext cx="3016250" cy="2862263"/>
          </a:xfrm>
          <a:prstGeom prst="rect">
            <a:avLst/>
          </a:prstGeom>
          <a:noFill/>
          <a:ln>
            <a:noFill/>
          </a:ln>
        </p:spPr>
      </p:pic>
      <p:pic>
        <p:nvPicPr>
          <p:cNvPr id="1222" name="Google Shape;1222;p70" descr="hiro_02"/>
          <p:cNvPicPr preferRelativeResize="0"/>
          <p:nvPr/>
        </p:nvPicPr>
        <p:blipFill rotWithShape="1">
          <a:blip r:embed="rId6">
            <a:alphaModFix/>
          </a:blip>
          <a:srcRect/>
          <a:stretch/>
        </p:blipFill>
        <p:spPr>
          <a:xfrm>
            <a:off x="3033424" y="3225542"/>
            <a:ext cx="3714750" cy="1914525"/>
          </a:xfrm>
          <a:prstGeom prst="rect">
            <a:avLst/>
          </a:prstGeom>
          <a:noFill/>
          <a:ln>
            <a:noFill/>
          </a:ln>
        </p:spPr>
      </p:pic>
      <p:pic>
        <p:nvPicPr>
          <p:cNvPr id="1223" name="Google Shape;1223;p70" descr="Hiroshima2"/>
          <p:cNvPicPr preferRelativeResize="0"/>
          <p:nvPr/>
        </p:nvPicPr>
        <p:blipFill rotWithShape="1">
          <a:blip r:embed="rId7">
            <a:alphaModFix/>
          </a:blip>
          <a:srcRect/>
          <a:stretch/>
        </p:blipFill>
        <p:spPr>
          <a:xfrm>
            <a:off x="6750050" y="2443919"/>
            <a:ext cx="2393950" cy="2530512"/>
          </a:xfrm>
          <a:prstGeom prst="rect">
            <a:avLst/>
          </a:prstGeom>
          <a:noFill/>
          <a:ln>
            <a:noFill/>
          </a:ln>
        </p:spPr>
      </p:pic>
      <p:pic>
        <p:nvPicPr>
          <p:cNvPr id="1224" name="Google Shape;1224;p70" descr="hiroshima"/>
          <p:cNvPicPr preferRelativeResize="0"/>
          <p:nvPr/>
        </p:nvPicPr>
        <p:blipFill rotWithShape="1">
          <a:blip r:embed="rId8">
            <a:alphaModFix/>
          </a:blip>
          <a:srcRect/>
          <a:stretch/>
        </p:blipFill>
        <p:spPr>
          <a:xfrm>
            <a:off x="1259632" y="815579"/>
            <a:ext cx="7620000" cy="4000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4"/>
                                        </p:tgtEl>
                                        <p:attrNameLst>
                                          <p:attrName>style.visibility</p:attrName>
                                        </p:attrNameLst>
                                      </p:cBhvr>
                                      <p:to>
                                        <p:strVal val="visible"/>
                                      </p:to>
                                    </p:set>
                                    <p:animEffect transition="in" filter="fade">
                                      <p:cBhvr>
                                        <p:cTn id="7" dur="500"/>
                                        <p:tgtEl>
                                          <p:spTgt spid="1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1229" name="Google Shape;1229;p71"/>
          <p:cNvPicPr preferRelativeResize="0"/>
          <p:nvPr/>
        </p:nvPicPr>
        <p:blipFill rotWithShape="1">
          <a:blip r:embed="rId3">
            <a:alphaModFix/>
          </a:blip>
          <a:srcRect/>
          <a:stretch/>
        </p:blipFill>
        <p:spPr>
          <a:xfrm>
            <a:off x="683568" y="131642"/>
            <a:ext cx="3615890" cy="4894008"/>
          </a:xfrm>
          <a:prstGeom prst="rect">
            <a:avLst/>
          </a:prstGeom>
          <a:noFill/>
          <a:ln>
            <a:noFill/>
          </a:ln>
        </p:spPr>
      </p:pic>
      <p:pic>
        <p:nvPicPr>
          <p:cNvPr id="1230" name="Google Shape;1230;p71"/>
          <p:cNvPicPr preferRelativeResize="0"/>
          <p:nvPr/>
        </p:nvPicPr>
        <p:blipFill rotWithShape="1">
          <a:blip r:embed="rId4">
            <a:alphaModFix/>
          </a:blip>
          <a:srcRect/>
          <a:stretch/>
        </p:blipFill>
        <p:spPr>
          <a:xfrm>
            <a:off x="4603998" y="249493"/>
            <a:ext cx="3981450" cy="3258362"/>
          </a:xfrm>
          <a:prstGeom prst="rect">
            <a:avLst/>
          </a:prstGeom>
          <a:noFill/>
          <a:ln>
            <a:noFill/>
          </a:ln>
        </p:spPr>
      </p:pic>
      <p:sp>
        <p:nvSpPr>
          <p:cNvPr id="1231" name="Google Shape;1231;p71"/>
          <p:cNvSpPr/>
          <p:nvPr/>
        </p:nvSpPr>
        <p:spPr>
          <a:xfrm>
            <a:off x="4394877" y="3723878"/>
            <a:ext cx="419057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5400" b="1" cap="none">
                <a:solidFill>
                  <a:srgbClr val="FFF0E6"/>
                </a:solidFill>
                <a:latin typeface="Corbel"/>
                <a:ea typeface="Corbel"/>
                <a:cs typeface="Corbel"/>
                <a:sym typeface="Corbel"/>
              </a:rPr>
              <a:t>Dangerosité !</a:t>
            </a:r>
            <a:endParaRPr sz="5400" b="1" cap="none">
              <a:solidFill>
                <a:srgbClr val="FFF0E6"/>
              </a:solidFill>
              <a:latin typeface="Corbel"/>
              <a:ea typeface="Corbel"/>
              <a:cs typeface="Corbel"/>
              <a:sym typeface="Corbe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72"/>
          <p:cNvSpPr/>
          <p:nvPr/>
        </p:nvSpPr>
        <p:spPr>
          <a:xfrm>
            <a:off x="3203848" y="3"/>
            <a:ext cx="4824412" cy="885825"/>
          </a:xfrm>
          <a:prstGeom prst="rect">
            <a:avLst/>
          </a:prstGeom>
          <a:noFill/>
          <a:ln>
            <a:noFill/>
          </a:ln>
        </p:spPr>
        <p:txBody>
          <a:bodyPr spcFirstLastPara="1" wrap="square" lIns="90475" tIns="44450" rIns="90475" bIns="44450" anchor="ctr" anchorCtr="0">
            <a:noAutofit/>
          </a:bodyPr>
          <a:lstStyle/>
          <a:p>
            <a:pPr marL="0" marR="0" lvl="0" indent="0" algn="ctr" rtl="0">
              <a:spcBef>
                <a:spcPts val="0"/>
              </a:spcBef>
              <a:spcAft>
                <a:spcPts val="0"/>
              </a:spcAft>
              <a:buClr>
                <a:srgbClr val="FFFF00"/>
              </a:buClr>
              <a:buSzPts val="2400"/>
              <a:buFont typeface="Calibri"/>
              <a:buNone/>
            </a:pPr>
            <a:r>
              <a:rPr lang="fr-FR" sz="2400">
                <a:solidFill>
                  <a:srgbClr val="FFFF00"/>
                </a:solidFill>
                <a:latin typeface="Calibri"/>
                <a:ea typeface="Calibri"/>
                <a:cs typeface="Calibri"/>
                <a:sym typeface="Calibri"/>
              </a:rPr>
              <a:t>Histoire de la </a:t>
            </a:r>
            <a:endParaRPr/>
          </a:p>
          <a:p>
            <a:pPr marL="0" marR="0" lvl="0" indent="0" algn="ctr" rtl="0">
              <a:spcBef>
                <a:spcPts val="0"/>
              </a:spcBef>
              <a:spcAft>
                <a:spcPts val="0"/>
              </a:spcAft>
              <a:buClr>
                <a:srgbClr val="FFFF00"/>
              </a:buClr>
              <a:buSzPts val="2400"/>
              <a:buFont typeface="Calibri"/>
              <a:buNone/>
            </a:pPr>
            <a:r>
              <a:rPr lang="fr-FR" sz="2400">
                <a:solidFill>
                  <a:srgbClr val="FFFF00"/>
                </a:solidFill>
                <a:latin typeface="Calibri"/>
                <a:ea typeface="Calibri"/>
                <a:cs typeface="Calibri"/>
                <a:sym typeface="Calibri"/>
              </a:rPr>
              <a:t>Dose Maximale Admissible </a:t>
            </a:r>
            <a:endParaRPr/>
          </a:p>
        </p:txBody>
      </p:sp>
      <p:sp>
        <p:nvSpPr>
          <p:cNvPr id="1237" name="Google Shape;1237;p72"/>
          <p:cNvSpPr txBox="1"/>
          <p:nvPr/>
        </p:nvSpPr>
        <p:spPr>
          <a:xfrm>
            <a:off x="107950" y="57154"/>
            <a:ext cx="1690688"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a:solidFill>
                  <a:srgbClr val="00FFFF"/>
                </a:solidFill>
                <a:latin typeface="Calibri"/>
                <a:ea typeface="Calibri"/>
                <a:cs typeface="Calibri"/>
                <a:sym typeface="Calibri"/>
              </a:rPr>
              <a:t>Fondements et historique</a:t>
            </a:r>
            <a:endParaRPr/>
          </a:p>
        </p:txBody>
      </p:sp>
      <p:graphicFrame>
        <p:nvGraphicFramePr>
          <p:cNvPr id="1238" name="Google Shape;1238;p72"/>
          <p:cNvGraphicFramePr/>
          <p:nvPr/>
        </p:nvGraphicFramePr>
        <p:xfrm>
          <a:off x="286678" y="938039"/>
          <a:ext cx="8677810" cy="3865959"/>
        </p:xfrm>
        <a:graphic>
          <a:graphicData uri="http://schemas.openxmlformats.org/presentationml/2006/ole">
            <mc:AlternateContent xmlns:mc="http://schemas.openxmlformats.org/markup-compatibility/2006">
              <mc:Choice xmlns:v="urn:schemas-microsoft-com:vml" Requires="v">
                <p:oleObj spid="_x0000_s1027" r:id="rId4" imgW="8677810" imgH="3865959" progId="Excel.Chart.8">
                  <p:embed/>
                </p:oleObj>
              </mc:Choice>
              <mc:Fallback>
                <p:oleObj r:id="rId4" imgW="8677810" imgH="3865959" progId="Excel.Chart.8">
                  <p:embed/>
                  <p:pic>
                    <p:nvPicPr>
                      <p:cNvPr id="1238" name="Google Shape;1238;p72"/>
                      <p:cNvPicPr preferRelativeResize="0"/>
                      <p:nvPr/>
                    </p:nvPicPr>
                    <p:blipFill rotWithShape="1">
                      <a:blip r:embed="rId5">
                        <a:alphaModFix/>
                      </a:blip>
                      <a:srcRect/>
                      <a:stretch/>
                    </p:blipFill>
                    <p:spPr>
                      <a:xfrm>
                        <a:off x="286678" y="938039"/>
                        <a:ext cx="8677810" cy="3865959"/>
                      </a:xfrm>
                      <a:prstGeom prst="rect">
                        <a:avLst/>
                      </a:prstGeom>
                      <a:noFill/>
                      <a:ln>
                        <a:noFill/>
                      </a:ln>
                    </p:spPr>
                  </p:pic>
                </p:oleObj>
              </mc:Fallback>
            </mc:AlternateContent>
          </a:graphicData>
        </a:graphic>
      </p:graphicFrame>
      <p:sp>
        <p:nvSpPr>
          <p:cNvPr id="1239" name="Google Shape;1239;p72"/>
          <p:cNvSpPr txBox="1"/>
          <p:nvPr/>
        </p:nvSpPr>
        <p:spPr>
          <a:xfrm>
            <a:off x="107959" y="677640"/>
            <a:ext cx="900113"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FFFFFF"/>
                </a:solidFill>
                <a:latin typeface="Calibri"/>
                <a:ea typeface="Calibri"/>
                <a:cs typeface="Calibri"/>
                <a:sym typeface="Calibri"/>
              </a:rPr>
              <a:t>mSv/an</a:t>
            </a:r>
            <a:endParaRPr/>
          </a:p>
        </p:txBody>
      </p:sp>
      <p:sp>
        <p:nvSpPr>
          <p:cNvPr id="1240" name="Google Shape;1240;p72"/>
          <p:cNvSpPr txBox="1"/>
          <p:nvPr/>
        </p:nvSpPr>
        <p:spPr>
          <a:xfrm flipH="1">
            <a:off x="2078641" y="4299942"/>
            <a:ext cx="765175" cy="738664"/>
          </a:xfrm>
          <a:prstGeom prst="rect">
            <a:avLst/>
          </a:prstGeom>
          <a:solidFill>
            <a:srgbClr val="A2A2E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000000"/>
                </a:solidFill>
                <a:latin typeface="Calibri"/>
                <a:ea typeface="Calibri"/>
                <a:cs typeface="Calibri"/>
                <a:sym typeface="Calibri"/>
              </a:rPr>
              <a:t>1928</a:t>
            </a:r>
            <a:endParaRPr/>
          </a:p>
          <a:p>
            <a:pPr marL="0" marR="0" lvl="0" indent="0" algn="ctr" rtl="0">
              <a:spcBef>
                <a:spcPts val="0"/>
              </a:spcBef>
              <a:spcAft>
                <a:spcPts val="0"/>
              </a:spcAft>
              <a:buNone/>
            </a:pPr>
            <a:endParaRPr sz="1200">
              <a:solidFill>
                <a:srgbClr val="000000"/>
              </a:solidFill>
              <a:latin typeface="Calibri"/>
              <a:ea typeface="Calibri"/>
              <a:cs typeface="Calibri"/>
              <a:sym typeface="Calibri"/>
            </a:endParaRPr>
          </a:p>
          <a:p>
            <a:pPr marL="0" marR="0" lvl="0" indent="0" algn="ctr" rtl="0">
              <a:spcBef>
                <a:spcPts val="0"/>
              </a:spcBef>
              <a:spcAft>
                <a:spcPts val="0"/>
              </a:spcAft>
              <a:buNone/>
            </a:pPr>
            <a:endParaRPr sz="1200">
              <a:solidFill>
                <a:srgbClr val="000000"/>
              </a:solidFill>
              <a:latin typeface="Calibri"/>
              <a:ea typeface="Calibri"/>
              <a:cs typeface="Calibri"/>
              <a:sym typeface="Calibri"/>
            </a:endParaRPr>
          </a:p>
        </p:txBody>
      </p:sp>
      <p:sp>
        <p:nvSpPr>
          <p:cNvPr id="1241" name="Google Shape;1241;p72"/>
          <p:cNvSpPr txBox="1"/>
          <p:nvPr/>
        </p:nvSpPr>
        <p:spPr>
          <a:xfrm flipH="1">
            <a:off x="3031184" y="4299942"/>
            <a:ext cx="748728"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000000"/>
                </a:solidFill>
                <a:latin typeface="Calibri"/>
                <a:ea typeface="Calibri"/>
                <a:cs typeface="Calibri"/>
                <a:sym typeface="Calibri"/>
              </a:rPr>
              <a:t>1934</a:t>
            </a:r>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CIPR    </a:t>
            </a:r>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2 mSv/j</a:t>
            </a:r>
            <a:endParaRPr/>
          </a:p>
        </p:txBody>
      </p:sp>
      <p:sp>
        <p:nvSpPr>
          <p:cNvPr id="1242" name="Google Shape;1242;p72"/>
          <p:cNvSpPr txBox="1"/>
          <p:nvPr/>
        </p:nvSpPr>
        <p:spPr>
          <a:xfrm flipH="1">
            <a:off x="3995936" y="4299942"/>
            <a:ext cx="754856" cy="738664"/>
          </a:xfrm>
          <a:prstGeom prst="rect">
            <a:avLst/>
          </a:prstGeom>
          <a:solidFill>
            <a:srgbClr val="0099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000000"/>
                </a:solidFill>
                <a:latin typeface="Calibri"/>
                <a:ea typeface="Calibri"/>
                <a:cs typeface="Calibri"/>
                <a:sym typeface="Calibri"/>
              </a:rPr>
              <a:t>1949</a:t>
            </a:r>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CIPR</a:t>
            </a:r>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3 mSv/7j</a:t>
            </a:r>
            <a:endParaRPr/>
          </a:p>
        </p:txBody>
      </p:sp>
      <p:sp>
        <p:nvSpPr>
          <p:cNvPr id="1243" name="Google Shape;1243;p72"/>
          <p:cNvSpPr txBox="1"/>
          <p:nvPr/>
        </p:nvSpPr>
        <p:spPr>
          <a:xfrm flipH="1">
            <a:off x="4932048" y="4307087"/>
            <a:ext cx="746125" cy="738664"/>
          </a:xfrm>
          <a:prstGeom prst="rect">
            <a:avLst/>
          </a:prstGeom>
          <a:solidFill>
            <a:srgbClr val="00FF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000000"/>
                </a:solidFill>
                <a:latin typeface="Calibri"/>
                <a:ea typeface="Calibri"/>
                <a:cs typeface="Calibri"/>
                <a:sym typeface="Calibri"/>
              </a:rPr>
              <a:t>1954</a:t>
            </a:r>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CIPR</a:t>
            </a:r>
            <a:endParaRPr sz="1800">
              <a:solidFill>
                <a:srgbClr val="000000"/>
              </a:solidFill>
              <a:latin typeface="Calibri"/>
              <a:ea typeface="Calibri"/>
              <a:cs typeface="Calibri"/>
              <a:sym typeface="Calibri"/>
            </a:endParaRPr>
          </a:p>
          <a:p>
            <a:pPr marL="0" marR="0" lvl="0" indent="0" algn="ctr" rtl="0">
              <a:spcBef>
                <a:spcPts val="0"/>
              </a:spcBef>
              <a:spcAft>
                <a:spcPts val="0"/>
              </a:spcAft>
              <a:buNone/>
            </a:pPr>
            <a:endParaRPr sz="1200">
              <a:solidFill>
                <a:srgbClr val="000000"/>
              </a:solidFill>
              <a:latin typeface="Calibri"/>
              <a:ea typeface="Calibri"/>
              <a:cs typeface="Calibri"/>
              <a:sym typeface="Calibri"/>
            </a:endParaRPr>
          </a:p>
        </p:txBody>
      </p:sp>
      <p:grpSp>
        <p:nvGrpSpPr>
          <p:cNvPr id="1244" name="Google Shape;1244;p72"/>
          <p:cNvGrpSpPr/>
          <p:nvPr/>
        </p:nvGrpSpPr>
        <p:grpSpPr>
          <a:xfrm>
            <a:off x="3700381" y="1003347"/>
            <a:ext cx="1296987" cy="2144469"/>
            <a:chOff x="3089092" y="1570781"/>
            <a:chExt cx="1296144" cy="2985553"/>
          </a:xfrm>
        </p:grpSpPr>
        <p:sp>
          <p:nvSpPr>
            <p:cNvPr id="1245" name="Google Shape;1245;p72"/>
            <p:cNvSpPr/>
            <p:nvPr/>
          </p:nvSpPr>
          <p:spPr>
            <a:xfrm rot="5400000">
              <a:off x="2915585" y="3404680"/>
              <a:ext cx="1584637" cy="718670"/>
            </a:xfrm>
            <a:prstGeom prst="rightArrow">
              <a:avLst>
                <a:gd name="adj1" fmla="val 50000"/>
                <a:gd name="adj2" fmla="val 50000"/>
              </a:avLst>
            </a:prstGeom>
            <a:solidFill>
              <a:schemeClr val="accent5"/>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46" name="Google Shape;1246;p72"/>
            <p:cNvSpPr txBox="1"/>
            <p:nvPr/>
          </p:nvSpPr>
          <p:spPr>
            <a:xfrm>
              <a:off x="3089092" y="1570781"/>
              <a:ext cx="1296144" cy="1328318"/>
            </a:xfrm>
            <a:prstGeom prst="rect">
              <a:avLst/>
            </a:prstGeom>
            <a:noFill/>
            <a:ln w="12700"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a:solidFill>
                    <a:srgbClr val="FFFFFF"/>
                  </a:solidFill>
                  <a:latin typeface="Calibri"/>
                  <a:ea typeface="Calibri"/>
                  <a:cs typeface="Calibri"/>
                  <a:sym typeface="Calibri"/>
                </a:rPr>
                <a:t>Disparition de l’excès d’incidence de cancers</a:t>
              </a:r>
              <a:endParaRPr/>
            </a:p>
          </p:txBody>
        </p:sp>
      </p:grpSp>
      <p:sp>
        <p:nvSpPr>
          <p:cNvPr id="1247" name="Google Shape;1247;p72"/>
          <p:cNvSpPr txBox="1"/>
          <p:nvPr/>
        </p:nvSpPr>
        <p:spPr>
          <a:xfrm flipH="1">
            <a:off x="5867401" y="4299942"/>
            <a:ext cx="760413" cy="738664"/>
          </a:xfrm>
          <a:prstGeom prst="rect">
            <a:avLst/>
          </a:prstGeom>
          <a:solidFill>
            <a:srgbClr val="33CC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000000"/>
                </a:solidFill>
                <a:latin typeface="Calibri"/>
                <a:ea typeface="Calibri"/>
                <a:cs typeface="Calibri"/>
                <a:sym typeface="Calibri"/>
              </a:rPr>
              <a:t>1990</a:t>
            </a:r>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CIPR</a:t>
            </a:r>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Cat A</a:t>
            </a:r>
            <a:endParaRPr sz="1800">
              <a:solidFill>
                <a:srgbClr val="000000"/>
              </a:solidFill>
              <a:latin typeface="Calibri"/>
              <a:ea typeface="Calibri"/>
              <a:cs typeface="Calibri"/>
              <a:sym typeface="Calibri"/>
            </a:endParaRPr>
          </a:p>
        </p:txBody>
      </p:sp>
      <p:sp>
        <p:nvSpPr>
          <p:cNvPr id="1248" name="Google Shape;1248;p72"/>
          <p:cNvSpPr txBox="1"/>
          <p:nvPr/>
        </p:nvSpPr>
        <p:spPr>
          <a:xfrm flipH="1">
            <a:off x="6804256" y="4299942"/>
            <a:ext cx="758825" cy="738664"/>
          </a:xfrm>
          <a:prstGeom prst="rect">
            <a:avLst/>
          </a:prstGeom>
          <a:solidFill>
            <a:srgbClr val="00CC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000000"/>
                </a:solidFill>
                <a:latin typeface="Calibri"/>
                <a:ea typeface="Calibri"/>
                <a:cs typeface="Calibri"/>
                <a:sym typeface="Calibri"/>
              </a:rPr>
              <a:t>1990</a:t>
            </a:r>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CIPR</a:t>
            </a:r>
            <a:endParaRPr sz="1800">
              <a:solidFill>
                <a:srgbClr val="000000"/>
              </a:solidFill>
              <a:latin typeface="Calibri"/>
              <a:ea typeface="Calibri"/>
              <a:cs typeface="Calibri"/>
              <a:sym typeface="Calibri"/>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Cat B</a:t>
            </a:r>
            <a:endParaRPr/>
          </a:p>
        </p:txBody>
      </p:sp>
      <p:grpSp>
        <p:nvGrpSpPr>
          <p:cNvPr id="1249" name="Google Shape;1249;p72"/>
          <p:cNvGrpSpPr/>
          <p:nvPr/>
        </p:nvGrpSpPr>
        <p:grpSpPr>
          <a:xfrm>
            <a:off x="1763696" y="176905"/>
            <a:ext cx="1387747" cy="986513"/>
            <a:chOff x="909439" y="457282"/>
            <a:chExt cx="1223118" cy="1315533"/>
          </a:xfrm>
        </p:grpSpPr>
        <p:sp>
          <p:nvSpPr>
            <p:cNvPr id="1250" name="Google Shape;1250;p72"/>
            <p:cNvSpPr txBox="1"/>
            <p:nvPr/>
          </p:nvSpPr>
          <p:spPr>
            <a:xfrm>
              <a:off x="909439" y="457282"/>
              <a:ext cx="1223118" cy="985022"/>
            </a:xfrm>
            <a:prstGeom prst="rect">
              <a:avLst/>
            </a:prstGeom>
            <a:noFill/>
            <a:ln w="12700" cap="flat" cmpd="sng">
              <a:solidFill>
                <a:srgbClr val="7F7F7F"/>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a:solidFill>
                    <a:srgbClr val="FFFFFF"/>
                  </a:solidFill>
                  <a:latin typeface="Calibri"/>
                  <a:ea typeface="Calibri"/>
                  <a:cs typeface="Calibri"/>
                  <a:sym typeface="Calibri"/>
                </a:rPr>
                <a:t>Disparition des effets déterministes</a:t>
              </a:r>
              <a:endParaRPr/>
            </a:p>
          </p:txBody>
        </p:sp>
        <p:sp>
          <p:nvSpPr>
            <p:cNvPr id="1251" name="Google Shape;1251;p72"/>
            <p:cNvSpPr/>
            <p:nvPr/>
          </p:nvSpPr>
          <p:spPr>
            <a:xfrm rot="5400000">
              <a:off x="1287312" y="1224529"/>
              <a:ext cx="376290" cy="720281"/>
            </a:xfrm>
            <a:prstGeom prst="rightArrow">
              <a:avLst>
                <a:gd name="adj1" fmla="val 50000"/>
                <a:gd name="adj2" fmla="val 50000"/>
              </a:avLst>
            </a:prstGeom>
            <a:solidFill>
              <a:schemeClr val="accent5"/>
            </a:solidFill>
            <a:ln w="25400" cap="flat" cmpd="sng">
              <a:solidFill>
                <a:srgbClr val="88A3A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252" name="Google Shape;1252;p72"/>
          <p:cNvSpPr txBox="1"/>
          <p:nvPr/>
        </p:nvSpPr>
        <p:spPr>
          <a:xfrm>
            <a:off x="5432433" y="1811115"/>
            <a:ext cx="2595835" cy="1569660"/>
          </a:xfrm>
          <a:prstGeom prst="rect">
            <a:avLst/>
          </a:prstGeom>
          <a:noFill/>
          <a:ln w="12700" cap="flat" cmpd="sng">
            <a:solidFill>
              <a:srgbClr val="FFFF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a:solidFill>
                  <a:srgbClr val="FFFF00"/>
                </a:solidFill>
                <a:latin typeface="Calibri"/>
                <a:ea typeface="Calibri"/>
                <a:cs typeface="Calibri"/>
                <a:sym typeface="Calibri"/>
              </a:rPr>
              <a:t>DMA = seuil de sécurité maximale et non pas de dangerosité</a:t>
            </a:r>
            <a:endParaRPr/>
          </a:p>
        </p:txBody>
      </p:sp>
      <p:sp>
        <p:nvSpPr>
          <p:cNvPr id="1253" name="Google Shape;1253;p72"/>
          <p:cNvSpPr txBox="1"/>
          <p:nvPr/>
        </p:nvSpPr>
        <p:spPr>
          <a:xfrm flipH="1">
            <a:off x="1187550" y="4299942"/>
            <a:ext cx="792162" cy="738664"/>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000000"/>
                </a:solidFill>
                <a:latin typeface="Calibri"/>
                <a:ea typeface="Calibri"/>
                <a:cs typeface="Calibri"/>
                <a:sym typeface="Calibri"/>
              </a:rPr>
              <a:t>1895</a:t>
            </a:r>
            <a:endParaRPr/>
          </a:p>
          <a:p>
            <a:pPr marL="0" marR="0" lvl="0" indent="0" algn="ctr" rtl="0">
              <a:spcBef>
                <a:spcPts val="0"/>
              </a:spcBef>
              <a:spcAft>
                <a:spcPts val="0"/>
              </a:spcAft>
              <a:buNone/>
            </a:pPr>
            <a:endParaRPr sz="1200">
              <a:solidFill>
                <a:srgbClr val="000000"/>
              </a:solidFill>
              <a:latin typeface="Calibri"/>
              <a:ea typeface="Calibri"/>
              <a:cs typeface="Calibri"/>
              <a:sym typeface="Calibri"/>
            </a:endParaRPr>
          </a:p>
          <a:p>
            <a:pPr marL="0" marR="0" lvl="0" indent="0" algn="ctr" rtl="0">
              <a:spcBef>
                <a:spcPts val="0"/>
              </a:spcBef>
              <a:spcAft>
                <a:spcPts val="0"/>
              </a:spcAft>
              <a:buNone/>
            </a:pPr>
            <a:endParaRPr sz="1200">
              <a:solidFill>
                <a:srgbClr val="000000"/>
              </a:solidFill>
              <a:latin typeface="Calibri"/>
              <a:ea typeface="Calibri"/>
              <a:cs typeface="Calibri"/>
              <a:sym typeface="Calibri"/>
            </a:endParaRPr>
          </a:p>
        </p:txBody>
      </p:sp>
      <p:sp>
        <p:nvSpPr>
          <p:cNvPr id="1254" name="Google Shape;1254;p72"/>
          <p:cNvSpPr txBox="1"/>
          <p:nvPr/>
        </p:nvSpPr>
        <p:spPr>
          <a:xfrm flipH="1">
            <a:off x="7740355" y="4299942"/>
            <a:ext cx="760413" cy="738664"/>
          </a:xfrm>
          <a:prstGeom prst="rect">
            <a:avLst/>
          </a:prstGeom>
          <a:solidFill>
            <a:srgbClr val="0070C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000000"/>
                </a:solidFill>
                <a:latin typeface="Calibri"/>
                <a:ea typeface="Calibri"/>
                <a:cs typeface="Calibri"/>
                <a:sym typeface="Calibri"/>
              </a:rPr>
              <a:t>1990</a:t>
            </a:r>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CIPR</a:t>
            </a:r>
            <a:endParaRPr sz="1800">
              <a:solidFill>
                <a:srgbClr val="000000"/>
              </a:solidFill>
              <a:latin typeface="Calibri"/>
              <a:ea typeface="Calibri"/>
              <a:cs typeface="Calibri"/>
              <a:sym typeface="Calibri"/>
            </a:endParaRPr>
          </a:p>
          <a:p>
            <a:pPr marL="0" marR="0" lvl="0" indent="0" algn="ctr" rtl="0">
              <a:spcBef>
                <a:spcPts val="0"/>
              </a:spcBef>
              <a:spcAft>
                <a:spcPts val="0"/>
              </a:spcAft>
              <a:buNone/>
            </a:pPr>
            <a:r>
              <a:rPr lang="fr-FR" sz="1200">
                <a:solidFill>
                  <a:srgbClr val="000000"/>
                </a:solidFill>
                <a:latin typeface="Calibri"/>
                <a:ea typeface="Calibri"/>
                <a:cs typeface="Calibri"/>
                <a:sym typeface="Calibri"/>
              </a:rPr>
              <a:t>Public</a:t>
            </a:r>
            <a:endParaRPr/>
          </a:p>
        </p:txBody>
      </p:sp>
      <p:pic>
        <p:nvPicPr>
          <p:cNvPr id="1255" name="Google Shape;1255;p72" descr="http://www.drg.de/media/image/1736/100p/Roentgen-W-C.jpg"/>
          <p:cNvPicPr preferRelativeResize="0"/>
          <p:nvPr/>
        </p:nvPicPr>
        <p:blipFill rotWithShape="1">
          <a:blip r:embed="rId6">
            <a:alphaModFix/>
          </a:blip>
          <a:srcRect/>
          <a:stretch/>
        </p:blipFill>
        <p:spPr>
          <a:xfrm>
            <a:off x="1181770" y="3376790"/>
            <a:ext cx="869950" cy="903685"/>
          </a:xfrm>
          <a:prstGeom prst="rect">
            <a:avLst/>
          </a:prstGeom>
          <a:noFill/>
          <a:ln>
            <a:noFill/>
          </a:ln>
        </p:spPr>
      </p:pic>
      <p:pic>
        <p:nvPicPr>
          <p:cNvPr id="1256" name="Google Shape;1256;p72"/>
          <p:cNvPicPr preferRelativeResize="0"/>
          <p:nvPr/>
        </p:nvPicPr>
        <p:blipFill rotWithShape="1">
          <a:blip r:embed="rId7">
            <a:alphaModFix/>
          </a:blip>
          <a:srcRect/>
          <a:stretch/>
        </p:blipFill>
        <p:spPr>
          <a:xfrm>
            <a:off x="1223616" y="1377729"/>
            <a:ext cx="900112" cy="1027509"/>
          </a:xfrm>
          <a:prstGeom prst="rect">
            <a:avLst/>
          </a:prstGeom>
          <a:noFill/>
          <a:ln>
            <a:noFill/>
          </a:ln>
        </p:spPr>
      </p:pic>
      <p:sp>
        <p:nvSpPr>
          <p:cNvPr id="1257" name="Google Shape;1257;p72"/>
          <p:cNvSpPr txBox="1"/>
          <p:nvPr/>
        </p:nvSpPr>
        <p:spPr>
          <a:xfrm>
            <a:off x="76209" y="4457878"/>
            <a:ext cx="96361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i="1">
                <a:solidFill>
                  <a:srgbClr val="FFFFFF"/>
                </a:solidFill>
                <a:latin typeface="Calibri"/>
                <a:ea typeface="Calibri"/>
                <a:cs typeface="Calibri"/>
                <a:sym typeface="Calibri"/>
              </a:rPr>
              <a:t>d'après Cordoliani et 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49"/>
                                        </p:tgtEl>
                                        <p:attrNameLst>
                                          <p:attrName>style.visibility</p:attrName>
                                        </p:attrNameLst>
                                      </p:cBhvr>
                                      <p:to>
                                        <p:strVal val="visible"/>
                                      </p:to>
                                    </p:set>
                                    <p:anim calcmode="lin" valueType="num">
                                      <p:cBhvr additive="base">
                                        <p:cTn id="7" dur="500"/>
                                        <p:tgtEl>
                                          <p:spTgt spid="124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244"/>
                                        </p:tgtEl>
                                        <p:attrNameLst>
                                          <p:attrName>style.visibility</p:attrName>
                                        </p:attrNameLst>
                                      </p:cBhvr>
                                      <p:to>
                                        <p:strVal val="visible"/>
                                      </p:to>
                                    </p:set>
                                    <p:anim calcmode="lin" valueType="num">
                                      <p:cBhvr additive="base">
                                        <p:cTn id="12" dur="500"/>
                                        <p:tgtEl>
                                          <p:spTgt spid="124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grpSp>
        <p:nvGrpSpPr>
          <p:cNvPr id="1262" name="Google Shape;1262;p73"/>
          <p:cNvGrpSpPr/>
          <p:nvPr/>
        </p:nvGrpSpPr>
        <p:grpSpPr>
          <a:xfrm>
            <a:off x="13099" y="39759"/>
            <a:ext cx="9023403" cy="5124575"/>
            <a:chOff x="13093" y="39756"/>
            <a:chExt cx="9023403" cy="5124575"/>
          </a:xfrm>
        </p:grpSpPr>
        <p:sp>
          <p:nvSpPr>
            <p:cNvPr id="1263" name="Google Shape;1263;p73"/>
            <p:cNvSpPr/>
            <p:nvPr/>
          </p:nvSpPr>
          <p:spPr>
            <a:xfrm>
              <a:off x="1036214" y="411510"/>
              <a:ext cx="1944216" cy="4428492"/>
            </a:xfrm>
            <a:prstGeom prst="rect">
              <a:avLst/>
            </a:prstGeom>
            <a:gradFill>
              <a:gsLst>
                <a:gs pos="0">
                  <a:srgbClr val="9E1600"/>
                </a:gs>
                <a:gs pos="50000">
                  <a:srgbClr val="E42000"/>
                </a:gs>
                <a:gs pos="100000">
                  <a:srgbClr val="FF2700"/>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1264" name="Google Shape;1264;p73"/>
            <p:cNvSpPr/>
            <p:nvPr/>
          </p:nvSpPr>
          <p:spPr>
            <a:xfrm>
              <a:off x="2980430" y="2841780"/>
              <a:ext cx="1944216" cy="1998222"/>
            </a:xfrm>
            <a:prstGeom prst="rect">
              <a:avLst/>
            </a:prstGeom>
            <a:solidFill>
              <a:srgbClr val="66FF3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1265" name="Google Shape;1265;p73"/>
            <p:cNvSpPr/>
            <p:nvPr/>
          </p:nvSpPr>
          <p:spPr>
            <a:xfrm>
              <a:off x="4932040" y="3840891"/>
              <a:ext cx="1944216" cy="1004238"/>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1266" name="Google Shape;1266;p73"/>
            <p:cNvSpPr/>
            <p:nvPr/>
          </p:nvSpPr>
          <p:spPr>
            <a:xfrm>
              <a:off x="6876256" y="4677984"/>
              <a:ext cx="1944216" cy="16714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1267" name="Google Shape;1267;p73"/>
            <p:cNvSpPr/>
            <p:nvPr/>
          </p:nvSpPr>
          <p:spPr>
            <a:xfrm>
              <a:off x="1043608" y="39756"/>
              <a:ext cx="1944216" cy="425760"/>
            </a:xfrm>
            <a:prstGeom prst="rect">
              <a:avLst/>
            </a:prstGeom>
            <a:gradFill>
              <a:gsLst>
                <a:gs pos="0">
                  <a:srgbClr val="9E1600"/>
                </a:gs>
                <a:gs pos="50000">
                  <a:srgbClr val="E42000"/>
                </a:gs>
                <a:gs pos="100000">
                  <a:srgbClr val="FF2700"/>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1268" name="Google Shape;1268;p73"/>
            <p:cNvSpPr/>
            <p:nvPr/>
          </p:nvSpPr>
          <p:spPr>
            <a:xfrm>
              <a:off x="1043606" y="789552"/>
              <a:ext cx="1944217" cy="864096"/>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rgbClr val="FF0000"/>
                  </a:solidFill>
                  <a:latin typeface="Corbel"/>
                  <a:ea typeface="Corbel"/>
                  <a:cs typeface="Corbel"/>
                  <a:sym typeface="Corbel"/>
                </a:rPr>
                <a:t>Effets déterministes</a:t>
              </a:r>
              <a:endParaRPr sz="2000" b="1">
                <a:solidFill>
                  <a:srgbClr val="FF0000"/>
                </a:solidFill>
                <a:latin typeface="Corbel"/>
                <a:ea typeface="Corbel"/>
                <a:cs typeface="Corbel"/>
                <a:sym typeface="Corbel"/>
              </a:endParaRPr>
            </a:p>
          </p:txBody>
        </p:sp>
        <p:cxnSp>
          <p:nvCxnSpPr>
            <p:cNvPr id="1269" name="Google Shape;1269;p73"/>
            <p:cNvCxnSpPr/>
            <p:nvPr/>
          </p:nvCxnSpPr>
          <p:spPr>
            <a:xfrm>
              <a:off x="827584" y="2841780"/>
              <a:ext cx="7992888" cy="0"/>
            </a:xfrm>
            <a:prstGeom prst="straightConnector1">
              <a:avLst/>
            </a:prstGeom>
            <a:noFill/>
            <a:ln w="57150" cap="flat" cmpd="sng">
              <a:solidFill>
                <a:srgbClr val="17365D"/>
              </a:solidFill>
              <a:prstDash val="solid"/>
              <a:round/>
              <a:headEnd type="none" w="sm" len="sm"/>
              <a:tailEnd type="none" w="sm" len="sm"/>
            </a:ln>
          </p:spPr>
        </p:cxnSp>
        <p:cxnSp>
          <p:nvCxnSpPr>
            <p:cNvPr id="1270" name="Google Shape;1270;p73"/>
            <p:cNvCxnSpPr/>
            <p:nvPr/>
          </p:nvCxnSpPr>
          <p:spPr>
            <a:xfrm>
              <a:off x="835968" y="3813888"/>
              <a:ext cx="7992888" cy="0"/>
            </a:xfrm>
            <a:prstGeom prst="straightConnector1">
              <a:avLst/>
            </a:prstGeom>
            <a:noFill/>
            <a:ln w="57150" cap="flat" cmpd="sng">
              <a:solidFill>
                <a:srgbClr val="17365D"/>
              </a:solidFill>
              <a:prstDash val="solid"/>
              <a:round/>
              <a:headEnd type="none" w="sm" len="sm"/>
              <a:tailEnd type="none" w="sm" len="sm"/>
            </a:ln>
          </p:spPr>
        </p:cxnSp>
        <p:cxnSp>
          <p:nvCxnSpPr>
            <p:cNvPr id="1271" name="Google Shape;1271;p73"/>
            <p:cNvCxnSpPr/>
            <p:nvPr/>
          </p:nvCxnSpPr>
          <p:spPr>
            <a:xfrm>
              <a:off x="827584" y="4677984"/>
              <a:ext cx="7992888" cy="0"/>
            </a:xfrm>
            <a:prstGeom prst="straightConnector1">
              <a:avLst/>
            </a:prstGeom>
            <a:noFill/>
            <a:ln w="57150" cap="flat" cmpd="sng">
              <a:solidFill>
                <a:srgbClr val="17365D"/>
              </a:solidFill>
              <a:prstDash val="solid"/>
              <a:round/>
              <a:headEnd type="none" w="sm" len="sm"/>
              <a:tailEnd type="none" w="sm" len="sm"/>
            </a:ln>
          </p:spPr>
        </p:cxnSp>
        <p:sp>
          <p:nvSpPr>
            <p:cNvPr id="1272" name="Google Shape;1272;p73"/>
            <p:cNvSpPr txBox="1"/>
            <p:nvPr/>
          </p:nvSpPr>
          <p:spPr>
            <a:xfrm>
              <a:off x="227184" y="139080"/>
              <a:ext cx="628697"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800" b="1">
                  <a:solidFill>
                    <a:srgbClr val="000000"/>
                  </a:solidFill>
                  <a:latin typeface="Corbel"/>
                  <a:ea typeface="Corbel"/>
                  <a:cs typeface="Corbel"/>
                  <a:sym typeface="Corbel"/>
                </a:rPr>
                <a:t>mSv</a:t>
              </a:r>
              <a:endParaRPr sz="1800" b="1">
                <a:solidFill>
                  <a:srgbClr val="000000"/>
                </a:solidFill>
                <a:latin typeface="Corbel"/>
                <a:ea typeface="Corbel"/>
                <a:cs typeface="Corbel"/>
                <a:sym typeface="Corbel"/>
              </a:endParaRPr>
            </a:p>
          </p:txBody>
        </p:sp>
        <p:sp>
          <p:nvSpPr>
            <p:cNvPr id="1273" name="Google Shape;1273;p73"/>
            <p:cNvSpPr/>
            <p:nvPr/>
          </p:nvSpPr>
          <p:spPr>
            <a:xfrm>
              <a:off x="1209818" y="2859782"/>
              <a:ext cx="3556012" cy="594066"/>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rgbClr val="00B050"/>
                  </a:solidFill>
                  <a:latin typeface="Corbel"/>
                  <a:ea typeface="Corbel"/>
                  <a:cs typeface="Corbel"/>
                  <a:sym typeface="Corbel"/>
                </a:rPr>
                <a:t>Effets stochastiques (leucémies, cancers solides)</a:t>
              </a:r>
              <a:endParaRPr sz="2000" b="1">
                <a:solidFill>
                  <a:srgbClr val="00B050"/>
                </a:solidFill>
                <a:latin typeface="Corbel"/>
                <a:ea typeface="Corbel"/>
                <a:cs typeface="Corbel"/>
                <a:sym typeface="Corbel"/>
              </a:endParaRPr>
            </a:p>
          </p:txBody>
        </p:sp>
        <p:sp>
          <p:nvSpPr>
            <p:cNvPr id="1274" name="Google Shape;1274;p73"/>
            <p:cNvSpPr/>
            <p:nvPr/>
          </p:nvSpPr>
          <p:spPr>
            <a:xfrm>
              <a:off x="1362218" y="4029912"/>
              <a:ext cx="5298014" cy="486054"/>
            </a:xfrm>
            <a:prstGeom prst="roundRect">
              <a:avLst>
                <a:gd name="adj" fmla="val 16667"/>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1">
                  <a:solidFill>
                    <a:srgbClr val="00B050"/>
                  </a:solidFill>
                  <a:latin typeface="Corbel"/>
                  <a:ea typeface="Corbel"/>
                  <a:cs typeface="Corbel"/>
                  <a:sym typeface="Corbel"/>
                </a:rPr>
                <a:t>??????????????</a:t>
              </a:r>
              <a:endParaRPr sz="2000" b="1">
                <a:solidFill>
                  <a:srgbClr val="00B050"/>
                </a:solidFill>
                <a:latin typeface="Corbel"/>
                <a:ea typeface="Corbel"/>
                <a:cs typeface="Corbel"/>
                <a:sym typeface="Corbel"/>
              </a:endParaRPr>
            </a:p>
          </p:txBody>
        </p:sp>
        <p:sp>
          <p:nvSpPr>
            <p:cNvPr id="1275" name="Google Shape;1275;p73"/>
            <p:cNvSpPr/>
            <p:nvPr/>
          </p:nvSpPr>
          <p:spPr>
            <a:xfrm>
              <a:off x="7505962" y="3840892"/>
              <a:ext cx="68480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8000" b="1">
                  <a:solidFill>
                    <a:srgbClr val="6197ED"/>
                  </a:solidFill>
                  <a:latin typeface="Corbel"/>
                  <a:ea typeface="Corbel"/>
                  <a:cs typeface="Corbel"/>
                  <a:sym typeface="Corbel"/>
                </a:rPr>
                <a:t>?</a:t>
              </a:r>
              <a:endParaRPr sz="8000" b="1">
                <a:solidFill>
                  <a:srgbClr val="6197ED"/>
                </a:solidFill>
                <a:latin typeface="Corbel"/>
                <a:ea typeface="Corbel"/>
                <a:cs typeface="Corbel"/>
                <a:sym typeface="Corbel"/>
              </a:endParaRPr>
            </a:p>
          </p:txBody>
        </p:sp>
        <p:sp>
          <p:nvSpPr>
            <p:cNvPr id="1276" name="Google Shape;1276;p73"/>
            <p:cNvSpPr/>
            <p:nvPr/>
          </p:nvSpPr>
          <p:spPr>
            <a:xfrm>
              <a:off x="5904148" y="1437624"/>
              <a:ext cx="540060" cy="2430270"/>
            </a:xfrm>
            <a:prstGeom prst="upArrow">
              <a:avLst>
                <a:gd name="adj1" fmla="val 50000"/>
                <a:gd name="adj2" fmla="val 50000"/>
              </a:avLst>
            </a:prstGeom>
            <a:solidFill>
              <a:srgbClr val="FFFF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1277" name="Google Shape;1277;p73"/>
            <p:cNvSpPr/>
            <p:nvPr/>
          </p:nvSpPr>
          <p:spPr>
            <a:xfrm>
              <a:off x="7979470" y="2085696"/>
              <a:ext cx="540060" cy="2577699"/>
            </a:xfrm>
            <a:prstGeom prst="upArrow">
              <a:avLst>
                <a:gd name="adj1" fmla="val 50000"/>
                <a:gd name="adj2" fmla="val 50000"/>
              </a:avLst>
            </a:prstGeom>
            <a:solidFill>
              <a:srgbClr val="C5D8F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sp>
          <p:nvSpPr>
            <p:cNvPr id="1278" name="Google Shape;1278;p73"/>
            <p:cNvSpPr txBox="1"/>
            <p:nvPr/>
          </p:nvSpPr>
          <p:spPr>
            <a:xfrm>
              <a:off x="5382090" y="776753"/>
              <a:ext cx="158417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000000"/>
                  </a:solidFill>
                  <a:latin typeface="Corbel"/>
                  <a:ea typeface="Corbel"/>
                  <a:cs typeface="Corbel"/>
                  <a:sym typeface="Corbel"/>
                </a:rPr>
                <a:t>Irradiation médicale</a:t>
              </a:r>
              <a:endParaRPr sz="1800">
                <a:solidFill>
                  <a:srgbClr val="000000"/>
                </a:solidFill>
                <a:latin typeface="Corbel"/>
                <a:ea typeface="Corbel"/>
                <a:cs typeface="Corbel"/>
                <a:sym typeface="Corbel"/>
              </a:endParaRPr>
            </a:p>
          </p:txBody>
        </p:sp>
        <p:sp>
          <p:nvSpPr>
            <p:cNvPr id="1279" name="Google Shape;1279;p73"/>
            <p:cNvSpPr txBox="1"/>
            <p:nvPr/>
          </p:nvSpPr>
          <p:spPr>
            <a:xfrm>
              <a:off x="7452320" y="885367"/>
              <a:ext cx="158417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rgbClr val="000000"/>
                  </a:solidFill>
                  <a:latin typeface="Corbel"/>
                  <a:ea typeface="Corbel"/>
                  <a:cs typeface="Corbel"/>
                  <a:sym typeface="Corbel"/>
                </a:rPr>
                <a:t>Irradiation naturelle,</a:t>
              </a:r>
              <a:endParaRPr/>
            </a:p>
            <a:p>
              <a:pPr marL="0" marR="0" lvl="0" indent="0" algn="ctr" rtl="0">
                <a:spcBef>
                  <a:spcPts val="0"/>
                </a:spcBef>
                <a:spcAft>
                  <a:spcPts val="0"/>
                </a:spcAft>
                <a:buNone/>
              </a:pPr>
              <a:r>
                <a:rPr lang="fr-FR" sz="1800">
                  <a:solidFill>
                    <a:srgbClr val="000000"/>
                  </a:solidFill>
                  <a:latin typeface="Corbel"/>
                  <a:ea typeface="Corbel"/>
                  <a:cs typeface="Corbel"/>
                  <a:sym typeface="Corbel"/>
                </a:rPr>
                <a:t>Irradiation médicale</a:t>
              </a:r>
              <a:endParaRPr sz="1800">
                <a:solidFill>
                  <a:srgbClr val="000000"/>
                </a:solidFill>
                <a:latin typeface="Corbel"/>
                <a:ea typeface="Corbel"/>
                <a:cs typeface="Corbel"/>
                <a:sym typeface="Corbel"/>
              </a:endParaRPr>
            </a:p>
          </p:txBody>
        </p:sp>
        <p:sp>
          <p:nvSpPr>
            <p:cNvPr id="1280" name="Google Shape;1280;p73"/>
            <p:cNvSpPr/>
            <p:nvPr/>
          </p:nvSpPr>
          <p:spPr>
            <a:xfrm>
              <a:off x="13450" y="2635219"/>
              <a:ext cx="886499"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800" b="1">
                  <a:solidFill>
                    <a:srgbClr val="000000"/>
                  </a:solidFill>
                  <a:latin typeface="Corbel"/>
                  <a:ea typeface="Corbel"/>
                  <a:cs typeface="Corbel"/>
                  <a:sym typeface="Corbel"/>
                </a:rPr>
                <a:t>500</a:t>
              </a:r>
              <a:endParaRPr sz="1800" b="1">
                <a:solidFill>
                  <a:srgbClr val="000000"/>
                </a:solidFill>
                <a:latin typeface="Corbel"/>
                <a:ea typeface="Corbel"/>
                <a:cs typeface="Corbel"/>
                <a:sym typeface="Corbel"/>
              </a:endParaRPr>
            </a:p>
          </p:txBody>
        </p:sp>
        <p:sp>
          <p:nvSpPr>
            <p:cNvPr id="1281" name="Google Shape;1281;p73"/>
            <p:cNvSpPr/>
            <p:nvPr/>
          </p:nvSpPr>
          <p:spPr>
            <a:xfrm>
              <a:off x="13449" y="3629222"/>
              <a:ext cx="886499"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800" b="1">
                  <a:solidFill>
                    <a:srgbClr val="000000"/>
                  </a:solidFill>
                  <a:latin typeface="Corbel"/>
                  <a:ea typeface="Corbel"/>
                  <a:cs typeface="Corbel"/>
                  <a:sym typeface="Corbel"/>
                </a:rPr>
                <a:t>100</a:t>
              </a:r>
              <a:endParaRPr sz="1800" b="1">
                <a:solidFill>
                  <a:srgbClr val="000000"/>
                </a:solidFill>
                <a:latin typeface="Corbel"/>
                <a:ea typeface="Corbel"/>
                <a:cs typeface="Corbel"/>
                <a:sym typeface="Corbel"/>
              </a:endParaRPr>
            </a:p>
          </p:txBody>
        </p:sp>
        <p:sp>
          <p:nvSpPr>
            <p:cNvPr id="1282" name="Google Shape;1282;p73"/>
            <p:cNvSpPr/>
            <p:nvPr/>
          </p:nvSpPr>
          <p:spPr>
            <a:xfrm>
              <a:off x="13448" y="4470670"/>
              <a:ext cx="886499"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800" b="1">
                  <a:solidFill>
                    <a:srgbClr val="000000"/>
                  </a:solidFill>
                  <a:latin typeface="Corbel"/>
                  <a:ea typeface="Corbel"/>
                  <a:cs typeface="Corbel"/>
                  <a:sym typeface="Corbel"/>
                </a:rPr>
                <a:t>10</a:t>
              </a:r>
              <a:endParaRPr sz="1800" b="1">
                <a:solidFill>
                  <a:srgbClr val="000000"/>
                </a:solidFill>
                <a:latin typeface="Corbel"/>
                <a:ea typeface="Corbel"/>
                <a:cs typeface="Corbel"/>
                <a:sym typeface="Corbel"/>
              </a:endParaRPr>
            </a:p>
          </p:txBody>
        </p:sp>
        <p:sp>
          <p:nvSpPr>
            <p:cNvPr id="1283" name="Google Shape;1283;p73"/>
            <p:cNvSpPr/>
            <p:nvPr/>
          </p:nvSpPr>
          <p:spPr>
            <a:xfrm>
              <a:off x="13093" y="3282538"/>
              <a:ext cx="886499"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800" b="1">
                  <a:solidFill>
                    <a:srgbClr val="000000"/>
                  </a:solidFill>
                  <a:latin typeface="Corbel"/>
                  <a:ea typeface="Corbel"/>
                  <a:cs typeface="Corbel"/>
                  <a:sym typeface="Corbel"/>
                </a:rPr>
                <a:t>200</a:t>
              </a:r>
              <a:endParaRPr sz="1800" b="1">
                <a:solidFill>
                  <a:srgbClr val="000000"/>
                </a:solidFill>
                <a:latin typeface="Corbel"/>
                <a:ea typeface="Corbel"/>
                <a:cs typeface="Corbel"/>
                <a:sym typeface="Corbel"/>
              </a:endParaRPr>
            </a:p>
          </p:txBody>
        </p:sp>
        <p:cxnSp>
          <p:nvCxnSpPr>
            <p:cNvPr id="1284" name="Google Shape;1284;p73"/>
            <p:cNvCxnSpPr/>
            <p:nvPr/>
          </p:nvCxnSpPr>
          <p:spPr>
            <a:xfrm>
              <a:off x="827584" y="3435846"/>
              <a:ext cx="7992888" cy="0"/>
            </a:xfrm>
            <a:prstGeom prst="straightConnector1">
              <a:avLst/>
            </a:prstGeom>
            <a:noFill/>
            <a:ln w="57150" cap="flat" cmpd="sng">
              <a:solidFill>
                <a:srgbClr val="17365D"/>
              </a:solidFill>
              <a:prstDash val="dot"/>
              <a:round/>
              <a:headEnd type="none" w="sm" len="sm"/>
              <a:tailEnd type="none" w="sm" len="sm"/>
            </a:ln>
          </p:spPr>
        </p:cxn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sp>
        <p:nvSpPr>
          <p:cNvPr id="1290" name="Google Shape;1290;p74"/>
          <p:cNvSpPr txBox="1">
            <a:spLocks noGrp="1"/>
          </p:cNvSpPr>
          <p:nvPr>
            <p:ph type="title"/>
          </p:nvPr>
        </p:nvSpPr>
        <p:spPr>
          <a:xfrm>
            <a:off x="457200" y="269599"/>
            <a:ext cx="8229600" cy="85725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Corbel"/>
              <a:buNone/>
            </a:pPr>
            <a:r>
              <a:rPr lang="fr-FR"/>
              <a:t/>
            </a:r>
            <a:br>
              <a:rPr lang="fr-FR"/>
            </a:br>
            <a:r>
              <a:rPr lang="fr-FR"/>
              <a:t>Relation dose-effet et faibles doses</a:t>
            </a:r>
            <a:br>
              <a:rPr lang="fr-FR"/>
            </a:br>
            <a:endParaRPr/>
          </a:p>
        </p:txBody>
      </p:sp>
      <p:sp>
        <p:nvSpPr>
          <p:cNvPr id="1291" name="Google Shape;1291;p74"/>
          <p:cNvSpPr/>
          <p:nvPr/>
        </p:nvSpPr>
        <p:spPr>
          <a:xfrm>
            <a:off x="1364545" y="1259681"/>
            <a:ext cx="6172200" cy="27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orbel"/>
              <a:ea typeface="Corbel"/>
              <a:cs typeface="Corbel"/>
              <a:sym typeface="Corbel"/>
            </a:endParaRPr>
          </a:p>
        </p:txBody>
      </p:sp>
      <p:grpSp>
        <p:nvGrpSpPr>
          <p:cNvPr id="1292" name="Google Shape;1292;p74"/>
          <p:cNvGrpSpPr/>
          <p:nvPr/>
        </p:nvGrpSpPr>
        <p:grpSpPr>
          <a:xfrm>
            <a:off x="1398412" y="1293019"/>
            <a:ext cx="6104466" cy="2709863"/>
            <a:chOff x="1422796" y="1034525"/>
            <a:chExt cx="6104607" cy="3614712"/>
          </a:xfrm>
        </p:grpSpPr>
        <p:grpSp>
          <p:nvGrpSpPr>
            <p:cNvPr id="1293" name="Google Shape;1293;p74"/>
            <p:cNvGrpSpPr/>
            <p:nvPr/>
          </p:nvGrpSpPr>
          <p:grpSpPr>
            <a:xfrm>
              <a:off x="1422796" y="1034525"/>
              <a:ext cx="6104607" cy="3614712"/>
              <a:chOff x="1422796" y="1034525"/>
              <a:chExt cx="6104607" cy="3614712"/>
            </a:xfrm>
          </p:grpSpPr>
          <p:sp>
            <p:nvSpPr>
              <p:cNvPr id="1294" name="Google Shape;1294;p74"/>
              <p:cNvSpPr/>
              <p:nvPr/>
            </p:nvSpPr>
            <p:spPr>
              <a:xfrm>
                <a:off x="1422796" y="3477156"/>
                <a:ext cx="1974190" cy="1157788"/>
              </a:xfrm>
              <a:custGeom>
                <a:avLst/>
                <a:gdLst/>
                <a:ahLst/>
                <a:cxnLst/>
                <a:rect l="l" t="t" r="r" b="b"/>
                <a:pathLst>
                  <a:path w="1973791" h="1158875" extrusionOk="0">
                    <a:moveTo>
                      <a:pt x="0" y="1158875"/>
                    </a:moveTo>
                    <a:lnTo>
                      <a:pt x="158750" y="1137708"/>
                    </a:lnTo>
                    <a:cubicBezTo>
                      <a:pt x="212548" y="1129771"/>
                      <a:pt x="272520" y="1121833"/>
                      <a:pt x="322791" y="1111250"/>
                    </a:cubicBezTo>
                    <a:cubicBezTo>
                      <a:pt x="373062" y="1100667"/>
                      <a:pt x="460375" y="1074208"/>
                      <a:pt x="460375" y="1074208"/>
                    </a:cubicBezTo>
                    <a:cubicBezTo>
                      <a:pt x="510646" y="1060097"/>
                      <a:pt x="567090" y="1045986"/>
                      <a:pt x="624416" y="1026583"/>
                    </a:cubicBezTo>
                    <a:cubicBezTo>
                      <a:pt x="681742" y="1007180"/>
                      <a:pt x="740833" y="987778"/>
                      <a:pt x="804333" y="957792"/>
                    </a:cubicBezTo>
                    <a:cubicBezTo>
                      <a:pt x="867833" y="927806"/>
                      <a:pt x="946326" y="882827"/>
                      <a:pt x="1005416" y="846667"/>
                    </a:cubicBezTo>
                    <a:cubicBezTo>
                      <a:pt x="1064506" y="810507"/>
                      <a:pt x="1107722" y="779639"/>
                      <a:pt x="1158875" y="740833"/>
                    </a:cubicBezTo>
                    <a:cubicBezTo>
                      <a:pt x="1210028" y="702027"/>
                      <a:pt x="1262944" y="656166"/>
                      <a:pt x="1312333" y="613833"/>
                    </a:cubicBezTo>
                    <a:cubicBezTo>
                      <a:pt x="1361722" y="571500"/>
                      <a:pt x="1455208" y="486833"/>
                      <a:pt x="1455208" y="486833"/>
                    </a:cubicBezTo>
                    <a:cubicBezTo>
                      <a:pt x="1505479" y="441854"/>
                      <a:pt x="1559278" y="394229"/>
                      <a:pt x="1613958" y="343958"/>
                    </a:cubicBezTo>
                    <a:cubicBezTo>
                      <a:pt x="1668639" y="293687"/>
                      <a:pt x="1723319" y="242534"/>
                      <a:pt x="1783291" y="185208"/>
                    </a:cubicBezTo>
                    <a:cubicBezTo>
                      <a:pt x="1843263" y="127882"/>
                      <a:pt x="1973791" y="0"/>
                      <a:pt x="1973791" y="0"/>
                    </a:cubicBezTo>
                    <a:lnTo>
                      <a:pt x="1973791" y="0"/>
                    </a:lnTo>
                  </a:path>
                </a:pathLst>
              </a:custGeom>
              <a:noFill/>
              <a:ln w="28575" cap="flat" cmpd="sng">
                <a:solidFill>
                  <a:srgbClr val="FF66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orbel"/>
                  <a:ea typeface="Corbel"/>
                  <a:cs typeface="Corbel"/>
                  <a:sym typeface="Corbel"/>
                </a:endParaRPr>
              </a:p>
            </p:txBody>
          </p:sp>
          <p:cxnSp>
            <p:nvCxnSpPr>
              <p:cNvPr id="1295" name="Google Shape;1295;p74"/>
              <p:cNvCxnSpPr/>
              <p:nvPr/>
            </p:nvCxnSpPr>
            <p:spPr>
              <a:xfrm rot="10800000" flipH="1">
                <a:off x="3670747" y="2354308"/>
                <a:ext cx="1621405" cy="949735"/>
              </a:xfrm>
              <a:prstGeom prst="straightConnector1">
                <a:avLst/>
              </a:prstGeom>
              <a:noFill/>
              <a:ln w="38100" cap="flat" cmpd="sng">
                <a:solidFill>
                  <a:srgbClr val="FF6600"/>
                </a:solidFill>
                <a:prstDash val="solid"/>
                <a:round/>
                <a:headEnd type="none" w="sm" len="sm"/>
                <a:tailEnd type="none" w="sm" len="sm"/>
              </a:ln>
            </p:spPr>
          </p:cxnSp>
          <p:cxnSp>
            <p:nvCxnSpPr>
              <p:cNvPr id="1296" name="Google Shape;1296;p74"/>
              <p:cNvCxnSpPr/>
              <p:nvPr/>
            </p:nvCxnSpPr>
            <p:spPr>
              <a:xfrm rot="10800000" flipH="1">
                <a:off x="1431262" y="1034525"/>
                <a:ext cx="6096141" cy="3581361"/>
              </a:xfrm>
              <a:prstGeom prst="straightConnector1">
                <a:avLst/>
              </a:prstGeom>
              <a:noFill/>
              <a:ln w="28575" cap="flat" cmpd="sng">
                <a:solidFill>
                  <a:srgbClr val="FF6600"/>
                </a:solidFill>
                <a:prstDash val="dash"/>
                <a:round/>
                <a:headEnd type="none" w="sm" len="sm"/>
                <a:tailEnd type="none" w="sm" len="sm"/>
              </a:ln>
            </p:spPr>
          </p:cxnSp>
          <p:cxnSp>
            <p:nvCxnSpPr>
              <p:cNvPr id="1297" name="Google Shape;1297;p74"/>
              <p:cNvCxnSpPr/>
              <p:nvPr/>
            </p:nvCxnSpPr>
            <p:spPr>
              <a:xfrm rot="5400000">
                <a:off x="3015095" y="4002051"/>
                <a:ext cx="1294371" cy="0"/>
              </a:xfrm>
              <a:prstGeom prst="straightConnector1">
                <a:avLst/>
              </a:prstGeom>
              <a:noFill/>
              <a:ln w="19050" cap="flat" cmpd="sng">
                <a:solidFill>
                  <a:schemeClr val="accent1"/>
                </a:solidFill>
                <a:prstDash val="dashDot"/>
                <a:round/>
                <a:headEnd type="none" w="sm" len="sm"/>
                <a:tailEnd type="none" w="sm" len="sm"/>
              </a:ln>
            </p:spPr>
          </p:cxnSp>
          <p:cxnSp>
            <p:nvCxnSpPr>
              <p:cNvPr id="1298" name="Google Shape;1298;p74"/>
              <p:cNvCxnSpPr/>
              <p:nvPr/>
            </p:nvCxnSpPr>
            <p:spPr>
              <a:xfrm rot="5400000">
                <a:off x="4208459" y="3484391"/>
                <a:ext cx="2264754" cy="1411"/>
              </a:xfrm>
              <a:prstGeom prst="straightConnector1">
                <a:avLst/>
              </a:prstGeom>
              <a:noFill/>
              <a:ln w="19050" cap="flat" cmpd="sng">
                <a:solidFill>
                  <a:schemeClr val="accent1"/>
                </a:solidFill>
                <a:prstDash val="dashDot"/>
                <a:round/>
                <a:headEnd type="none" w="sm" len="sm"/>
                <a:tailEnd type="none" w="sm" len="sm"/>
              </a:ln>
            </p:spPr>
          </p:cxnSp>
        </p:grpSp>
        <p:sp>
          <p:nvSpPr>
            <p:cNvPr id="1299" name="Google Shape;1299;p74"/>
            <p:cNvSpPr/>
            <p:nvPr/>
          </p:nvSpPr>
          <p:spPr>
            <a:xfrm>
              <a:off x="3818918" y="1396631"/>
              <a:ext cx="1464767" cy="919560"/>
            </a:xfrm>
            <a:custGeom>
              <a:avLst/>
              <a:gdLst/>
              <a:ahLst/>
              <a:cxnLst/>
              <a:rect l="l" t="t" r="r" b="b"/>
              <a:pathLst>
                <a:path w="1468967" h="919339" extrusionOk="0">
                  <a:moveTo>
                    <a:pt x="0" y="0"/>
                  </a:moveTo>
                  <a:cubicBezTo>
                    <a:pt x="151342" y="313266"/>
                    <a:pt x="302684" y="626533"/>
                    <a:pt x="372534" y="766233"/>
                  </a:cubicBezTo>
                  <a:cubicBezTo>
                    <a:pt x="442384" y="905933"/>
                    <a:pt x="400050" y="817739"/>
                    <a:pt x="419100" y="838200"/>
                  </a:cubicBezTo>
                  <a:cubicBezTo>
                    <a:pt x="438150" y="858661"/>
                    <a:pt x="460729" y="877006"/>
                    <a:pt x="486834" y="889000"/>
                  </a:cubicBezTo>
                  <a:cubicBezTo>
                    <a:pt x="512939" y="900994"/>
                    <a:pt x="546806" y="905934"/>
                    <a:pt x="575734" y="910167"/>
                  </a:cubicBezTo>
                  <a:cubicBezTo>
                    <a:pt x="604662" y="914400"/>
                    <a:pt x="621595" y="919339"/>
                    <a:pt x="660400" y="914400"/>
                  </a:cubicBezTo>
                  <a:cubicBezTo>
                    <a:pt x="699205" y="909461"/>
                    <a:pt x="765528" y="895350"/>
                    <a:pt x="808567" y="880533"/>
                  </a:cubicBezTo>
                  <a:cubicBezTo>
                    <a:pt x="851606" y="865716"/>
                    <a:pt x="918634" y="825500"/>
                    <a:pt x="918634" y="825500"/>
                  </a:cubicBezTo>
                  <a:cubicBezTo>
                    <a:pt x="959556" y="805039"/>
                    <a:pt x="1008239" y="773995"/>
                    <a:pt x="1054100" y="757767"/>
                  </a:cubicBezTo>
                  <a:cubicBezTo>
                    <a:pt x="1099961" y="741539"/>
                    <a:pt x="1150761" y="732366"/>
                    <a:pt x="1193800" y="728133"/>
                  </a:cubicBezTo>
                  <a:cubicBezTo>
                    <a:pt x="1236839" y="723900"/>
                    <a:pt x="1280584" y="723900"/>
                    <a:pt x="1312334" y="732367"/>
                  </a:cubicBezTo>
                  <a:cubicBezTo>
                    <a:pt x="1344084" y="740834"/>
                    <a:pt x="1358195" y="757766"/>
                    <a:pt x="1384300" y="778933"/>
                  </a:cubicBezTo>
                  <a:cubicBezTo>
                    <a:pt x="1410406" y="800100"/>
                    <a:pt x="1468967" y="859367"/>
                    <a:pt x="1468967" y="859367"/>
                  </a:cubicBezTo>
                  <a:lnTo>
                    <a:pt x="1468967" y="859367"/>
                  </a:lnTo>
                </a:path>
              </a:pathLst>
            </a:cu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orbel"/>
                <a:ea typeface="Corbel"/>
                <a:cs typeface="Corbel"/>
                <a:sym typeface="Corbel"/>
              </a:endParaRPr>
            </a:p>
          </p:txBody>
        </p:sp>
        <p:sp>
          <p:nvSpPr>
            <p:cNvPr id="1300" name="Google Shape;1300;p74"/>
            <p:cNvSpPr/>
            <p:nvPr/>
          </p:nvSpPr>
          <p:spPr>
            <a:xfrm>
              <a:off x="3631235" y="2235194"/>
              <a:ext cx="612436" cy="919560"/>
            </a:xfrm>
            <a:custGeom>
              <a:avLst/>
              <a:gdLst/>
              <a:ahLst/>
              <a:cxnLst/>
              <a:rect l="l" t="t" r="r" b="b"/>
              <a:pathLst>
                <a:path w="610305" h="918633" extrusionOk="0">
                  <a:moveTo>
                    <a:pt x="599017" y="0"/>
                  </a:moveTo>
                  <a:cubicBezTo>
                    <a:pt x="604661" y="24694"/>
                    <a:pt x="610305" y="49389"/>
                    <a:pt x="607483" y="80433"/>
                  </a:cubicBezTo>
                  <a:cubicBezTo>
                    <a:pt x="604661" y="111477"/>
                    <a:pt x="594783" y="155928"/>
                    <a:pt x="582083" y="186267"/>
                  </a:cubicBezTo>
                  <a:cubicBezTo>
                    <a:pt x="569383" y="216606"/>
                    <a:pt x="556683" y="232834"/>
                    <a:pt x="531283" y="262467"/>
                  </a:cubicBezTo>
                  <a:cubicBezTo>
                    <a:pt x="505883" y="292100"/>
                    <a:pt x="461433" y="335845"/>
                    <a:pt x="429683" y="364067"/>
                  </a:cubicBezTo>
                  <a:cubicBezTo>
                    <a:pt x="397933" y="392289"/>
                    <a:pt x="370416" y="409928"/>
                    <a:pt x="340783" y="431800"/>
                  </a:cubicBezTo>
                  <a:cubicBezTo>
                    <a:pt x="311150" y="453672"/>
                    <a:pt x="280105" y="475545"/>
                    <a:pt x="251883" y="495300"/>
                  </a:cubicBezTo>
                  <a:cubicBezTo>
                    <a:pt x="223661" y="515056"/>
                    <a:pt x="196144" y="529872"/>
                    <a:pt x="171450" y="550333"/>
                  </a:cubicBezTo>
                  <a:cubicBezTo>
                    <a:pt x="146756" y="570794"/>
                    <a:pt x="122062" y="597606"/>
                    <a:pt x="103717" y="618067"/>
                  </a:cubicBezTo>
                  <a:cubicBezTo>
                    <a:pt x="85373" y="638528"/>
                    <a:pt x="75494" y="651933"/>
                    <a:pt x="61383" y="673100"/>
                  </a:cubicBezTo>
                  <a:cubicBezTo>
                    <a:pt x="47272" y="694267"/>
                    <a:pt x="28928" y="719667"/>
                    <a:pt x="19050" y="745067"/>
                  </a:cubicBezTo>
                  <a:cubicBezTo>
                    <a:pt x="9172" y="770467"/>
                    <a:pt x="4234" y="796572"/>
                    <a:pt x="2117" y="825500"/>
                  </a:cubicBezTo>
                  <a:cubicBezTo>
                    <a:pt x="0" y="854428"/>
                    <a:pt x="6350" y="918633"/>
                    <a:pt x="6350" y="918633"/>
                  </a:cubicBezTo>
                </a:path>
              </a:pathLst>
            </a:custGeom>
            <a:noFill/>
            <a:ln w="2540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orbel"/>
                <a:ea typeface="Corbel"/>
                <a:cs typeface="Corbel"/>
                <a:sym typeface="Corbel"/>
              </a:endParaRPr>
            </a:p>
          </p:txBody>
        </p:sp>
      </p:grpSp>
      <p:sp>
        <p:nvSpPr>
          <p:cNvPr id="1301" name="Google Shape;1301;p74"/>
          <p:cNvSpPr txBox="1"/>
          <p:nvPr/>
        </p:nvSpPr>
        <p:spPr>
          <a:xfrm>
            <a:off x="2719212" y="1091803"/>
            <a:ext cx="2356844" cy="707886"/>
          </a:xfrm>
          <a:prstGeom prst="rect">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000" b="1">
                <a:solidFill>
                  <a:srgbClr val="000000"/>
                </a:solidFill>
                <a:latin typeface="Calibri"/>
                <a:ea typeface="Calibri"/>
                <a:cs typeface="Calibri"/>
                <a:sym typeface="Calibri"/>
              </a:rPr>
              <a:t>Gold Standard :</a:t>
            </a:r>
            <a:endParaRPr/>
          </a:p>
          <a:p>
            <a:pPr marL="0" marR="0" lvl="0" indent="0" algn="ctr" rtl="0">
              <a:spcBef>
                <a:spcPts val="0"/>
              </a:spcBef>
              <a:spcAft>
                <a:spcPts val="0"/>
              </a:spcAft>
              <a:buNone/>
            </a:pPr>
            <a:r>
              <a:rPr lang="fr-FR" sz="2000">
                <a:solidFill>
                  <a:srgbClr val="000000"/>
                </a:solidFill>
                <a:latin typeface="Calibri"/>
                <a:ea typeface="Calibri"/>
                <a:cs typeface="Calibri"/>
                <a:sym typeface="Calibri"/>
              </a:rPr>
              <a:t>survivants H et N</a:t>
            </a:r>
            <a:endParaRPr/>
          </a:p>
        </p:txBody>
      </p:sp>
      <p:sp>
        <p:nvSpPr>
          <p:cNvPr id="1302" name="Google Shape;1302;p74"/>
          <p:cNvSpPr txBox="1"/>
          <p:nvPr/>
        </p:nvSpPr>
        <p:spPr>
          <a:xfrm>
            <a:off x="144577" y="1139428"/>
            <a:ext cx="12954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rgbClr val="009B6E"/>
                </a:solidFill>
                <a:latin typeface="Calibri"/>
                <a:ea typeface="Calibri"/>
                <a:cs typeface="Calibri"/>
                <a:sym typeface="Calibri"/>
              </a:rPr>
              <a:t>Risque </a:t>
            </a:r>
            <a:endParaRPr/>
          </a:p>
          <a:p>
            <a:pPr marL="0" marR="0" lvl="0" indent="0" algn="l" rtl="0">
              <a:spcBef>
                <a:spcPts val="0"/>
              </a:spcBef>
              <a:spcAft>
                <a:spcPts val="0"/>
              </a:spcAft>
              <a:buNone/>
            </a:pPr>
            <a:r>
              <a:rPr lang="fr-FR" sz="2000" b="1">
                <a:solidFill>
                  <a:srgbClr val="009B6E"/>
                </a:solidFill>
                <a:latin typeface="Calibri"/>
                <a:ea typeface="Calibri"/>
                <a:cs typeface="Calibri"/>
                <a:sym typeface="Calibri"/>
              </a:rPr>
              <a:t>de cancer</a:t>
            </a:r>
            <a:endParaRPr/>
          </a:p>
        </p:txBody>
      </p:sp>
      <p:sp>
        <p:nvSpPr>
          <p:cNvPr id="1303" name="Google Shape;1303;p74"/>
          <p:cNvSpPr txBox="1"/>
          <p:nvPr/>
        </p:nvSpPr>
        <p:spPr>
          <a:xfrm>
            <a:off x="1347613" y="4236244"/>
            <a:ext cx="18473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b="1">
              <a:solidFill>
                <a:srgbClr val="009B6E"/>
              </a:solidFill>
              <a:latin typeface="Calibri"/>
              <a:ea typeface="Calibri"/>
              <a:cs typeface="Calibri"/>
              <a:sym typeface="Calibri"/>
            </a:endParaRPr>
          </a:p>
        </p:txBody>
      </p:sp>
      <p:sp>
        <p:nvSpPr>
          <p:cNvPr id="1304" name="Google Shape;1304;p74"/>
          <p:cNvSpPr txBox="1"/>
          <p:nvPr/>
        </p:nvSpPr>
        <p:spPr>
          <a:xfrm>
            <a:off x="3556001" y="4401742"/>
            <a:ext cx="210044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b="1">
                <a:solidFill>
                  <a:srgbClr val="222571"/>
                </a:solidFill>
                <a:latin typeface="Calibri"/>
                <a:ea typeface="Calibri"/>
                <a:cs typeface="Calibri"/>
                <a:sym typeface="Calibri"/>
              </a:rPr>
              <a:t>Dose (mSv)</a:t>
            </a:r>
            <a:endParaRPr/>
          </a:p>
        </p:txBody>
      </p:sp>
      <p:sp>
        <p:nvSpPr>
          <p:cNvPr id="1305" name="Google Shape;1305;p74"/>
          <p:cNvSpPr txBox="1"/>
          <p:nvPr/>
        </p:nvSpPr>
        <p:spPr>
          <a:xfrm>
            <a:off x="1550813" y="1868745"/>
            <a:ext cx="215758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009B6E"/>
                </a:solidFill>
                <a:latin typeface="Calibri"/>
                <a:ea typeface="Calibri"/>
                <a:cs typeface="Calibri"/>
                <a:sym typeface="Calibri"/>
              </a:rPr>
              <a:t>Extrapolation faibles doses</a:t>
            </a:r>
            <a:endParaRPr/>
          </a:p>
        </p:txBody>
      </p:sp>
      <p:sp>
        <p:nvSpPr>
          <p:cNvPr id="1306" name="Google Shape;1306;p74"/>
          <p:cNvSpPr txBox="1"/>
          <p:nvPr/>
        </p:nvSpPr>
        <p:spPr>
          <a:xfrm>
            <a:off x="1323623" y="2520554"/>
            <a:ext cx="176497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a:solidFill>
                <a:srgbClr val="009B6E"/>
              </a:solidFill>
              <a:latin typeface="Calibri"/>
              <a:ea typeface="Calibri"/>
              <a:cs typeface="Calibri"/>
              <a:sym typeface="Calibri"/>
            </a:endParaRPr>
          </a:p>
          <a:p>
            <a:pPr marL="0" marR="0" lvl="0" indent="0" algn="l" rtl="0">
              <a:spcBef>
                <a:spcPts val="0"/>
              </a:spcBef>
              <a:spcAft>
                <a:spcPts val="0"/>
              </a:spcAft>
              <a:buNone/>
            </a:pPr>
            <a:r>
              <a:rPr lang="fr-FR" sz="1400">
                <a:solidFill>
                  <a:srgbClr val="009B6E"/>
                </a:solidFill>
                <a:latin typeface="Calibri"/>
                <a:ea typeface="Calibri"/>
                <a:cs typeface="Calibri"/>
                <a:sym typeface="Calibri"/>
              </a:rPr>
              <a:t>Personnes sensibles ?</a:t>
            </a:r>
            <a:endParaRPr/>
          </a:p>
        </p:txBody>
      </p:sp>
      <p:sp>
        <p:nvSpPr>
          <p:cNvPr id="1307" name="Google Shape;1307;p74"/>
          <p:cNvSpPr txBox="1"/>
          <p:nvPr/>
        </p:nvSpPr>
        <p:spPr>
          <a:xfrm>
            <a:off x="5482168" y="2402681"/>
            <a:ext cx="167981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rgbClr val="009B6E"/>
                </a:solidFill>
                <a:latin typeface="Calibri"/>
                <a:ea typeface="Calibri"/>
                <a:cs typeface="Calibri"/>
                <a:sym typeface="Calibri"/>
              </a:rPr>
              <a:t>Doses élevées</a:t>
            </a:r>
            <a:endParaRPr/>
          </a:p>
        </p:txBody>
      </p:sp>
      <p:sp>
        <p:nvSpPr>
          <p:cNvPr id="1308" name="Google Shape;1308;p74"/>
          <p:cNvSpPr txBox="1"/>
          <p:nvPr/>
        </p:nvSpPr>
        <p:spPr>
          <a:xfrm>
            <a:off x="3405013" y="4060031"/>
            <a:ext cx="30014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000000"/>
                </a:solidFill>
                <a:latin typeface="Calibri"/>
                <a:ea typeface="Calibri"/>
                <a:cs typeface="Calibri"/>
                <a:sym typeface="Calibri"/>
              </a:rPr>
              <a:t>500</a:t>
            </a:r>
            <a:r>
              <a:rPr lang="fr-FR" sz="1400">
                <a:solidFill>
                  <a:srgbClr val="000000"/>
                </a:solidFill>
                <a:latin typeface="Calibri"/>
                <a:ea typeface="Calibri"/>
                <a:cs typeface="Calibri"/>
                <a:sym typeface="Calibri"/>
              </a:rPr>
              <a:t>	                              </a:t>
            </a:r>
            <a:r>
              <a:rPr lang="fr-FR" sz="1800" b="1">
                <a:solidFill>
                  <a:srgbClr val="000000"/>
                </a:solidFill>
                <a:latin typeface="Calibri"/>
                <a:ea typeface="Calibri"/>
                <a:cs typeface="Calibri"/>
                <a:sym typeface="Calibri"/>
              </a:rPr>
              <a:t>2 500</a:t>
            </a:r>
            <a:endParaRPr/>
          </a:p>
        </p:txBody>
      </p:sp>
      <p:cxnSp>
        <p:nvCxnSpPr>
          <p:cNvPr id="1309" name="Google Shape;1309;p74"/>
          <p:cNvCxnSpPr/>
          <p:nvPr/>
        </p:nvCxnSpPr>
        <p:spPr>
          <a:xfrm rot="-5400000">
            <a:off x="-7761" y="2631766"/>
            <a:ext cx="2743200" cy="1412"/>
          </a:xfrm>
          <a:prstGeom prst="straightConnector1">
            <a:avLst/>
          </a:prstGeom>
          <a:noFill/>
          <a:ln w="25400" cap="flat" cmpd="sng">
            <a:solidFill>
              <a:srgbClr val="000000"/>
            </a:solidFill>
            <a:prstDash val="solid"/>
            <a:round/>
            <a:headEnd type="none" w="sm" len="sm"/>
            <a:tailEnd type="triangle" w="med" len="med"/>
          </a:ln>
        </p:spPr>
      </p:cxnSp>
      <p:cxnSp>
        <p:nvCxnSpPr>
          <p:cNvPr id="1310" name="Google Shape;1310;p74"/>
          <p:cNvCxnSpPr/>
          <p:nvPr/>
        </p:nvCxnSpPr>
        <p:spPr>
          <a:xfrm>
            <a:off x="1374423" y="4002881"/>
            <a:ext cx="6172200" cy="1191"/>
          </a:xfrm>
          <a:prstGeom prst="straightConnector1">
            <a:avLst/>
          </a:prstGeom>
          <a:noFill/>
          <a:ln w="25400" cap="flat" cmpd="sng">
            <a:solidFill>
              <a:srgbClr val="000000"/>
            </a:solidFill>
            <a:prstDash val="solid"/>
            <a:round/>
            <a:headEnd type="none" w="sm" len="sm"/>
            <a:tailEnd type="triangle" w="med" len="med"/>
          </a:ln>
        </p:spPr>
      </p:cxnSp>
      <p:cxnSp>
        <p:nvCxnSpPr>
          <p:cNvPr id="1311" name="Google Shape;1311;p74"/>
          <p:cNvCxnSpPr/>
          <p:nvPr/>
        </p:nvCxnSpPr>
        <p:spPr>
          <a:xfrm rot="5400000">
            <a:off x="1595195" y="3995627"/>
            <a:ext cx="67866" cy="1412"/>
          </a:xfrm>
          <a:prstGeom prst="straightConnector1">
            <a:avLst/>
          </a:prstGeom>
          <a:noFill/>
          <a:ln w="12700" cap="flat" cmpd="sng">
            <a:solidFill>
              <a:srgbClr val="000000"/>
            </a:solidFill>
            <a:prstDash val="solid"/>
            <a:round/>
            <a:headEnd type="none" w="sm" len="sm"/>
            <a:tailEnd type="none" w="sm" len="sm"/>
          </a:ln>
        </p:spPr>
      </p:cxnSp>
      <p:cxnSp>
        <p:nvCxnSpPr>
          <p:cNvPr id="1312" name="Google Shape;1312;p74"/>
          <p:cNvCxnSpPr/>
          <p:nvPr/>
        </p:nvCxnSpPr>
        <p:spPr>
          <a:xfrm rot="5400000">
            <a:off x="2685984" y="3995628"/>
            <a:ext cx="67866" cy="1411"/>
          </a:xfrm>
          <a:prstGeom prst="straightConnector1">
            <a:avLst/>
          </a:prstGeom>
          <a:noFill/>
          <a:ln w="12700" cap="flat" cmpd="sng">
            <a:solidFill>
              <a:srgbClr val="000000"/>
            </a:solidFill>
            <a:prstDash val="solid"/>
            <a:round/>
            <a:headEnd type="none" w="sm" len="sm"/>
            <a:tailEnd type="none" w="sm" len="sm"/>
          </a:ln>
        </p:spPr>
      </p:cxnSp>
      <p:cxnSp>
        <p:nvCxnSpPr>
          <p:cNvPr id="1313" name="Google Shape;1313;p74"/>
          <p:cNvCxnSpPr/>
          <p:nvPr/>
        </p:nvCxnSpPr>
        <p:spPr>
          <a:xfrm rot="5400000">
            <a:off x="3804995" y="3995627"/>
            <a:ext cx="67866" cy="1412"/>
          </a:xfrm>
          <a:prstGeom prst="straightConnector1">
            <a:avLst/>
          </a:prstGeom>
          <a:noFill/>
          <a:ln w="12700" cap="flat" cmpd="sng">
            <a:solidFill>
              <a:srgbClr val="000000"/>
            </a:solidFill>
            <a:prstDash val="solid"/>
            <a:round/>
            <a:headEnd type="none" w="sm" len="sm"/>
            <a:tailEnd type="none" w="sm" len="sm"/>
          </a:ln>
        </p:spPr>
      </p:cxnSp>
      <p:cxnSp>
        <p:nvCxnSpPr>
          <p:cNvPr id="1314" name="Google Shape;1314;p74"/>
          <p:cNvCxnSpPr/>
          <p:nvPr/>
        </p:nvCxnSpPr>
        <p:spPr>
          <a:xfrm rot="5400000">
            <a:off x="4895784" y="3995628"/>
            <a:ext cx="67866" cy="1411"/>
          </a:xfrm>
          <a:prstGeom prst="straightConnector1">
            <a:avLst/>
          </a:prstGeom>
          <a:noFill/>
          <a:ln w="12700" cap="flat" cmpd="sng">
            <a:solidFill>
              <a:srgbClr val="000000"/>
            </a:solidFill>
            <a:prstDash val="solid"/>
            <a:round/>
            <a:headEnd type="none" w="sm" len="sm"/>
            <a:tailEnd type="none" w="sm" len="sm"/>
          </a:ln>
        </p:spPr>
      </p:cxnSp>
      <p:cxnSp>
        <p:nvCxnSpPr>
          <p:cNvPr id="1315" name="Google Shape;1315;p74"/>
          <p:cNvCxnSpPr/>
          <p:nvPr/>
        </p:nvCxnSpPr>
        <p:spPr>
          <a:xfrm rot="5400000">
            <a:off x="6013384" y="3995628"/>
            <a:ext cx="67866" cy="1411"/>
          </a:xfrm>
          <a:prstGeom prst="straightConnector1">
            <a:avLst/>
          </a:prstGeom>
          <a:noFill/>
          <a:ln w="12700" cap="flat" cmpd="sng">
            <a:solidFill>
              <a:srgbClr val="000000"/>
            </a:solidFill>
            <a:prstDash val="solid"/>
            <a:round/>
            <a:headEnd type="none" w="sm" len="sm"/>
            <a:tailEnd type="none" w="sm" len="sm"/>
          </a:ln>
        </p:spPr>
      </p:cxnSp>
      <p:cxnSp>
        <p:nvCxnSpPr>
          <p:cNvPr id="1316" name="Google Shape;1316;p74"/>
          <p:cNvCxnSpPr/>
          <p:nvPr/>
        </p:nvCxnSpPr>
        <p:spPr>
          <a:xfrm rot="5400000">
            <a:off x="7104173" y="3995627"/>
            <a:ext cx="67866" cy="1412"/>
          </a:xfrm>
          <a:prstGeom prst="straightConnector1">
            <a:avLst/>
          </a:prstGeom>
          <a:noFill/>
          <a:ln w="12700" cap="flat" cmpd="sng">
            <a:solidFill>
              <a:srgbClr val="000000"/>
            </a:solidFill>
            <a:prstDash val="solid"/>
            <a:round/>
            <a:headEnd type="none" w="sm" len="sm"/>
            <a:tailEnd type="none" w="sm" len="sm"/>
          </a:ln>
        </p:spPr>
      </p:cxnSp>
      <p:sp>
        <p:nvSpPr>
          <p:cNvPr id="1317" name="Google Shape;1317;p74"/>
          <p:cNvSpPr txBox="1"/>
          <p:nvPr/>
        </p:nvSpPr>
        <p:spPr>
          <a:xfrm>
            <a:off x="2480734" y="4057650"/>
            <a:ext cx="6477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000000"/>
                </a:solidFill>
                <a:latin typeface="Calibri"/>
                <a:ea typeface="Calibri"/>
                <a:cs typeface="Calibri"/>
                <a:sym typeface="Calibri"/>
              </a:rPr>
              <a:t>100</a:t>
            </a:r>
            <a:endParaRPr/>
          </a:p>
        </p:txBody>
      </p:sp>
      <p:cxnSp>
        <p:nvCxnSpPr>
          <p:cNvPr id="1318" name="Google Shape;1318;p74"/>
          <p:cNvCxnSpPr/>
          <p:nvPr/>
        </p:nvCxnSpPr>
        <p:spPr>
          <a:xfrm>
            <a:off x="2659945" y="3411142"/>
            <a:ext cx="0" cy="592931"/>
          </a:xfrm>
          <a:prstGeom prst="straightConnector1">
            <a:avLst/>
          </a:prstGeom>
          <a:noFill/>
          <a:ln w="19050" cap="flat" cmpd="sng">
            <a:solidFill>
              <a:schemeClr val="accent1"/>
            </a:solidFill>
            <a:prstDash val="dashDot"/>
            <a:round/>
            <a:headEnd type="none" w="sm" len="sm"/>
            <a:tailEnd type="none" w="sm" len="sm"/>
          </a:ln>
        </p:spPr>
      </p:cxnSp>
      <p:cxnSp>
        <p:nvCxnSpPr>
          <p:cNvPr id="1319" name="Google Shape;1319;p74"/>
          <p:cNvCxnSpPr/>
          <p:nvPr/>
        </p:nvCxnSpPr>
        <p:spPr>
          <a:xfrm flipH="1">
            <a:off x="2661356" y="3131345"/>
            <a:ext cx="599723" cy="831056"/>
          </a:xfrm>
          <a:prstGeom prst="straightConnector1">
            <a:avLst/>
          </a:prstGeom>
          <a:noFill/>
          <a:ln w="25400" cap="flat" cmpd="sng">
            <a:solidFill>
              <a:srgbClr val="E36C09"/>
            </a:solidFill>
            <a:prstDash val="dash"/>
            <a:round/>
            <a:headEnd type="none" w="sm" len="sm"/>
            <a:tailEnd type="none" w="sm" len="sm"/>
          </a:ln>
          <a:effectLst>
            <a:outerShdw blurRad="50800" dist="25400" dir="5400000">
              <a:srgbClr val="000000">
                <a:alpha val="42745"/>
              </a:srgbClr>
            </a:outerShdw>
          </a:effectLst>
        </p:spPr>
      </p:cxnSp>
      <p:sp>
        <p:nvSpPr>
          <p:cNvPr id="1320" name="Google Shape;1320;p74"/>
          <p:cNvSpPr txBox="1"/>
          <p:nvPr/>
        </p:nvSpPr>
        <p:spPr>
          <a:xfrm>
            <a:off x="7607301" y="1027510"/>
            <a:ext cx="127564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b="1">
                <a:solidFill>
                  <a:schemeClr val="dk1"/>
                </a:solidFill>
                <a:latin typeface="Calibri"/>
                <a:ea typeface="Calibri"/>
                <a:cs typeface="Calibri"/>
                <a:sym typeface="Calibri"/>
              </a:rPr>
              <a:t>Relation linéaire sans seuil</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7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fr-FR"/>
              <a:t>Réglementation</a:t>
            </a:r>
            <a:endParaRPr/>
          </a:p>
        </p:txBody>
      </p:sp>
      <p:sp>
        <p:nvSpPr>
          <p:cNvPr id="1326" name="Google Shape;1326;p75"/>
          <p:cNvSpPr txBox="1">
            <a:spLocks noGrp="1"/>
          </p:cNvSpPr>
          <p:nvPr>
            <p:ph type="body" idx="1"/>
          </p:nvPr>
        </p:nvSpPr>
        <p:spPr>
          <a:xfrm>
            <a:off x="539552" y="1203598"/>
            <a:ext cx="7886700" cy="3263504"/>
          </a:xfrm>
          <a:prstGeom prst="rect">
            <a:avLst/>
          </a:prstGeom>
          <a:noFill/>
          <a:ln>
            <a:noFill/>
          </a:ln>
        </p:spPr>
        <p:txBody>
          <a:bodyPr spcFirstLastPara="1" wrap="square" lIns="68575" tIns="34275" rIns="68575" bIns="34275" anchor="t" anchorCtr="0">
            <a:normAutofit/>
          </a:bodyPr>
          <a:lstStyle/>
          <a:p>
            <a:pPr marL="171450" lvl="0" indent="-171450" algn="l" rtl="0">
              <a:lnSpc>
                <a:spcPct val="90000"/>
              </a:lnSpc>
              <a:spcBef>
                <a:spcPts val="0"/>
              </a:spcBef>
              <a:spcAft>
                <a:spcPts val="0"/>
              </a:spcAft>
              <a:buClr>
                <a:schemeClr val="dk1"/>
              </a:buClr>
              <a:buSzPts val="2100"/>
              <a:buChar char="•"/>
            </a:pPr>
            <a:r>
              <a:rPr lang="fr-FR"/>
              <a:t>MRP = médicaments radioactifs : doivent avoir une AMM</a:t>
            </a:r>
            <a:endParaRPr/>
          </a:p>
          <a:p>
            <a:pPr marL="514350" lvl="1" indent="-171450" algn="l" rtl="0">
              <a:lnSpc>
                <a:spcPct val="90000"/>
              </a:lnSpc>
              <a:spcBef>
                <a:spcPts val="375"/>
              </a:spcBef>
              <a:spcAft>
                <a:spcPts val="0"/>
              </a:spcAft>
              <a:buClr>
                <a:schemeClr val="dk1"/>
              </a:buClr>
              <a:buSzPts val="1800"/>
              <a:buChar char="•"/>
            </a:pPr>
            <a:r>
              <a:rPr lang="fr-FR"/>
              <a:t>AFFSAPS/ANSM</a:t>
            </a:r>
            <a:endParaRPr/>
          </a:p>
          <a:p>
            <a:pPr marL="514350" lvl="1" indent="-171450" algn="l" rtl="0">
              <a:lnSpc>
                <a:spcPct val="90000"/>
              </a:lnSpc>
              <a:spcBef>
                <a:spcPts val="375"/>
              </a:spcBef>
              <a:spcAft>
                <a:spcPts val="0"/>
              </a:spcAft>
              <a:buClr>
                <a:schemeClr val="dk1"/>
              </a:buClr>
              <a:buSzPts val="1800"/>
              <a:buChar char="•"/>
            </a:pPr>
            <a:r>
              <a:rPr lang="fr-FR"/>
              <a:t>ASN : autorisation vis-à-vis de la radioprotection</a:t>
            </a:r>
            <a:endParaRPr/>
          </a:p>
          <a:p>
            <a:pPr marL="171450" lvl="0" indent="-171450" algn="l" rtl="0">
              <a:lnSpc>
                <a:spcPct val="90000"/>
              </a:lnSpc>
              <a:spcBef>
                <a:spcPts val="750"/>
              </a:spcBef>
              <a:spcAft>
                <a:spcPts val="0"/>
              </a:spcAft>
              <a:buClr>
                <a:schemeClr val="dk1"/>
              </a:buClr>
              <a:buSzPts val="2100"/>
              <a:buChar char="•"/>
            </a:pPr>
            <a:r>
              <a:rPr lang="fr-FR"/>
              <a:t>Problème du dossier d’enregistrement :</a:t>
            </a:r>
            <a:endParaRPr/>
          </a:p>
          <a:p>
            <a:pPr marL="514350" lvl="1" indent="-171450" algn="l" rtl="0">
              <a:lnSpc>
                <a:spcPct val="90000"/>
              </a:lnSpc>
              <a:spcBef>
                <a:spcPts val="375"/>
              </a:spcBef>
              <a:spcAft>
                <a:spcPts val="0"/>
              </a:spcAft>
              <a:buClr>
                <a:schemeClr val="dk1"/>
              </a:buClr>
              <a:buSzPts val="1800"/>
              <a:buChar char="•"/>
            </a:pPr>
            <a:r>
              <a:rPr lang="fr-FR"/>
              <a:t>Pour l’industriel</a:t>
            </a:r>
            <a:endParaRPr/>
          </a:p>
          <a:p>
            <a:pPr marL="857250" lvl="2" indent="-171450" algn="l" rtl="0">
              <a:lnSpc>
                <a:spcPct val="90000"/>
              </a:lnSpc>
              <a:spcBef>
                <a:spcPts val="375"/>
              </a:spcBef>
              <a:spcAft>
                <a:spcPts val="0"/>
              </a:spcAft>
              <a:buClr>
                <a:schemeClr val="dk1"/>
              </a:buClr>
              <a:buSzPts val="1500"/>
              <a:buChar char="•"/>
            </a:pPr>
            <a:r>
              <a:rPr lang="fr-FR"/>
              <a:t>Investissement lourd pour le développement</a:t>
            </a:r>
            <a:endParaRPr/>
          </a:p>
          <a:p>
            <a:pPr marL="857250" lvl="2" indent="-171450" algn="l" rtl="0">
              <a:lnSpc>
                <a:spcPct val="90000"/>
              </a:lnSpc>
              <a:spcBef>
                <a:spcPts val="375"/>
              </a:spcBef>
              <a:spcAft>
                <a:spcPts val="0"/>
              </a:spcAft>
              <a:buClr>
                <a:schemeClr val="dk1"/>
              </a:buClr>
              <a:buSzPts val="1500"/>
              <a:buChar char="•"/>
            </a:pPr>
            <a:r>
              <a:rPr lang="fr-FR"/>
              <a:t>… avec un faible retour d’investissement : nombre de patients limité</a:t>
            </a:r>
            <a:endParaRPr/>
          </a:p>
          <a:p>
            <a:pPr marL="514350" lvl="1" indent="-171450" algn="l" rtl="0">
              <a:lnSpc>
                <a:spcPct val="90000"/>
              </a:lnSpc>
              <a:spcBef>
                <a:spcPts val="375"/>
              </a:spcBef>
              <a:spcAft>
                <a:spcPts val="0"/>
              </a:spcAft>
              <a:buClr>
                <a:schemeClr val="dk1"/>
              </a:buClr>
              <a:buSzPts val="1800"/>
              <a:buChar char="•"/>
            </a:pPr>
            <a:r>
              <a:rPr lang="fr-FR"/>
              <a:t>Pour l’utilisateur</a:t>
            </a:r>
            <a:endParaRPr/>
          </a:p>
          <a:p>
            <a:pPr marL="857250" lvl="2" indent="-171450" algn="l" rtl="0">
              <a:lnSpc>
                <a:spcPct val="90000"/>
              </a:lnSpc>
              <a:spcBef>
                <a:spcPts val="375"/>
              </a:spcBef>
              <a:spcAft>
                <a:spcPts val="0"/>
              </a:spcAft>
              <a:buClr>
                <a:schemeClr val="dk1"/>
              </a:buClr>
              <a:buSzPts val="1500"/>
              <a:buChar char="•"/>
            </a:pPr>
            <a:r>
              <a:rPr lang="fr-FR"/>
              <a:t>Coût élevé</a:t>
            </a:r>
            <a:endParaRPr/>
          </a:p>
          <a:p>
            <a:pPr marL="857250" lvl="2" indent="-171450" algn="l" rtl="0">
              <a:lnSpc>
                <a:spcPct val="90000"/>
              </a:lnSpc>
              <a:spcBef>
                <a:spcPts val="375"/>
              </a:spcBef>
              <a:spcAft>
                <a:spcPts val="0"/>
              </a:spcAft>
              <a:buClr>
                <a:schemeClr val="dk1"/>
              </a:buClr>
              <a:buSzPts val="1500"/>
              <a:buChar char="•"/>
            </a:pPr>
            <a:r>
              <a:rPr lang="fr-FR"/>
              <a:t>Remboursement conditionné par le  « SMR » et l’ « ASMR »</a:t>
            </a:r>
            <a:endParaRPr/>
          </a:p>
          <a:p>
            <a:pPr marL="514350" lvl="1" indent="-57150" algn="l" rtl="0">
              <a:lnSpc>
                <a:spcPct val="90000"/>
              </a:lnSpc>
              <a:spcBef>
                <a:spcPts val="375"/>
              </a:spcBef>
              <a:spcAft>
                <a:spcPts val="0"/>
              </a:spcAft>
              <a:buClr>
                <a:schemeClr val="dk1"/>
              </a:buClr>
              <a:buSzPts val="1800"/>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76"/>
          <p:cNvSpPr/>
          <p:nvPr/>
        </p:nvSpPr>
        <p:spPr>
          <a:xfrm rot="10800000" flipH="1">
            <a:off x="4716016" y="2283718"/>
            <a:ext cx="3255800" cy="2808312"/>
          </a:xfrm>
          <a:prstGeom prst="curvedLeftArrow">
            <a:avLst>
              <a:gd name="adj1" fmla="val 21854"/>
              <a:gd name="adj2" fmla="val 42144"/>
              <a:gd name="adj3"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32" name="Google Shape;1332;p76"/>
          <p:cNvSpPr/>
          <p:nvPr/>
        </p:nvSpPr>
        <p:spPr>
          <a:xfrm>
            <a:off x="1043608" y="4083918"/>
            <a:ext cx="5904656" cy="100811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3" name="Google Shape;1333;p76"/>
          <p:cNvSpPr txBox="1">
            <a:spLocks noGrp="1"/>
          </p:cNvSpPr>
          <p:nvPr>
            <p:ph type="title"/>
          </p:nvPr>
        </p:nvSpPr>
        <p:spPr>
          <a:xfrm>
            <a:off x="467544" y="195486"/>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fr-FR"/>
              <a:t>Pour conclure… </a:t>
            </a:r>
            <a:br>
              <a:rPr lang="fr-FR"/>
            </a:br>
            <a:r>
              <a:rPr lang="fr-FR"/>
              <a:t>rayonnements et radioactivité en médecine</a:t>
            </a:r>
            <a:endParaRPr/>
          </a:p>
        </p:txBody>
      </p:sp>
      <p:sp>
        <p:nvSpPr>
          <p:cNvPr id="1334" name="Google Shape;1334;p76"/>
          <p:cNvSpPr txBox="1">
            <a:spLocks noGrp="1"/>
          </p:cNvSpPr>
          <p:nvPr>
            <p:ph type="body" idx="1"/>
          </p:nvPr>
        </p:nvSpPr>
        <p:spPr>
          <a:xfrm>
            <a:off x="1691680" y="1275606"/>
            <a:ext cx="5472608" cy="3744416"/>
          </a:xfrm>
          <a:prstGeom prst="rect">
            <a:avLst/>
          </a:prstGeom>
          <a:noFill/>
          <a:ln>
            <a:noFill/>
          </a:ln>
        </p:spPr>
        <p:txBody>
          <a:bodyPr spcFirstLastPara="1" wrap="square" lIns="68575" tIns="34275" rIns="68575" bIns="34275" anchor="t" anchorCtr="0">
            <a:normAutofit lnSpcReduction="10000"/>
          </a:bodyPr>
          <a:lstStyle/>
          <a:p>
            <a:pPr marL="171450" lvl="0" indent="-177800" algn="l" rtl="0">
              <a:lnSpc>
                <a:spcPct val="90000"/>
              </a:lnSpc>
              <a:spcBef>
                <a:spcPts val="0"/>
              </a:spcBef>
              <a:spcAft>
                <a:spcPts val="0"/>
              </a:spcAft>
              <a:buClr>
                <a:srgbClr val="C00000"/>
              </a:buClr>
              <a:buSzPts val="2800"/>
              <a:buChar char="•"/>
            </a:pPr>
            <a:r>
              <a:rPr lang="fr-FR" sz="2800" b="1">
                <a:solidFill>
                  <a:srgbClr val="C00000"/>
                </a:solidFill>
              </a:rPr>
              <a:t>Développement important</a:t>
            </a:r>
            <a:endParaRPr/>
          </a:p>
          <a:p>
            <a:pPr marL="514350" lvl="1" indent="-171450" algn="l" rtl="0">
              <a:lnSpc>
                <a:spcPct val="90000"/>
              </a:lnSpc>
              <a:spcBef>
                <a:spcPts val="375"/>
              </a:spcBef>
              <a:spcAft>
                <a:spcPts val="0"/>
              </a:spcAft>
              <a:buClr>
                <a:schemeClr val="dk1"/>
              </a:buClr>
              <a:buSzPts val="2400"/>
              <a:buChar char="•"/>
            </a:pPr>
            <a:r>
              <a:rPr lang="fr-FR" sz="2400"/>
              <a:t>Pour le diagnostic</a:t>
            </a:r>
            <a:endParaRPr/>
          </a:p>
          <a:p>
            <a:pPr marL="514350" lvl="1" indent="-171450" algn="l" rtl="0">
              <a:lnSpc>
                <a:spcPct val="90000"/>
              </a:lnSpc>
              <a:spcBef>
                <a:spcPts val="375"/>
              </a:spcBef>
              <a:spcAft>
                <a:spcPts val="0"/>
              </a:spcAft>
              <a:buClr>
                <a:schemeClr val="dk1"/>
              </a:buClr>
              <a:buSzPts val="2400"/>
              <a:buChar char="•"/>
            </a:pPr>
            <a:r>
              <a:rPr lang="fr-FR" sz="2400"/>
              <a:t>Pour le traitement</a:t>
            </a:r>
            <a:endParaRPr/>
          </a:p>
          <a:p>
            <a:pPr marL="514350" lvl="1" indent="-57150" algn="l" rtl="0">
              <a:lnSpc>
                <a:spcPct val="90000"/>
              </a:lnSpc>
              <a:spcBef>
                <a:spcPts val="375"/>
              </a:spcBef>
              <a:spcAft>
                <a:spcPts val="0"/>
              </a:spcAft>
              <a:buClr>
                <a:schemeClr val="dk1"/>
              </a:buClr>
              <a:buSzPts val="1800"/>
              <a:buNone/>
            </a:pPr>
            <a:endParaRPr/>
          </a:p>
          <a:p>
            <a:pPr marL="171450" lvl="0" indent="-177800" algn="l" rtl="0">
              <a:lnSpc>
                <a:spcPct val="90000"/>
              </a:lnSpc>
              <a:spcBef>
                <a:spcPts val="750"/>
              </a:spcBef>
              <a:spcAft>
                <a:spcPts val="0"/>
              </a:spcAft>
              <a:buClr>
                <a:srgbClr val="00B050"/>
              </a:buClr>
              <a:buSzPts val="2800"/>
              <a:buChar char="•"/>
            </a:pPr>
            <a:r>
              <a:rPr lang="fr-FR" sz="2800" b="1">
                <a:solidFill>
                  <a:srgbClr val="00B050"/>
                </a:solidFill>
              </a:rPr>
              <a:t>Innovation (s) +++</a:t>
            </a:r>
            <a:endParaRPr/>
          </a:p>
          <a:p>
            <a:pPr marL="171450" lvl="0" indent="-38100" algn="l" rtl="0">
              <a:lnSpc>
                <a:spcPct val="90000"/>
              </a:lnSpc>
              <a:spcBef>
                <a:spcPts val="750"/>
              </a:spcBef>
              <a:spcAft>
                <a:spcPts val="0"/>
              </a:spcAft>
              <a:buClr>
                <a:schemeClr val="dk1"/>
              </a:buClr>
              <a:buSzPts val="2100"/>
              <a:buNone/>
            </a:pPr>
            <a:endParaRPr b="1">
              <a:solidFill>
                <a:srgbClr val="00B050"/>
              </a:solidFill>
            </a:endParaRPr>
          </a:p>
          <a:p>
            <a:pPr marL="171450" lvl="0" indent="-171450" algn="l" rtl="0">
              <a:lnSpc>
                <a:spcPct val="90000"/>
              </a:lnSpc>
              <a:spcBef>
                <a:spcPts val="750"/>
              </a:spcBef>
              <a:spcAft>
                <a:spcPts val="0"/>
              </a:spcAft>
              <a:buClr>
                <a:srgbClr val="0070C0"/>
              </a:buClr>
              <a:buSzPts val="2100"/>
              <a:buChar char="•"/>
            </a:pPr>
            <a:r>
              <a:rPr lang="fr-FR" b="1">
                <a:solidFill>
                  <a:srgbClr val="0070C0"/>
                </a:solidFill>
              </a:rPr>
              <a:t>Médecine personnalisée</a:t>
            </a:r>
            <a:endParaRPr/>
          </a:p>
          <a:p>
            <a:pPr marL="171450" lvl="0" indent="-171450" algn="l" rtl="0">
              <a:lnSpc>
                <a:spcPct val="90000"/>
              </a:lnSpc>
              <a:spcBef>
                <a:spcPts val="750"/>
              </a:spcBef>
              <a:spcAft>
                <a:spcPts val="0"/>
              </a:spcAft>
              <a:buClr>
                <a:schemeClr val="dk1"/>
              </a:buClr>
              <a:buSzPts val="2100"/>
              <a:buChar char="•"/>
            </a:pPr>
            <a:r>
              <a:rPr lang="fr-FR"/>
              <a:t>Intégration aux « </a:t>
            </a:r>
            <a:r>
              <a:rPr lang="fr-FR" b="1">
                <a:solidFill>
                  <a:srgbClr val="0070C0"/>
                </a:solidFill>
              </a:rPr>
              <a:t>parcours de soin</a:t>
            </a:r>
            <a:r>
              <a:rPr lang="fr-FR"/>
              <a:t> »</a:t>
            </a:r>
            <a:endParaRPr/>
          </a:p>
          <a:p>
            <a:pPr marL="171450" lvl="0" indent="-171450" algn="l" rtl="0">
              <a:lnSpc>
                <a:spcPct val="90000"/>
              </a:lnSpc>
              <a:spcBef>
                <a:spcPts val="750"/>
              </a:spcBef>
              <a:spcAft>
                <a:spcPts val="0"/>
              </a:spcAft>
              <a:buClr>
                <a:schemeClr val="dk1"/>
              </a:buClr>
              <a:buSzPts val="2100"/>
              <a:buChar char="•"/>
            </a:pPr>
            <a:r>
              <a:rPr lang="fr-FR"/>
              <a:t>Faciliter </a:t>
            </a:r>
            <a:r>
              <a:rPr lang="fr-FR" b="1">
                <a:solidFill>
                  <a:srgbClr val="002060"/>
                </a:solidFill>
              </a:rPr>
              <a:t>l’accès à l’innovation </a:t>
            </a:r>
            <a:r>
              <a:rPr lang="fr-FR"/>
              <a:t>(réglementaire)</a:t>
            </a:r>
            <a:endParaRPr/>
          </a:p>
          <a:p>
            <a:pPr marL="171450" lvl="0" indent="-171450" algn="l" rtl="0">
              <a:lnSpc>
                <a:spcPct val="90000"/>
              </a:lnSpc>
              <a:spcBef>
                <a:spcPts val="750"/>
              </a:spcBef>
              <a:spcAft>
                <a:spcPts val="0"/>
              </a:spcAft>
              <a:buClr>
                <a:srgbClr val="FF0000"/>
              </a:buClr>
              <a:buSzPts val="2100"/>
              <a:buChar char="•"/>
            </a:pPr>
            <a:r>
              <a:rPr lang="fr-FR" b="1">
                <a:solidFill>
                  <a:srgbClr val="FF0000"/>
                </a:solidFill>
              </a:rPr>
              <a:t>Modèle médico-économique à (ré)inven</a:t>
            </a:r>
            <a:r>
              <a:rPr lang="fr-FR" sz="2000" b="1">
                <a:solidFill>
                  <a:srgbClr val="FF0000"/>
                </a:solidFill>
              </a:rPr>
              <a:t>t</a:t>
            </a:r>
            <a:r>
              <a:rPr lang="fr-FR" b="1">
                <a:solidFill>
                  <a:srgbClr val="FF0000"/>
                </a:solidFill>
              </a:rPr>
              <a:t>er</a:t>
            </a:r>
            <a:endParaRPr b="1">
              <a:solidFill>
                <a:srgbClr val="FF0000"/>
              </a:solidFill>
            </a:endParaRPr>
          </a:p>
        </p:txBody>
      </p:sp>
      <p:sp>
        <p:nvSpPr>
          <p:cNvPr id="1335" name="Google Shape;1335;p76"/>
          <p:cNvSpPr/>
          <p:nvPr/>
        </p:nvSpPr>
        <p:spPr>
          <a:xfrm>
            <a:off x="1403648" y="4155926"/>
            <a:ext cx="5544616" cy="864096"/>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6" name="Google Shape;1336;p76"/>
          <p:cNvSpPr/>
          <p:nvPr/>
        </p:nvSpPr>
        <p:spPr>
          <a:xfrm>
            <a:off x="1556048" y="1203598"/>
            <a:ext cx="4384104" cy="1224136"/>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pic>
        <p:nvPicPr>
          <p:cNvPr id="1341" name="Google Shape;1341;p77"/>
          <p:cNvPicPr preferRelativeResize="0"/>
          <p:nvPr/>
        </p:nvPicPr>
        <p:blipFill rotWithShape="1">
          <a:blip r:embed="rId3">
            <a:alphaModFix/>
          </a:blip>
          <a:srcRect b="14137"/>
          <a:stretch/>
        </p:blipFill>
        <p:spPr>
          <a:xfrm>
            <a:off x="22607" y="0"/>
            <a:ext cx="5522922" cy="3147814"/>
          </a:xfrm>
          <a:prstGeom prst="rect">
            <a:avLst/>
          </a:prstGeom>
          <a:noFill/>
          <a:ln>
            <a:noFill/>
          </a:ln>
        </p:spPr>
      </p:pic>
      <p:sp>
        <p:nvSpPr>
          <p:cNvPr id="1342" name="Google Shape;1342;p77"/>
          <p:cNvSpPr txBox="1">
            <a:spLocks noGrp="1"/>
          </p:cNvSpPr>
          <p:nvPr>
            <p:ph type="title"/>
          </p:nvPr>
        </p:nvSpPr>
        <p:spPr>
          <a:xfrm>
            <a:off x="5940152" y="519522"/>
            <a:ext cx="2736304" cy="857250"/>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sz="3200"/>
              <a:t>Merci pour votre attention</a:t>
            </a:r>
            <a:endParaRPr sz="3200"/>
          </a:p>
        </p:txBody>
      </p:sp>
      <p:pic>
        <p:nvPicPr>
          <p:cNvPr id="1343" name="Google Shape;1343;p77"/>
          <p:cNvPicPr preferRelativeResize="0"/>
          <p:nvPr/>
        </p:nvPicPr>
        <p:blipFill rotWithShape="1">
          <a:blip r:embed="rId4">
            <a:alphaModFix/>
          </a:blip>
          <a:srcRect l="1915" t="5579" b="2721"/>
          <a:stretch/>
        </p:blipFill>
        <p:spPr>
          <a:xfrm>
            <a:off x="4011930" y="1779662"/>
            <a:ext cx="5145786" cy="32403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8"/>
          <p:cNvSpPr txBox="1">
            <a:spLocks noGrp="1"/>
          </p:cNvSpPr>
          <p:nvPr>
            <p:ph type="body" idx="1"/>
          </p:nvPr>
        </p:nvSpPr>
        <p:spPr>
          <a:xfrm>
            <a:off x="107504" y="627534"/>
            <a:ext cx="8784976" cy="4176464"/>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SzPts val="1600"/>
              <a:buFont typeface="Corbel"/>
              <a:buChar char="•"/>
            </a:pPr>
            <a:r>
              <a:rPr lang="fr-FR" sz="1600"/>
              <a:t>traitement d'un cancer sur deux, notamment lors de la phase initiale de la maladie. </a:t>
            </a:r>
            <a:endParaRPr/>
          </a:p>
          <a:p>
            <a:pPr marL="342900" lvl="0" indent="-342900" algn="just" rtl="0">
              <a:spcBef>
                <a:spcPts val="1200"/>
              </a:spcBef>
              <a:spcAft>
                <a:spcPts val="0"/>
              </a:spcAft>
              <a:buSzPts val="1600"/>
              <a:buFont typeface="Corbel"/>
              <a:buChar char="•"/>
            </a:pPr>
            <a:r>
              <a:rPr lang="fr-FR" sz="1600"/>
              <a:t>Chaque année, environ 200 000 personnes bénéficient d'une radiothérapie en France</a:t>
            </a:r>
            <a:endParaRPr/>
          </a:p>
          <a:p>
            <a:pPr marL="342900" lvl="0" indent="-342900" algn="just" rtl="0">
              <a:spcBef>
                <a:spcPts val="1200"/>
              </a:spcBef>
              <a:spcAft>
                <a:spcPts val="0"/>
              </a:spcAft>
              <a:buSzPts val="1600"/>
              <a:buFont typeface="Corbel"/>
              <a:buChar char="•"/>
            </a:pPr>
            <a:r>
              <a:rPr lang="fr-FR" sz="1600"/>
              <a:t>1900 – 1939 : période du kilovoltage et du radium </a:t>
            </a:r>
            <a:endParaRPr sz="1600"/>
          </a:p>
          <a:p>
            <a:pPr marL="742950" lvl="1" indent="-285750" algn="just" rtl="0">
              <a:spcBef>
                <a:spcPts val="0"/>
              </a:spcBef>
              <a:spcAft>
                <a:spcPts val="0"/>
              </a:spcAft>
              <a:buSzPts val="1200"/>
              <a:buFont typeface="Corbel"/>
              <a:buChar char="–"/>
            </a:pPr>
            <a:r>
              <a:rPr lang="fr-FR" sz="1200"/>
              <a:t>Les générateurs de rayons X ont évolué du tube de Crookes au tube de Coolidge atteignant : énergies de 100 puis 200 kV. </a:t>
            </a:r>
            <a:endParaRPr/>
          </a:p>
          <a:p>
            <a:pPr marL="742950" lvl="1" indent="-285750" algn="just" rtl="0">
              <a:spcBef>
                <a:spcPts val="0"/>
              </a:spcBef>
              <a:spcAft>
                <a:spcPts val="0"/>
              </a:spcAft>
              <a:buSzPts val="1200"/>
              <a:buFont typeface="Corbel"/>
              <a:buChar char="–"/>
            </a:pPr>
            <a:r>
              <a:rPr lang="fr-FR" sz="1200"/>
              <a:t>« dose érythème » : rayons qui « brûlent » la peau. La barrière cutanée et les faibles énergies limitent l'efficacité. </a:t>
            </a:r>
            <a:endParaRPr/>
          </a:p>
          <a:p>
            <a:pPr marL="742950" lvl="1" indent="-285750" algn="just" rtl="0">
              <a:spcBef>
                <a:spcPts val="0"/>
              </a:spcBef>
              <a:spcAft>
                <a:spcPts val="0"/>
              </a:spcAft>
              <a:buSzPts val="1200"/>
              <a:buFont typeface="Corbel"/>
              <a:buChar char="–"/>
            </a:pPr>
            <a:r>
              <a:rPr lang="fr-FR" sz="1200"/>
              <a:t>néanmoins, premiers cancers contrôlés dès 1902 (cancers cutanés superficiels)</a:t>
            </a:r>
            <a:endParaRPr/>
          </a:p>
          <a:p>
            <a:pPr marL="742950" lvl="1" indent="-285750" algn="just" rtl="0">
              <a:spcBef>
                <a:spcPts val="0"/>
              </a:spcBef>
              <a:spcAft>
                <a:spcPts val="0"/>
              </a:spcAft>
              <a:buSzPts val="1200"/>
              <a:buFont typeface="Corbel"/>
              <a:buChar char="–"/>
            </a:pPr>
            <a:r>
              <a:rPr lang="fr-FR" sz="1200"/>
              <a:t>réponses spectaculaires pour les tumeurs radiosensibles</a:t>
            </a:r>
            <a:endParaRPr/>
          </a:p>
          <a:p>
            <a:pPr marL="342900" lvl="0" indent="-342900" algn="just" rtl="0">
              <a:spcBef>
                <a:spcPts val="1200"/>
              </a:spcBef>
              <a:spcAft>
                <a:spcPts val="0"/>
              </a:spcAft>
              <a:buSzPts val="2000"/>
              <a:buFont typeface="Corbel"/>
              <a:buChar char="•"/>
            </a:pPr>
            <a:r>
              <a:rPr lang="fr-FR" sz="2000"/>
              <a:t>1950–1995 : période du mégavoltage (« hautes énergies » )</a:t>
            </a:r>
            <a:endParaRPr sz="2000"/>
          </a:p>
          <a:p>
            <a:pPr marL="742950" lvl="1" indent="-285750" algn="just" rtl="0">
              <a:spcBef>
                <a:spcPts val="0"/>
              </a:spcBef>
              <a:spcAft>
                <a:spcPts val="0"/>
              </a:spcAft>
              <a:buSzPts val="1200"/>
              <a:buFont typeface="Corbel"/>
              <a:buChar char="–"/>
            </a:pPr>
            <a:r>
              <a:rPr lang="fr-FR" sz="1200"/>
              <a:t>évite les « brûlures » cutanées </a:t>
            </a:r>
            <a:endParaRPr sz="1200"/>
          </a:p>
          <a:p>
            <a:pPr marL="742950" lvl="1" indent="-285750" algn="just" rtl="0">
              <a:spcBef>
                <a:spcPts val="0"/>
              </a:spcBef>
              <a:spcAft>
                <a:spcPts val="0"/>
              </a:spcAft>
              <a:buSzPts val="1200"/>
              <a:buFont typeface="Corbel"/>
              <a:buChar char="–"/>
            </a:pPr>
            <a:r>
              <a:rPr lang="fr-FR" sz="1200"/>
              <a:t>1936 : P. et I. Joliot Curie découvrent la radioactivité artificielle 🡺 premier appareil de télécobalt 1951 au Canada puis en 1953 en France à Paris</a:t>
            </a:r>
            <a:endParaRPr/>
          </a:p>
          <a:p>
            <a:pPr marL="742950" lvl="1" indent="-285750" algn="just" rtl="0">
              <a:spcBef>
                <a:spcPts val="0"/>
              </a:spcBef>
              <a:spcAft>
                <a:spcPts val="0"/>
              </a:spcAft>
              <a:buSzPts val="1200"/>
              <a:buFont typeface="Corbel"/>
              <a:buChar char="–"/>
            </a:pPr>
            <a:r>
              <a:rPr lang="fr-FR" sz="1200"/>
              <a:t>Accélérateurs linéaires : photons X de haute énergie (MeV)</a:t>
            </a:r>
            <a:endParaRPr sz="1200"/>
          </a:p>
          <a:p>
            <a:pPr marL="342900" lvl="0" indent="-342900" algn="just" rtl="0">
              <a:spcBef>
                <a:spcPts val="1200"/>
              </a:spcBef>
              <a:spcAft>
                <a:spcPts val="0"/>
              </a:spcAft>
              <a:buSzPts val="1600"/>
              <a:buFont typeface="Corbel"/>
              <a:buChar char="•"/>
            </a:pPr>
            <a:r>
              <a:rPr lang="fr-FR" sz="1600"/>
              <a:t>Radiothérapie assistée par ordinateur (1995–2010)</a:t>
            </a:r>
            <a:endParaRPr/>
          </a:p>
          <a:p>
            <a:pPr marL="742950" lvl="1" indent="-285750" algn="just" rtl="0">
              <a:spcBef>
                <a:spcPts val="0"/>
              </a:spcBef>
              <a:spcAft>
                <a:spcPts val="0"/>
              </a:spcAft>
              <a:buSzPts val="1200"/>
              <a:buFont typeface="Corbel"/>
              <a:buChar char="–"/>
            </a:pPr>
            <a:r>
              <a:rPr lang="fr-FR" sz="1200"/>
              <a:t>Objectifs : dose plus faible dans les OAR tout en augmentant la dose au volume cible</a:t>
            </a:r>
            <a:endParaRPr/>
          </a:p>
          <a:p>
            <a:pPr marL="742950" lvl="1" indent="-285750" algn="just" rtl="0">
              <a:spcBef>
                <a:spcPts val="0"/>
              </a:spcBef>
              <a:spcAft>
                <a:spcPts val="0"/>
              </a:spcAft>
              <a:buSzPts val="1200"/>
              <a:buFont typeface="Corbel"/>
              <a:buChar char="–"/>
            </a:pPr>
            <a:r>
              <a:rPr lang="fr-FR" sz="1200"/>
              <a:t>recherche sur l'exactitude du ciblage balistique. </a:t>
            </a:r>
            <a:endParaRPr sz="1200"/>
          </a:p>
          <a:p>
            <a:pPr marL="742950" lvl="1" indent="-285750" algn="just" rtl="0">
              <a:spcBef>
                <a:spcPts val="0"/>
              </a:spcBef>
              <a:spcAft>
                <a:spcPts val="0"/>
              </a:spcAft>
              <a:buSzPts val="1200"/>
              <a:buFont typeface="Corbel"/>
              <a:buChar char="–"/>
            </a:pPr>
            <a:r>
              <a:rPr lang="fr-FR" sz="1200"/>
              <a:t>informatique, la numérisation des images en 3D, robotique </a:t>
            </a:r>
            <a:endParaRPr/>
          </a:p>
          <a:p>
            <a:pPr marL="742950" lvl="1" indent="-285750" algn="just" rtl="0">
              <a:spcBef>
                <a:spcPts val="0"/>
              </a:spcBef>
              <a:spcAft>
                <a:spcPts val="0"/>
              </a:spcAft>
              <a:buSzPts val="1200"/>
              <a:buFont typeface="Corbel"/>
              <a:buChar char="–"/>
            </a:pPr>
            <a:r>
              <a:rPr lang="fr-FR" sz="1200"/>
              <a:t>conformationnel, IMRT….</a:t>
            </a:r>
            <a:endParaRPr sz="1200"/>
          </a:p>
          <a:p>
            <a:pPr marL="342900" lvl="0" indent="-241300" algn="just" rtl="0">
              <a:spcBef>
                <a:spcPts val="0"/>
              </a:spcBef>
              <a:spcAft>
                <a:spcPts val="0"/>
              </a:spcAft>
              <a:buSzPts val="1600"/>
              <a:buFont typeface="Corbel"/>
              <a:buNone/>
            </a:pPr>
            <a:endParaRPr sz="1600"/>
          </a:p>
        </p:txBody>
      </p:sp>
      <p:sp>
        <p:nvSpPr>
          <p:cNvPr id="436" name="Google Shape;436;p8"/>
          <p:cNvSpPr txBox="1">
            <a:spLocks noGrp="1"/>
          </p:cNvSpPr>
          <p:nvPr>
            <p:ph type="title"/>
          </p:nvPr>
        </p:nvSpPr>
        <p:spPr>
          <a:xfrm>
            <a:off x="179512" y="51470"/>
            <a:ext cx="4032448" cy="589756"/>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Corbel"/>
              <a:buNone/>
            </a:pPr>
            <a:r>
              <a:rPr lang="fr-FR"/>
              <a:t>Radiothérapie externe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9"/>
          <p:cNvPicPr preferRelativeResize="0"/>
          <p:nvPr/>
        </p:nvPicPr>
        <p:blipFill rotWithShape="1">
          <a:blip r:embed="rId3">
            <a:alphaModFix/>
          </a:blip>
          <a:srcRect/>
          <a:stretch/>
        </p:blipFill>
        <p:spPr>
          <a:xfrm>
            <a:off x="7565699" y="1825104"/>
            <a:ext cx="1447665" cy="1178694"/>
          </a:xfrm>
          <a:prstGeom prst="rect">
            <a:avLst/>
          </a:prstGeom>
          <a:noFill/>
          <a:ln>
            <a:noFill/>
          </a:ln>
        </p:spPr>
      </p:pic>
      <p:sp>
        <p:nvSpPr>
          <p:cNvPr id="442" name="Google Shape;442;p9"/>
          <p:cNvSpPr/>
          <p:nvPr/>
        </p:nvSpPr>
        <p:spPr>
          <a:xfrm>
            <a:off x="6330916" y="744041"/>
            <a:ext cx="162483" cy="1038369"/>
          </a:xfrm>
          <a:prstGeom prst="downArrow">
            <a:avLst>
              <a:gd name="adj1" fmla="val 50000"/>
              <a:gd name="adj2" fmla="val 50000"/>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443" name="Google Shape;443;p9"/>
          <p:cNvGrpSpPr/>
          <p:nvPr/>
        </p:nvGrpSpPr>
        <p:grpSpPr>
          <a:xfrm>
            <a:off x="755576" y="267494"/>
            <a:ext cx="7776864" cy="4248472"/>
            <a:chOff x="683568" y="267494"/>
            <a:chExt cx="7776864" cy="4248472"/>
          </a:xfrm>
        </p:grpSpPr>
        <p:cxnSp>
          <p:nvCxnSpPr>
            <p:cNvPr id="444" name="Google Shape;444;p9"/>
            <p:cNvCxnSpPr/>
            <p:nvPr/>
          </p:nvCxnSpPr>
          <p:spPr>
            <a:xfrm>
              <a:off x="683568" y="4515966"/>
              <a:ext cx="7776864" cy="0"/>
            </a:xfrm>
            <a:prstGeom prst="straightConnector1">
              <a:avLst/>
            </a:prstGeom>
            <a:noFill/>
            <a:ln w="38100" cap="flat" cmpd="sng">
              <a:solidFill>
                <a:schemeClr val="accent1"/>
              </a:solidFill>
              <a:prstDash val="solid"/>
              <a:miter lim="800000"/>
              <a:headEnd type="none" w="sm" len="sm"/>
              <a:tailEnd type="stealth" w="med" len="med"/>
            </a:ln>
          </p:spPr>
        </p:cxnSp>
        <p:cxnSp>
          <p:nvCxnSpPr>
            <p:cNvPr id="445" name="Google Shape;445;p9"/>
            <p:cNvCxnSpPr/>
            <p:nvPr/>
          </p:nvCxnSpPr>
          <p:spPr>
            <a:xfrm rot="10800000">
              <a:off x="683568" y="267494"/>
              <a:ext cx="0" cy="4248472"/>
            </a:xfrm>
            <a:prstGeom prst="straightConnector1">
              <a:avLst/>
            </a:prstGeom>
            <a:noFill/>
            <a:ln w="38100" cap="flat" cmpd="sng">
              <a:solidFill>
                <a:schemeClr val="accent1"/>
              </a:solidFill>
              <a:prstDash val="solid"/>
              <a:miter lim="800000"/>
              <a:headEnd type="none" w="sm" len="sm"/>
              <a:tailEnd type="stealth" w="med" len="med"/>
            </a:ln>
          </p:spPr>
        </p:cxnSp>
      </p:grpSp>
      <p:sp>
        <p:nvSpPr>
          <p:cNvPr id="446" name="Google Shape;446;p9"/>
          <p:cNvSpPr txBox="1"/>
          <p:nvPr/>
        </p:nvSpPr>
        <p:spPr>
          <a:xfrm>
            <a:off x="521208" y="4587974"/>
            <a:ext cx="823013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0" i="0" u="none" strike="noStrike" cap="none">
                <a:solidFill>
                  <a:schemeClr val="dk1"/>
                </a:solidFill>
                <a:latin typeface="Calibri"/>
                <a:ea typeface="Calibri"/>
                <a:cs typeface="Calibri"/>
                <a:sym typeface="Calibri"/>
              </a:rPr>
              <a:t>1895            1930                       1970                     1980                   2000                       2020 </a:t>
            </a:r>
            <a:endParaRPr sz="1800">
              <a:solidFill>
                <a:schemeClr val="dk1"/>
              </a:solidFill>
              <a:latin typeface="Calibri"/>
              <a:ea typeface="Calibri"/>
              <a:cs typeface="Calibri"/>
              <a:sym typeface="Calibri"/>
            </a:endParaRPr>
          </a:p>
        </p:txBody>
      </p:sp>
      <p:sp>
        <p:nvSpPr>
          <p:cNvPr id="447" name="Google Shape;447;p9"/>
          <p:cNvSpPr txBox="1"/>
          <p:nvPr/>
        </p:nvSpPr>
        <p:spPr>
          <a:xfrm>
            <a:off x="776377" y="449163"/>
            <a:ext cx="14816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Performances</a:t>
            </a:r>
            <a:endParaRPr sz="1800">
              <a:solidFill>
                <a:schemeClr val="dk1"/>
              </a:solidFill>
              <a:latin typeface="Calibri"/>
              <a:ea typeface="Calibri"/>
              <a:cs typeface="Calibri"/>
              <a:sym typeface="Calibri"/>
            </a:endParaRPr>
          </a:p>
        </p:txBody>
      </p:sp>
      <p:sp>
        <p:nvSpPr>
          <p:cNvPr id="448" name="Google Shape;448;p9"/>
          <p:cNvSpPr/>
          <p:nvPr/>
        </p:nvSpPr>
        <p:spPr>
          <a:xfrm>
            <a:off x="776377" y="195486"/>
            <a:ext cx="7468031" cy="4290250"/>
          </a:xfrm>
          <a:custGeom>
            <a:avLst/>
            <a:gdLst/>
            <a:ahLst/>
            <a:cxnLst/>
            <a:rect l="l" t="t" r="r" b="b"/>
            <a:pathLst>
              <a:path w="7254815" h="4106174" extrusionOk="0">
                <a:moveTo>
                  <a:pt x="0" y="4106174"/>
                </a:moveTo>
                <a:cubicBezTo>
                  <a:pt x="398253" y="4038600"/>
                  <a:pt x="796506" y="3971027"/>
                  <a:pt x="1268083" y="3856008"/>
                </a:cubicBezTo>
                <a:cubicBezTo>
                  <a:pt x="1739660" y="3740989"/>
                  <a:pt x="2307567" y="3623095"/>
                  <a:pt x="2829465" y="3416061"/>
                </a:cubicBezTo>
                <a:cubicBezTo>
                  <a:pt x="3351363" y="3209027"/>
                  <a:pt x="3863197" y="3017808"/>
                  <a:pt x="4399472" y="2613804"/>
                </a:cubicBezTo>
                <a:cubicBezTo>
                  <a:pt x="4935747" y="2209800"/>
                  <a:pt x="5571227" y="1427672"/>
                  <a:pt x="6047117" y="992038"/>
                </a:cubicBezTo>
                <a:cubicBezTo>
                  <a:pt x="6523007" y="556404"/>
                  <a:pt x="7254815" y="0"/>
                  <a:pt x="7254815" y="0"/>
                </a:cubicBezTo>
                <a:lnTo>
                  <a:pt x="7254815" y="0"/>
                </a:lnTo>
              </a:path>
            </a:pathLst>
          </a:cu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9"/>
          <p:cNvSpPr/>
          <p:nvPr/>
        </p:nvSpPr>
        <p:spPr>
          <a:xfrm>
            <a:off x="647564" y="3821038"/>
            <a:ext cx="216024" cy="576064"/>
          </a:xfrm>
          <a:prstGeom prst="downArrow">
            <a:avLst>
              <a:gd name="adj1" fmla="val 50000"/>
              <a:gd name="adj2" fmla="val 50000"/>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0" name="Google Shape;450;p9"/>
          <p:cNvSpPr/>
          <p:nvPr/>
        </p:nvSpPr>
        <p:spPr>
          <a:xfrm>
            <a:off x="2381216" y="3533006"/>
            <a:ext cx="216024" cy="576064"/>
          </a:xfrm>
          <a:prstGeom prst="downArrow">
            <a:avLst>
              <a:gd name="adj1" fmla="val 50000"/>
              <a:gd name="adj2" fmla="val 50000"/>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1" name="Google Shape;451;p9"/>
          <p:cNvSpPr/>
          <p:nvPr/>
        </p:nvSpPr>
        <p:spPr>
          <a:xfrm>
            <a:off x="5058032" y="2414653"/>
            <a:ext cx="216024" cy="576064"/>
          </a:xfrm>
          <a:prstGeom prst="downArrow">
            <a:avLst>
              <a:gd name="adj1" fmla="val 50000"/>
              <a:gd name="adj2" fmla="val 50000"/>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9"/>
          <p:cNvSpPr/>
          <p:nvPr/>
        </p:nvSpPr>
        <p:spPr>
          <a:xfrm>
            <a:off x="3491880" y="3241171"/>
            <a:ext cx="216024" cy="576064"/>
          </a:xfrm>
          <a:prstGeom prst="downArrow">
            <a:avLst>
              <a:gd name="adj1" fmla="val 50000"/>
              <a:gd name="adj2" fmla="val 50000"/>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3" name="Google Shape;453;p9"/>
          <p:cNvSpPr/>
          <p:nvPr/>
        </p:nvSpPr>
        <p:spPr>
          <a:xfrm>
            <a:off x="6048164" y="1442234"/>
            <a:ext cx="216024" cy="576064"/>
          </a:xfrm>
          <a:prstGeom prst="downArrow">
            <a:avLst>
              <a:gd name="adj1" fmla="val 50000"/>
              <a:gd name="adj2" fmla="val 50000"/>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4" name="Google Shape;454;p9"/>
          <p:cNvSpPr txBox="1"/>
          <p:nvPr/>
        </p:nvSpPr>
        <p:spPr>
          <a:xfrm>
            <a:off x="1897461" y="3219822"/>
            <a:ext cx="1090363" cy="369332"/>
          </a:xfrm>
          <a:prstGeom prst="rect">
            <a:avLst/>
          </a:prstGeom>
          <a:noFill/>
          <a:ln w="9525" cap="flat" cmpd="sng">
            <a:solidFill>
              <a:srgbClr val="FFCC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C55A11"/>
                </a:solidFill>
                <a:latin typeface="Calibri"/>
                <a:ea typeface="Calibri"/>
                <a:cs typeface="Calibri"/>
                <a:sym typeface="Calibri"/>
              </a:rPr>
              <a:t>Cobalt 60</a:t>
            </a:r>
            <a:endParaRPr sz="1800" b="1">
              <a:solidFill>
                <a:srgbClr val="C55A11"/>
              </a:solidFill>
              <a:latin typeface="Calibri"/>
              <a:ea typeface="Calibri"/>
              <a:cs typeface="Calibri"/>
              <a:sym typeface="Calibri"/>
            </a:endParaRPr>
          </a:p>
        </p:txBody>
      </p:sp>
      <p:sp>
        <p:nvSpPr>
          <p:cNvPr id="455" name="Google Shape;455;p9"/>
          <p:cNvSpPr txBox="1"/>
          <p:nvPr/>
        </p:nvSpPr>
        <p:spPr>
          <a:xfrm>
            <a:off x="3088192" y="2337723"/>
            <a:ext cx="1195776" cy="954107"/>
          </a:xfrm>
          <a:prstGeom prst="rect">
            <a:avLst/>
          </a:prstGeom>
          <a:noFill/>
          <a:ln w="9525" cap="flat" cmpd="sng">
            <a:solidFill>
              <a:srgbClr val="FFCCC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400" b="1">
                <a:solidFill>
                  <a:srgbClr val="C55A11"/>
                </a:solidFill>
                <a:latin typeface="Calibri"/>
                <a:ea typeface="Calibri"/>
                <a:cs typeface="Calibri"/>
                <a:sym typeface="Calibri"/>
              </a:rPr>
              <a:t>Accélérateurs</a:t>
            </a:r>
            <a:endParaRPr/>
          </a:p>
          <a:p>
            <a:pPr marL="0" marR="0" lvl="0" indent="0" algn="ctr" rtl="0">
              <a:spcBef>
                <a:spcPts val="0"/>
              </a:spcBef>
              <a:spcAft>
                <a:spcPts val="0"/>
              </a:spcAft>
              <a:buNone/>
            </a:pPr>
            <a:r>
              <a:rPr lang="fr-FR" sz="1400" b="1">
                <a:solidFill>
                  <a:srgbClr val="C55A11"/>
                </a:solidFill>
                <a:latin typeface="Calibri"/>
                <a:ea typeface="Calibri"/>
                <a:cs typeface="Calibri"/>
                <a:sym typeface="Calibri"/>
              </a:rPr>
              <a:t>= </a:t>
            </a:r>
            <a:endParaRPr/>
          </a:p>
          <a:p>
            <a:pPr marL="0" marR="0" lvl="0" indent="0" algn="ctr" rtl="0">
              <a:spcBef>
                <a:spcPts val="0"/>
              </a:spcBef>
              <a:spcAft>
                <a:spcPts val="0"/>
              </a:spcAft>
              <a:buNone/>
            </a:pPr>
            <a:r>
              <a:rPr lang="fr-FR" sz="1400" b="1">
                <a:solidFill>
                  <a:srgbClr val="C55A11"/>
                </a:solidFill>
                <a:latin typeface="Calibri"/>
                <a:ea typeface="Calibri"/>
                <a:cs typeface="Calibri"/>
                <a:sym typeface="Calibri"/>
              </a:rPr>
              <a:t>hautes </a:t>
            </a:r>
            <a:endParaRPr/>
          </a:p>
          <a:p>
            <a:pPr marL="0" marR="0" lvl="0" indent="0" algn="ctr" rtl="0">
              <a:spcBef>
                <a:spcPts val="0"/>
              </a:spcBef>
              <a:spcAft>
                <a:spcPts val="0"/>
              </a:spcAft>
              <a:buNone/>
            </a:pPr>
            <a:r>
              <a:rPr lang="fr-FR" sz="1400" b="1">
                <a:solidFill>
                  <a:srgbClr val="C55A11"/>
                </a:solidFill>
                <a:latin typeface="Calibri"/>
                <a:ea typeface="Calibri"/>
                <a:cs typeface="Calibri"/>
                <a:sym typeface="Calibri"/>
              </a:rPr>
              <a:t>énergies</a:t>
            </a:r>
            <a:endParaRPr sz="1400" b="1">
              <a:solidFill>
                <a:srgbClr val="C55A11"/>
              </a:solidFill>
              <a:latin typeface="Calibri"/>
              <a:ea typeface="Calibri"/>
              <a:cs typeface="Calibri"/>
              <a:sym typeface="Calibri"/>
            </a:endParaRPr>
          </a:p>
        </p:txBody>
      </p:sp>
      <p:sp>
        <p:nvSpPr>
          <p:cNvPr id="456" name="Google Shape;456;p9"/>
          <p:cNvSpPr txBox="1"/>
          <p:nvPr/>
        </p:nvSpPr>
        <p:spPr>
          <a:xfrm>
            <a:off x="222417" y="3317447"/>
            <a:ext cx="1066318" cy="646331"/>
          </a:xfrm>
          <a:prstGeom prst="rect">
            <a:avLst/>
          </a:prstGeom>
          <a:solidFill>
            <a:schemeClr val="lt1"/>
          </a:solidFill>
          <a:ln w="9525" cap="flat" cmpd="sng">
            <a:solidFill>
              <a:srgbClr val="FFCC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C55A11"/>
                </a:solidFill>
                <a:latin typeface="Calibri"/>
                <a:ea typeface="Calibri"/>
                <a:cs typeface="Calibri"/>
                <a:sym typeface="Calibri"/>
              </a:rPr>
              <a:t>Rayons X</a:t>
            </a:r>
            <a:endParaRPr/>
          </a:p>
          <a:p>
            <a:pPr marL="0" marR="0" lvl="0" indent="0" algn="l" rtl="0">
              <a:spcBef>
                <a:spcPts val="0"/>
              </a:spcBef>
              <a:spcAft>
                <a:spcPts val="0"/>
              </a:spcAft>
              <a:buNone/>
            </a:pPr>
            <a:r>
              <a:rPr lang="fr-FR" sz="1800" b="1">
                <a:solidFill>
                  <a:srgbClr val="C55A11"/>
                </a:solidFill>
                <a:latin typeface="Calibri"/>
                <a:ea typeface="Calibri"/>
                <a:cs typeface="Calibri"/>
                <a:sym typeface="Calibri"/>
              </a:rPr>
              <a:t>« mous »</a:t>
            </a:r>
            <a:endParaRPr sz="1800" b="1">
              <a:solidFill>
                <a:srgbClr val="C55A11"/>
              </a:solidFill>
              <a:latin typeface="Calibri"/>
              <a:ea typeface="Calibri"/>
              <a:cs typeface="Calibri"/>
              <a:sym typeface="Calibri"/>
            </a:endParaRPr>
          </a:p>
        </p:txBody>
      </p:sp>
      <p:sp>
        <p:nvSpPr>
          <p:cNvPr id="457" name="Google Shape;457;p9"/>
          <p:cNvSpPr/>
          <p:nvPr/>
        </p:nvSpPr>
        <p:spPr>
          <a:xfrm>
            <a:off x="4420253" y="2787774"/>
            <a:ext cx="216024" cy="576064"/>
          </a:xfrm>
          <a:prstGeom prst="downArrow">
            <a:avLst>
              <a:gd name="adj1" fmla="val 50000"/>
              <a:gd name="adj2" fmla="val 50000"/>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9"/>
          <p:cNvSpPr txBox="1"/>
          <p:nvPr/>
        </p:nvSpPr>
        <p:spPr>
          <a:xfrm>
            <a:off x="4041444" y="2490450"/>
            <a:ext cx="926600" cy="369332"/>
          </a:xfrm>
          <a:prstGeom prst="rect">
            <a:avLst/>
          </a:prstGeom>
          <a:noFill/>
          <a:ln w="9525" cap="flat" cmpd="sng">
            <a:solidFill>
              <a:srgbClr val="FFCC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a:solidFill>
                  <a:srgbClr val="C55A11"/>
                </a:solidFill>
                <a:latin typeface="Calibri"/>
                <a:ea typeface="Calibri"/>
                <a:cs typeface="Calibri"/>
                <a:sym typeface="Calibri"/>
              </a:rPr>
              <a:t>Protons</a:t>
            </a:r>
            <a:endParaRPr sz="1800" b="1">
              <a:solidFill>
                <a:srgbClr val="C55A11"/>
              </a:solidFill>
              <a:latin typeface="Calibri"/>
              <a:ea typeface="Calibri"/>
              <a:cs typeface="Calibri"/>
              <a:sym typeface="Calibri"/>
            </a:endParaRPr>
          </a:p>
        </p:txBody>
      </p:sp>
      <p:sp>
        <p:nvSpPr>
          <p:cNvPr id="459" name="Google Shape;459;p9"/>
          <p:cNvSpPr txBox="1"/>
          <p:nvPr/>
        </p:nvSpPr>
        <p:spPr>
          <a:xfrm>
            <a:off x="4668709" y="1653066"/>
            <a:ext cx="1097736" cy="738664"/>
          </a:xfrm>
          <a:prstGeom prst="rect">
            <a:avLst/>
          </a:prstGeom>
          <a:noFill/>
          <a:ln w="9525" cap="flat" cmpd="sng">
            <a:solidFill>
              <a:srgbClr val="FFCCC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C55A11"/>
                </a:solidFill>
                <a:latin typeface="Calibri"/>
                <a:ea typeface="Calibri"/>
                <a:cs typeface="Calibri"/>
                <a:sym typeface="Calibri"/>
              </a:rPr>
              <a:t>RT « 3D »</a:t>
            </a:r>
            <a:endParaRPr/>
          </a:p>
          <a:p>
            <a:pPr marL="0" marR="0" lvl="0" indent="0" algn="ctr" rtl="0">
              <a:spcBef>
                <a:spcPts val="0"/>
              </a:spcBef>
              <a:spcAft>
                <a:spcPts val="0"/>
              </a:spcAft>
              <a:buNone/>
            </a:pPr>
            <a:r>
              <a:rPr lang="fr-FR" sz="1200" b="1">
                <a:solidFill>
                  <a:srgbClr val="C55A11"/>
                </a:solidFill>
                <a:latin typeface="Calibri"/>
                <a:ea typeface="Calibri"/>
                <a:cs typeface="Calibri"/>
                <a:sym typeface="Calibri"/>
              </a:rPr>
              <a:t>(Conforma-</a:t>
            </a:r>
            <a:endParaRPr/>
          </a:p>
          <a:p>
            <a:pPr marL="0" marR="0" lvl="0" indent="0" algn="ctr" rtl="0">
              <a:spcBef>
                <a:spcPts val="0"/>
              </a:spcBef>
              <a:spcAft>
                <a:spcPts val="0"/>
              </a:spcAft>
              <a:buNone/>
            </a:pPr>
            <a:r>
              <a:rPr lang="fr-FR" sz="1200" b="1">
                <a:solidFill>
                  <a:srgbClr val="C55A11"/>
                </a:solidFill>
                <a:latin typeface="Calibri"/>
                <a:ea typeface="Calibri"/>
                <a:cs typeface="Calibri"/>
                <a:sym typeface="Calibri"/>
              </a:rPr>
              <a:t>Tionnelle)</a:t>
            </a:r>
            <a:endParaRPr sz="1200" b="1">
              <a:solidFill>
                <a:srgbClr val="C55A11"/>
              </a:solidFill>
              <a:latin typeface="Calibri"/>
              <a:ea typeface="Calibri"/>
              <a:cs typeface="Calibri"/>
              <a:sym typeface="Calibri"/>
            </a:endParaRPr>
          </a:p>
        </p:txBody>
      </p:sp>
      <p:sp>
        <p:nvSpPr>
          <p:cNvPr id="460" name="Google Shape;460;p9"/>
          <p:cNvSpPr txBox="1"/>
          <p:nvPr/>
        </p:nvSpPr>
        <p:spPr>
          <a:xfrm>
            <a:off x="5384466" y="845299"/>
            <a:ext cx="1543420" cy="646331"/>
          </a:xfrm>
          <a:prstGeom prst="rect">
            <a:avLst/>
          </a:prstGeom>
          <a:solidFill>
            <a:schemeClr val="lt1"/>
          </a:solidFill>
          <a:ln w="9525" cap="flat" cmpd="sng">
            <a:solidFill>
              <a:srgbClr val="FFCCC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C55A11"/>
                </a:solidFill>
                <a:latin typeface="Calibri"/>
                <a:ea typeface="Calibri"/>
                <a:cs typeface="Calibri"/>
                <a:sym typeface="Calibri"/>
              </a:rPr>
              <a:t>Modulation d’intensité</a:t>
            </a:r>
            <a:endParaRPr sz="1800" b="1">
              <a:solidFill>
                <a:srgbClr val="C55A11"/>
              </a:solidFill>
              <a:latin typeface="Calibri"/>
              <a:ea typeface="Calibri"/>
              <a:cs typeface="Calibri"/>
              <a:sym typeface="Calibri"/>
            </a:endParaRPr>
          </a:p>
        </p:txBody>
      </p:sp>
      <p:sp>
        <p:nvSpPr>
          <p:cNvPr id="461" name="Google Shape;461;p9"/>
          <p:cNvSpPr txBox="1"/>
          <p:nvPr/>
        </p:nvSpPr>
        <p:spPr>
          <a:xfrm>
            <a:off x="7078066" y="267494"/>
            <a:ext cx="1841787" cy="646331"/>
          </a:xfrm>
          <a:prstGeom prst="rect">
            <a:avLst/>
          </a:prstGeom>
          <a:solidFill>
            <a:schemeClr val="lt1"/>
          </a:solidFill>
          <a:ln w="9525" cap="flat" cmpd="sng">
            <a:solidFill>
              <a:srgbClr val="FFCCC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200" b="1">
                <a:solidFill>
                  <a:srgbClr val="C55A11"/>
                </a:solidFill>
                <a:latin typeface="Calibri"/>
                <a:ea typeface="Calibri"/>
                <a:cs typeface="Calibri"/>
                <a:sym typeface="Calibri"/>
              </a:rPr>
              <a:t>Assistance par ordinateur,</a:t>
            </a:r>
            <a:endParaRPr/>
          </a:p>
          <a:p>
            <a:pPr marL="0" marR="0" lvl="0" indent="0" algn="ctr" rtl="0">
              <a:spcBef>
                <a:spcPts val="0"/>
              </a:spcBef>
              <a:spcAft>
                <a:spcPts val="0"/>
              </a:spcAft>
              <a:buNone/>
            </a:pPr>
            <a:r>
              <a:rPr lang="fr-FR" sz="1200" b="1">
                <a:solidFill>
                  <a:srgbClr val="C55A11"/>
                </a:solidFill>
                <a:latin typeface="Calibri"/>
                <a:ea typeface="Calibri"/>
                <a:cs typeface="Calibri"/>
                <a:sym typeface="Calibri"/>
              </a:rPr>
              <a:t>Adaptation de la dose </a:t>
            </a:r>
            <a:endParaRPr/>
          </a:p>
          <a:p>
            <a:pPr marL="0" marR="0" lvl="0" indent="0" algn="ctr" rtl="0">
              <a:spcBef>
                <a:spcPts val="0"/>
              </a:spcBef>
              <a:spcAft>
                <a:spcPts val="0"/>
              </a:spcAft>
              <a:buNone/>
            </a:pPr>
            <a:r>
              <a:rPr lang="fr-FR" sz="1200" b="1">
                <a:solidFill>
                  <a:srgbClr val="C55A11"/>
                </a:solidFill>
                <a:latin typeface="Calibri"/>
                <a:ea typeface="Calibri"/>
                <a:cs typeface="Calibri"/>
                <a:sym typeface="Calibri"/>
              </a:rPr>
              <a:t>en cours de traitement…</a:t>
            </a:r>
            <a:endParaRPr sz="1200" b="1">
              <a:solidFill>
                <a:srgbClr val="C55A11"/>
              </a:solidFill>
              <a:latin typeface="Calibri"/>
              <a:ea typeface="Calibri"/>
              <a:cs typeface="Calibri"/>
              <a:sym typeface="Calibri"/>
            </a:endParaRPr>
          </a:p>
        </p:txBody>
      </p:sp>
      <p:grpSp>
        <p:nvGrpSpPr>
          <p:cNvPr id="462" name="Google Shape;462;p9"/>
          <p:cNvGrpSpPr/>
          <p:nvPr/>
        </p:nvGrpSpPr>
        <p:grpSpPr>
          <a:xfrm>
            <a:off x="5329871" y="1089056"/>
            <a:ext cx="3814129" cy="2866126"/>
            <a:chOff x="5329871" y="1089056"/>
            <a:chExt cx="3814129" cy="2866126"/>
          </a:xfrm>
        </p:grpSpPr>
        <p:sp>
          <p:nvSpPr>
            <p:cNvPr id="463" name="Google Shape;463;p9"/>
            <p:cNvSpPr/>
            <p:nvPr/>
          </p:nvSpPr>
          <p:spPr>
            <a:xfrm rot="-10071731">
              <a:off x="5329365" y="3089775"/>
              <a:ext cx="1519398" cy="156727"/>
            </a:xfrm>
            <a:prstGeom prst="rightArrow">
              <a:avLst>
                <a:gd name="adj1" fmla="val 50000"/>
                <a:gd name="adj2" fmla="val 50000"/>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4" name="Google Shape;464;p9"/>
            <p:cNvSpPr/>
            <p:nvPr/>
          </p:nvSpPr>
          <p:spPr>
            <a:xfrm rot="-9413371">
              <a:off x="5593422" y="2880134"/>
              <a:ext cx="1272762" cy="168876"/>
            </a:xfrm>
            <a:prstGeom prst="rightArrow">
              <a:avLst>
                <a:gd name="adj1" fmla="val 50000"/>
                <a:gd name="adj2" fmla="val 50000"/>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9"/>
            <p:cNvSpPr/>
            <p:nvPr/>
          </p:nvSpPr>
          <p:spPr>
            <a:xfrm rot="-8667794">
              <a:off x="5797014" y="2712414"/>
              <a:ext cx="1212858" cy="143910"/>
            </a:xfrm>
            <a:prstGeom prst="rightArrow">
              <a:avLst>
                <a:gd name="adj1" fmla="val 50000"/>
                <a:gd name="adj2" fmla="val 50000"/>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9"/>
            <p:cNvSpPr/>
            <p:nvPr/>
          </p:nvSpPr>
          <p:spPr>
            <a:xfrm rot="-7722478">
              <a:off x="5979823" y="2485631"/>
              <a:ext cx="1212858" cy="143910"/>
            </a:xfrm>
            <a:prstGeom prst="rightArrow">
              <a:avLst>
                <a:gd name="adj1" fmla="val 50000"/>
                <a:gd name="adj2" fmla="val 50000"/>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9"/>
            <p:cNvSpPr/>
            <p:nvPr/>
          </p:nvSpPr>
          <p:spPr>
            <a:xfrm rot="-6836838">
              <a:off x="6136273" y="2319877"/>
              <a:ext cx="1440436" cy="154845"/>
            </a:xfrm>
            <a:prstGeom prst="rightArrow">
              <a:avLst>
                <a:gd name="adj1" fmla="val 50000"/>
                <a:gd name="adj2" fmla="val 50000"/>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 name="Google Shape;468;p9"/>
            <p:cNvSpPr/>
            <p:nvPr/>
          </p:nvSpPr>
          <p:spPr>
            <a:xfrm rot="-6325358">
              <a:off x="6279573" y="2107860"/>
              <a:ext cx="1596986" cy="178708"/>
            </a:xfrm>
            <a:prstGeom prst="rightArrow">
              <a:avLst>
                <a:gd name="adj1" fmla="val 50000"/>
                <a:gd name="adj2" fmla="val 50000"/>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9"/>
            <p:cNvSpPr/>
            <p:nvPr/>
          </p:nvSpPr>
          <p:spPr>
            <a:xfrm rot="-5665104">
              <a:off x="6356797" y="2015690"/>
              <a:ext cx="1992671" cy="144623"/>
            </a:xfrm>
            <a:prstGeom prst="rightArrow">
              <a:avLst>
                <a:gd name="adj1" fmla="val 50000"/>
                <a:gd name="adj2" fmla="val 50000"/>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0" name="Google Shape;470;p9"/>
            <p:cNvSpPr txBox="1"/>
            <p:nvPr/>
          </p:nvSpPr>
          <p:spPr>
            <a:xfrm>
              <a:off x="6594804" y="2939519"/>
              <a:ext cx="2549196" cy="1015663"/>
            </a:xfrm>
            <a:prstGeom prst="rect">
              <a:avLst/>
            </a:prstGeom>
            <a:solidFill>
              <a:srgbClr val="E1EFD8"/>
            </a:solidFill>
            <a:ln>
              <a:noFill/>
            </a:ln>
          </p:spPr>
          <p:txBody>
            <a:bodyPr spcFirstLastPara="1" wrap="square" lIns="91425" tIns="45700" rIns="91425" bIns="45700" anchor="t" anchorCtr="0">
              <a:spAutoFit/>
            </a:bodyPr>
            <a:lstStyle/>
            <a:p>
              <a:pPr marL="88900" marR="0" lvl="0" indent="-101600" algn="l" rtl="0">
                <a:spcBef>
                  <a:spcPts val="0"/>
                </a:spcBef>
                <a:spcAft>
                  <a:spcPts val="0"/>
                </a:spcAft>
                <a:buClr>
                  <a:schemeClr val="dk1"/>
                </a:buClr>
                <a:buSzPts val="1600"/>
                <a:buFont typeface="Calibri"/>
                <a:buChar char="-"/>
              </a:pPr>
              <a:r>
                <a:rPr lang="fr-FR" sz="1600">
                  <a:solidFill>
                    <a:schemeClr val="dk1"/>
                  </a:solidFill>
                  <a:latin typeface="Calibri"/>
                  <a:ea typeface="Calibri"/>
                  <a:cs typeface="Calibri"/>
                  <a:sym typeface="Calibri"/>
                </a:rPr>
                <a:t>Maîtrise du volume irradié</a:t>
              </a:r>
              <a:endParaRPr/>
            </a:p>
            <a:p>
              <a:pPr marL="88900" marR="0" lvl="0" indent="-101600" algn="l" rtl="0">
                <a:spcBef>
                  <a:spcPts val="0"/>
                </a:spcBef>
                <a:spcAft>
                  <a:spcPts val="0"/>
                </a:spcAft>
                <a:buClr>
                  <a:schemeClr val="dk1"/>
                </a:buClr>
                <a:buSzPts val="1600"/>
                <a:buFont typeface="Calibri"/>
                <a:buChar char="-"/>
              </a:pPr>
              <a:r>
                <a:rPr lang="fr-FR" sz="1600">
                  <a:solidFill>
                    <a:schemeClr val="dk1"/>
                  </a:solidFill>
                  <a:latin typeface="Calibri"/>
                  <a:ea typeface="Calibri"/>
                  <a:cs typeface="Calibri"/>
                  <a:sym typeface="Calibri"/>
                </a:rPr>
                <a:t>Amélioration de la dosimétrie </a:t>
              </a:r>
              <a:br>
                <a:rPr lang="fr-FR" sz="1600">
                  <a:solidFill>
                    <a:schemeClr val="dk1"/>
                  </a:solidFill>
                  <a:latin typeface="Calibri"/>
                  <a:ea typeface="Calibri"/>
                  <a:cs typeface="Calibri"/>
                  <a:sym typeface="Calibri"/>
                </a:rPr>
              </a:br>
              <a:r>
                <a:rPr lang="fr-FR" sz="1200">
                  <a:solidFill>
                    <a:schemeClr val="dk1"/>
                  </a:solidFill>
                  <a:latin typeface="Calibri"/>
                  <a:ea typeface="Calibri"/>
                  <a:cs typeface="Calibri"/>
                  <a:sym typeface="Calibri"/>
                </a:rPr>
                <a:t>(rapport Tumeur/tissus sains)</a:t>
              </a:r>
              <a:endParaRPr sz="1200">
                <a:solidFill>
                  <a:schemeClr val="dk1"/>
                </a:solidFill>
                <a:latin typeface="Calibri"/>
                <a:ea typeface="Calibri"/>
                <a:cs typeface="Calibri"/>
                <a:sym typeface="Calibri"/>
              </a:endParaRPr>
            </a:p>
          </p:txBody>
        </p:sp>
      </p:grpSp>
      <p:sp>
        <p:nvSpPr>
          <p:cNvPr id="471" name="Google Shape;471;p9"/>
          <p:cNvSpPr txBox="1"/>
          <p:nvPr/>
        </p:nvSpPr>
        <p:spPr>
          <a:xfrm>
            <a:off x="2987824" y="0"/>
            <a:ext cx="2592288" cy="744041"/>
          </a:xfrm>
          <a:prstGeom prst="rect">
            <a:avLst/>
          </a:prstGeom>
          <a:noFill/>
          <a:ln w="952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Calibri"/>
              <a:buNone/>
            </a:pPr>
            <a:r>
              <a:rPr lang="fr-FR" sz="2400" b="0" u="none">
                <a:solidFill>
                  <a:schemeClr val="dk1"/>
                </a:solidFill>
                <a:latin typeface="Calibri"/>
                <a:ea typeface="Calibri"/>
                <a:cs typeface="Calibri"/>
                <a:sym typeface="Calibri"/>
              </a:rPr>
              <a:t>Radiothérapie externe</a:t>
            </a:r>
            <a:endParaRPr sz="2400" b="0" u="none">
              <a:solidFill>
                <a:schemeClr val="dk1"/>
              </a:solidFill>
              <a:latin typeface="Calibri"/>
              <a:ea typeface="Calibri"/>
              <a:cs typeface="Calibri"/>
              <a:sym typeface="Calibri"/>
            </a:endParaRPr>
          </a:p>
        </p:txBody>
      </p:sp>
      <p:pic>
        <p:nvPicPr>
          <p:cNvPr id="472" name="Google Shape;472;p9"/>
          <p:cNvPicPr preferRelativeResize="0"/>
          <p:nvPr/>
        </p:nvPicPr>
        <p:blipFill rotWithShape="1">
          <a:blip r:embed="rId4">
            <a:alphaModFix/>
          </a:blip>
          <a:srcRect/>
          <a:stretch/>
        </p:blipFill>
        <p:spPr>
          <a:xfrm>
            <a:off x="1194466" y="1750914"/>
            <a:ext cx="1444480" cy="1444480"/>
          </a:xfrm>
          <a:prstGeom prst="rect">
            <a:avLst/>
          </a:prstGeom>
          <a:noFill/>
          <a:ln>
            <a:noFill/>
          </a:ln>
        </p:spPr>
      </p:pic>
      <p:pic>
        <p:nvPicPr>
          <p:cNvPr id="473" name="Google Shape;473;p9"/>
          <p:cNvPicPr preferRelativeResize="0"/>
          <p:nvPr/>
        </p:nvPicPr>
        <p:blipFill rotWithShape="1">
          <a:blip r:embed="rId5">
            <a:alphaModFix/>
          </a:blip>
          <a:srcRect/>
          <a:stretch/>
        </p:blipFill>
        <p:spPr>
          <a:xfrm>
            <a:off x="7673870" y="1073257"/>
            <a:ext cx="1337313" cy="836746"/>
          </a:xfrm>
          <a:prstGeom prst="rect">
            <a:avLst/>
          </a:prstGeom>
          <a:noFill/>
          <a:ln>
            <a:noFill/>
          </a:ln>
        </p:spPr>
      </p:pic>
      <p:sp>
        <p:nvSpPr>
          <p:cNvPr id="474" name="Google Shape;474;p9"/>
          <p:cNvSpPr txBox="1"/>
          <p:nvPr/>
        </p:nvSpPr>
        <p:spPr>
          <a:xfrm>
            <a:off x="5680382" y="371793"/>
            <a:ext cx="1369513" cy="369332"/>
          </a:xfrm>
          <a:prstGeom prst="rect">
            <a:avLst/>
          </a:prstGeom>
          <a:noFill/>
          <a:ln w="9525" cap="flat" cmpd="sng">
            <a:solidFill>
              <a:srgbClr val="FFCCC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a:solidFill>
                  <a:srgbClr val="C55A11"/>
                </a:solidFill>
                <a:latin typeface="Calibri"/>
                <a:ea typeface="Calibri"/>
                <a:cs typeface="Calibri"/>
                <a:sym typeface="Calibri"/>
              </a:rPr>
              <a:t>Stéréotaxie</a:t>
            </a:r>
            <a:endParaRPr sz="1800" b="1">
              <a:solidFill>
                <a:srgbClr val="C55A1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Custom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odèle par défaut">
  <a:themeElements>
    <a:clrScheme name="1_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2843</Words>
  <Application>Microsoft Office PowerPoint</Application>
  <PresentationFormat>Affichage à l'écran (16:9)</PresentationFormat>
  <Paragraphs>512</Paragraphs>
  <Slides>77</Slides>
  <Notes>77</Notes>
  <HiddenSlides>0</HiddenSlides>
  <MMClips>0</MMClips>
  <ScaleCrop>false</ScaleCrop>
  <HeadingPairs>
    <vt:vector size="8" baseType="variant">
      <vt:variant>
        <vt:lpstr>Polices utilisées</vt:lpstr>
      </vt:variant>
      <vt:variant>
        <vt:i4>9</vt:i4>
      </vt:variant>
      <vt:variant>
        <vt:lpstr>Thème</vt:lpstr>
      </vt:variant>
      <vt:variant>
        <vt:i4>5</vt:i4>
      </vt:variant>
      <vt:variant>
        <vt:lpstr>Serveurs OLE incorporés</vt:lpstr>
      </vt:variant>
      <vt:variant>
        <vt:i4>1</vt:i4>
      </vt:variant>
      <vt:variant>
        <vt:lpstr>Titres des diapositives</vt:lpstr>
      </vt:variant>
      <vt:variant>
        <vt:i4>77</vt:i4>
      </vt:variant>
    </vt:vector>
  </HeadingPairs>
  <TitlesOfParts>
    <vt:vector size="92" baseType="lpstr">
      <vt:lpstr>Corbel</vt:lpstr>
      <vt:lpstr>Tahoma</vt:lpstr>
      <vt:lpstr>Garamond</vt:lpstr>
      <vt:lpstr>Noto Sans Symbols</vt:lpstr>
      <vt:lpstr>Calibri</vt:lpstr>
      <vt:lpstr>Arial</vt:lpstr>
      <vt:lpstr>Wingdings</vt:lpstr>
      <vt:lpstr>Times New Roman</vt:lpstr>
      <vt:lpstr>Arial Narrow</vt:lpstr>
      <vt:lpstr>Custom Theme</vt:lpstr>
      <vt:lpstr>Thème Office</vt:lpstr>
      <vt:lpstr>Modèle par défaut</vt:lpstr>
      <vt:lpstr>1_Custom Theme</vt:lpstr>
      <vt:lpstr>1_Modèle par défaut</vt:lpstr>
      <vt:lpstr>Graphique Microsoft Excel</vt:lpstr>
      <vt:lpstr>Historique et ambitions socio-économiques; relations académiques et industrielles.</vt:lpstr>
      <vt:lpstr>Rayonnements ionisants en médecine</vt:lpstr>
      <vt:lpstr>Rayonnements ionisants en médecine</vt:lpstr>
      <vt:lpstr>Imagerie médicale</vt:lpstr>
      <vt:lpstr>Radioactivité</vt:lpstr>
      <vt:lpstr>Radiothérapie : les grands noms, les grandes étapes</vt:lpstr>
      <vt:lpstr>Radiothérapie : les grands noms, les grandes étapes</vt:lpstr>
      <vt:lpstr>Radiothérapie externe</vt:lpstr>
      <vt:lpstr>Présentation PowerPoint</vt:lpstr>
      <vt:lpstr>Médecine nucléaire</vt:lpstr>
      <vt:lpstr>Les origines…</vt:lpstr>
      <vt:lpstr>Présentation PowerPoint</vt:lpstr>
      <vt:lpstr>Présentation PowerPoint</vt:lpstr>
      <vt:lpstr>Présentation PowerPoint</vt:lpstr>
      <vt:lpstr>Présentation PowerPoint</vt:lpstr>
      <vt:lpstr>Présentation PowerPoint</vt:lpstr>
      <vt:lpstr>Médecine nucléaire :  « imagerie scintigraphique »</vt:lpstr>
      <vt:lpstr>Traceurs (radiotraceurs)</vt:lpstr>
      <vt:lpstr>Traceurs (radiotraceurs) Médicaments RadioPharmaceutiques</vt:lpstr>
      <vt:lpstr>Exemple : scintigraphie pulmonaire de perfusion</vt:lpstr>
      <vt:lpstr>Présentation PowerPoint</vt:lpstr>
      <vt:lpstr>Présentation PowerPoint</vt:lpstr>
      <vt:lpstr>Présentation PowerPoint</vt:lpstr>
      <vt:lpstr>Glucose et FDG</vt:lpstr>
      <vt:lpstr>Présentation PowerPoint</vt:lpstr>
      <vt:lpstr>Tissus sains et tumeurs : compétition</vt:lpstr>
      <vt:lpstr>Tissus sains et tumeurs : compétition</vt:lpstr>
      <vt:lpstr>Trois axes de développement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Partenaires industriels : caméras</vt:lpstr>
      <vt:lpstr>2) Evolution des « radiotraceurs » : l’« explosion » des MRP*…</vt:lpstr>
      <vt:lpstr>Problématique générale</vt:lpstr>
      <vt:lpstr>Présentation PowerPoint</vt:lpstr>
      <vt:lpstr>Partenaires industriels : MRP</vt:lpstr>
      <vt:lpstr>Présentation PowerPoint</vt:lpstr>
      <vt:lpstr>3) Evolution des finalités et du rôle de la médecine nucléaire</vt:lpstr>
      <vt:lpstr>Comment voir à l’intérieur des organes ? 1950-1970</vt:lpstr>
      <vt:lpstr>Présentation PowerPoint</vt:lpstr>
      <vt:lpstr>Présentation PowerPoint</vt:lpstr>
      <vt:lpstr>Cibles cellulaires pour l’oncologie nucléaire</vt:lpstr>
      <vt:lpstr>Présentation PowerPoint</vt:lpstr>
      <vt:lpstr>Présentation PowerPoint</vt:lpstr>
      <vt:lpstr>Présentation PowerPoint</vt:lpstr>
      <vt:lpstr>Radiothérapie interne vectorisée (RIV) </vt:lpstr>
      <vt:lpstr>Émetteurs β-</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contexte économique et réglementaire…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Relation dose-effet et faibles doses </vt:lpstr>
      <vt:lpstr>Réglementation</vt:lpstr>
      <vt:lpstr>Pour conclure…  rayonnements et radioactivité en médecine</vt:lpstr>
      <vt:lpstr>Merci pour votre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Historique et ambitions socio-économiques; relations académiques et industrielles.</dc:title>
  <dc:creator>JP Vuillez</dc:creator>
  <cp:lastModifiedBy>charpak</cp:lastModifiedBy>
  <cp:revision>1</cp:revision>
  <dcterms:created xsi:type="dcterms:W3CDTF">2023-08-22T13:10:52Z</dcterms:created>
  <dcterms:modified xsi:type="dcterms:W3CDTF">2023-10-16T06:47:59Z</dcterms:modified>
</cp:coreProperties>
</file>