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3"/>
  </p:notesMasterIdLst>
  <p:sldIdLst>
    <p:sldId id="585" r:id="rId2"/>
    <p:sldId id="589" r:id="rId3"/>
    <p:sldId id="1093" r:id="rId4"/>
    <p:sldId id="1094" r:id="rId5"/>
    <p:sldId id="1113" r:id="rId6"/>
    <p:sldId id="1108" r:id="rId7"/>
    <p:sldId id="1097" r:id="rId8"/>
    <p:sldId id="931" r:id="rId9"/>
    <p:sldId id="1109" r:id="rId10"/>
    <p:sldId id="1107" r:id="rId11"/>
    <p:sldId id="1114" r:id="rId12"/>
    <p:sldId id="1076" r:id="rId13"/>
    <p:sldId id="1077" r:id="rId14"/>
    <p:sldId id="1084" r:id="rId15"/>
    <p:sldId id="1116" r:id="rId16"/>
    <p:sldId id="1110" r:id="rId17"/>
    <p:sldId id="1111" r:id="rId18"/>
    <p:sldId id="888" r:id="rId19"/>
    <p:sldId id="801" r:id="rId20"/>
    <p:sldId id="301" r:id="rId21"/>
    <p:sldId id="1115" r:id="rId22"/>
    <p:sldId id="1100" r:id="rId23"/>
    <p:sldId id="820" r:id="rId24"/>
    <p:sldId id="824" r:id="rId25"/>
    <p:sldId id="902" r:id="rId26"/>
    <p:sldId id="1082" r:id="rId27"/>
    <p:sldId id="808" r:id="rId28"/>
    <p:sldId id="1049" r:id="rId29"/>
    <p:sldId id="1026" r:id="rId30"/>
    <p:sldId id="1081" r:id="rId31"/>
    <p:sldId id="1022" r:id="rId32"/>
    <p:sldId id="1025" r:id="rId33"/>
    <p:sldId id="1069" r:id="rId34"/>
    <p:sldId id="1050" r:id="rId35"/>
    <p:sldId id="1112" r:id="rId36"/>
    <p:sldId id="1102" r:id="rId37"/>
    <p:sldId id="1103" r:id="rId38"/>
    <p:sldId id="1104" r:id="rId39"/>
    <p:sldId id="1105" r:id="rId40"/>
    <p:sldId id="1106" r:id="rId41"/>
    <p:sldId id="1101" r:id="rId4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4E8FBB"/>
    <a:srgbClr val="ED7D31"/>
    <a:srgbClr val="000000"/>
    <a:srgbClr val="FFC819"/>
    <a:srgbClr val="AB8114"/>
    <a:srgbClr val="C00000"/>
    <a:srgbClr val="FFFFFF"/>
    <a:srgbClr val="C5E0B4"/>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932"/>
    <p:restoredTop sz="91250"/>
  </p:normalViewPr>
  <p:slideViewPr>
    <p:cSldViewPr snapToGrid="0" snapToObjects="1">
      <p:cViewPr varScale="1">
        <p:scale>
          <a:sx n="169" d="100"/>
          <a:sy n="169" d="100"/>
        </p:scale>
        <p:origin x="216" y="4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21B6A0-2F04-2945-BB46-D7A625A146EE}" type="datetimeFigureOut">
              <a:rPr lang="de-DE" smtClean="0"/>
              <a:t>04.10.23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1B6DA-CF9C-A644-BE0C-17163022362A}" type="slidenum">
              <a:rPr lang="de-DE" smtClean="0"/>
              <a:t>‹#›</a:t>
            </a:fld>
            <a:endParaRPr lang="de-DE"/>
          </a:p>
        </p:txBody>
      </p:sp>
    </p:spTree>
    <p:extLst>
      <p:ext uri="{BB962C8B-B14F-4D97-AF65-F5344CB8AC3E}">
        <p14:creationId xmlns:p14="http://schemas.microsoft.com/office/powerpoint/2010/main" val="1963462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3C2994F6-BA9C-EE45-B0B0-2E1E4B973970}" type="slidenum">
              <a:rPr lang="fr-FR" smtClean="0"/>
              <a:t>1</a:t>
            </a:fld>
            <a:endParaRPr lang="fr-FR"/>
          </a:p>
        </p:txBody>
      </p:sp>
    </p:spTree>
    <p:extLst>
      <p:ext uri="{BB962C8B-B14F-4D97-AF65-F5344CB8AC3E}">
        <p14:creationId xmlns:p14="http://schemas.microsoft.com/office/powerpoint/2010/main" val="3272576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3C2994F6-BA9C-EE45-B0B0-2E1E4B973970}" type="slidenum">
              <a:rPr lang="fr-FR" smtClean="0"/>
              <a:t>24</a:t>
            </a:fld>
            <a:endParaRPr lang="fr-FR"/>
          </a:p>
        </p:txBody>
      </p:sp>
    </p:spTree>
    <p:extLst>
      <p:ext uri="{BB962C8B-B14F-4D97-AF65-F5344CB8AC3E}">
        <p14:creationId xmlns:p14="http://schemas.microsoft.com/office/powerpoint/2010/main" val="3719637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3C2994F6-BA9C-EE45-B0B0-2E1E4B973970}" type="slidenum">
              <a:rPr lang="fr-FR" smtClean="0"/>
              <a:t>27</a:t>
            </a:fld>
            <a:endParaRPr lang="fr-FR"/>
          </a:p>
        </p:txBody>
      </p:sp>
    </p:spTree>
    <p:extLst>
      <p:ext uri="{BB962C8B-B14F-4D97-AF65-F5344CB8AC3E}">
        <p14:creationId xmlns:p14="http://schemas.microsoft.com/office/powerpoint/2010/main" val="2250536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3109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FR" dirty="0"/>
              <a:t>Robert Oppenheimer. </a:t>
            </a:r>
            <a:r>
              <a:rPr lang="en-GB" dirty="0"/>
              <a:t>D</a:t>
            </a:r>
            <a:r>
              <a:rPr lang="en-FR" dirty="0"/>
              <a:t>o you know this guy ? </a:t>
            </a:r>
            <a:r>
              <a:rPr lang="en-GB" dirty="0"/>
              <a:t>F</a:t>
            </a:r>
            <a:r>
              <a:rPr lang="en-FR" dirty="0"/>
              <a:t>or those who know the story, this is in Los Alamos, once Oppenheimer left, after the war, during the building of the “super bomb” (hydrogen bomb) that MC simulations for nuclear physics was first used, by Ulam+XXX. </a:t>
            </a:r>
          </a:p>
          <a:p>
            <a:pPr lvl="1"/>
            <a:r>
              <a:rPr lang="en-FR" dirty="0"/>
              <a:t>Since them, this simulation methods has proven to be very useful for medical physics. In RT for Linac and dose comp, but also in med nuc for SPECT and PET devel, also reconstruction, also dose. </a:t>
            </a:r>
          </a:p>
          <a:p>
            <a:endParaRPr lang="en-FR" dirty="0"/>
          </a:p>
        </p:txBody>
      </p:sp>
      <p:sp>
        <p:nvSpPr>
          <p:cNvPr id="4" name="Slide Number Placeholder 3"/>
          <p:cNvSpPr>
            <a:spLocks noGrp="1"/>
          </p:cNvSpPr>
          <p:nvPr>
            <p:ph type="sldNum" sz="quarter" idx="5"/>
          </p:nvPr>
        </p:nvSpPr>
        <p:spPr/>
        <p:txBody>
          <a:bodyPr/>
          <a:lstStyle/>
          <a:p>
            <a:fld id="{2C41B6DA-CF9C-A644-BE0C-17163022362A}" type="slidenum">
              <a:rPr lang="de-DE" smtClean="0"/>
              <a:t>12</a:t>
            </a:fld>
            <a:endParaRPr lang="de-DE"/>
          </a:p>
        </p:txBody>
      </p:sp>
    </p:spTree>
    <p:extLst>
      <p:ext uri="{BB962C8B-B14F-4D97-AF65-F5344CB8AC3E}">
        <p14:creationId xmlns:p14="http://schemas.microsoft.com/office/powerpoint/2010/main" val="2577360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2C41B6DA-CF9C-A644-BE0C-17163022362A}" type="slidenum">
              <a:rPr lang="de-DE" smtClean="0"/>
              <a:t>13</a:t>
            </a:fld>
            <a:endParaRPr lang="de-DE"/>
          </a:p>
        </p:txBody>
      </p:sp>
    </p:spTree>
    <p:extLst>
      <p:ext uri="{BB962C8B-B14F-4D97-AF65-F5344CB8AC3E}">
        <p14:creationId xmlns:p14="http://schemas.microsoft.com/office/powerpoint/2010/main" val="3861987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2C41B6DA-CF9C-A644-BE0C-17163022362A}" type="slidenum">
              <a:rPr lang="de-DE" smtClean="0"/>
              <a:t>14</a:t>
            </a:fld>
            <a:endParaRPr lang="de-DE"/>
          </a:p>
        </p:txBody>
      </p:sp>
    </p:spTree>
    <p:extLst>
      <p:ext uri="{BB962C8B-B14F-4D97-AF65-F5344CB8AC3E}">
        <p14:creationId xmlns:p14="http://schemas.microsoft.com/office/powerpoint/2010/main" val="1099034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2C41B6DA-CF9C-A644-BE0C-17163022362A}" type="slidenum">
              <a:rPr lang="de-DE" smtClean="0"/>
              <a:t>17</a:t>
            </a:fld>
            <a:endParaRPr lang="de-DE"/>
          </a:p>
        </p:txBody>
      </p:sp>
    </p:spTree>
    <p:extLst>
      <p:ext uri="{BB962C8B-B14F-4D97-AF65-F5344CB8AC3E}">
        <p14:creationId xmlns:p14="http://schemas.microsoft.com/office/powerpoint/2010/main" val="1392153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sz="1800" dirty="0"/>
          </a:p>
        </p:txBody>
      </p:sp>
      <p:sp>
        <p:nvSpPr>
          <p:cNvPr id="4" name="Slide Number Placeholder 3"/>
          <p:cNvSpPr>
            <a:spLocks noGrp="1"/>
          </p:cNvSpPr>
          <p:nvPr>
            <p:ph type="sldNum" sz="quarter" idx="5"/>
          </p:nvPr>
        </p:nvSpPr>
        <p:spPr/>
        <p:txBody>
          <a:bodyPr/>
          <a:lstStyle/>
          <a:p>
            <a:fld id="{3C2994F6-BA9C-EE45-B0B0-2E1E4B973970}" type="slidenum">
              <a:rPr lang="fr-FR" smtClean="0"/>
              <a:t>19</a:t>
            </a:fld>
            <a:endParaRPr lang="fr-FR"/>
          </a:p>
        </p:txBody>
      </p:sp>
    </p:spTree>
    <p:extLst>
      <p:ext uri="{BB962C8B-B14F-4D97-AF65-F5344CB8AC3E}">
        <p14:creationId xmlns:p14="http://schemas.microsoft.com/office/powerpoint/2010/main" val="3977421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3C2994F6-BA9C-EE45-B0B0-2E1E4B973970}" type="slidenum">
              <a:rPr lang="fr-FR" smtClean="0"/>
              <a:t>20</a:t>
            </a:fld>
            <a:endParaRPr lang="fr-FR"/>
          </a:p>
        </p:txBody>
      </p:sp>
    </p:spTree>
    <p:extLst>
      <p:ext uri="{BB962C8B-B14F-4D97-AF65-F5344CB8AC3E}">
        <p14:creationId xmlns:p14="http://schemas.microsoft.com/office/powerpoint/2010/main" val="3729578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3C2994F6-BA9C-EE45-B0B0-2E1E4B973970}" type="slidenum">
              <a:rPr lang="fr-FR" smtClean="0"/>
              <a:t>21</a:t>
            </a:fld>
            <a:endParaRPr lang="fr-FR"/>
          </a:p>
        </p:txBody>
      </p:sp>
    </p:spTree>
    <p:extLst>
      <p:ext uri="{BB962C8B-B14F-4D97-AF65-F5344CB8AC3E}">
        <p14:creationId xmlns:p14="http://schemas.microsoft.com/office/powerpoint/2010/main" val="3515827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3C2994F6-BA9C-EE45-B0B0-2E1E4B973970}" type="slidenum">
              <a:rPr lang="fr-FR" smtClean="0"/>
              <a:t>23</a:t>
            </a:fld>
            <a:endParaRPr lang="fr-FR"/>
          </a:p>
        </p:txBody>
      </p:sp>
    </p:spTree>
    <p:extLst>
      <p:ext uri="{BB962C8B-B14F-4D97-AF65-F5344CB8AC3E}">
        <p14:creationId xmlns:p14="http://schemas.microsoft.com/office/powerpoint/2010/main" val="3558902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883707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Box 3">
            <a:extLst>
              <a:ext uri="{FF2B5EF4-FFF2-40B4-BE49-F238E27FC236}">
                <a16:creationId xmlns:a16="http://schemas.microsoft.com/office/drawing/2014/main" id="{301B4DC5-D416-B848-A0FA-2A9CA4109682}"/>
              </a:ext>
            </a:extLst>
          </p:cNvPr>
          <p:cNvSpPr txBox="1"/>
          <p:nvPr userDrawn="1"/>
        </p:nvSpPr>
        <p:spPr>
          <a:xfrm>
            <a:off x="11168743" y="6495925"/>
            <a:ext cx="1037770" cy="369332"/>
          </a:xfrm>
          <a:prstGeom prst="rect">
            <a:avLst/>
          </a:prstGeom>
          <a:noFill/>
        </p:spPr>
        <p:txBody>
          <a:bodyPr wrap="square" rtlCol="0">
            <a:spAutoFit/>
          </a:bodyPr>
          <a:lstStyle/>
          <a:p>
            <a:pPr algn="r"/>
            <a:fld id="{696D95DA-976A-5C4C-86E0-6A77434D5BAF}" type="slidenum">
              <a:rPr lang="en-FR" smtClean="0"/>
              <a:pPr algn="r"/>
              <a:t>‹#›</a:t>
            </a:fld>
            <a:endParaRPr lang="en-FR" dirty="0"/>
          </a:p>
        </p:txBody>
      </p:sp>
    </p:spTree>
    <p:extLst>
      <p:ext uri="{BB962C8B-B14F-4D97-AF65-F5344CB8AC3E}">
        <p14:creationId xmlns:p14="http://schemas.microsoft.com/office/powerpoint/2010/main" val="478125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2119442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58441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36908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044015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800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1701940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30393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875890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dt="0"/>
  <p:txStyles>
    <p:titleStyle>
      <a:lvl1pPr algn="l" defTabSz="914400" rtl="0" eaLnBrk="1" latinLnBrk="0" hangingPunct="1">
        <a:lnSpc>
          <a:spcPct val="90000"/>
        </a:lnSpc>
        <a:spcBef>
          <a:spcPct val="0"/>
        </a:spcBef>
        <a:buNone/>
        <a:defRPr lang="de-DE" sz="4800" b="0" kern="1200" dirty="0">
          <a:solidFill>
            <a:schemeClr val="accent1"/>
          </a:solidFill>
          <a:latin typeface="+mn-lt"/>
          <a:ea typeface="+mn-ea"/>
          <a:cs typeface="+mn-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86004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Doi_(identifier)" TargetMode="External"/><Relationship Id="rId3" Type="http://schemas.openxmlformats.org/officeDocument/2006/relationships/image" Target="../media/image23.jpeg"/><Relationship Id="rId7" Type="http://schemas.openxmlformats.org/officeDocument/2006/relationships/hyperlink" Target="https://people.bordeaux.inria.fr/pierre.delmoral/MetropolisUlam49.pdf"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27.jpeg"/><Relationship Id="rId4" Type="http://schemas.openxmlformats.org/officeDocument/2006/relationships/image" Target="../media/image24.jpeg"/><Relationship Id="rId9" Type="http://schemas.openxmlformats.org/officeDocument/2006/relationships/hyperlink" Target="https://doi.org/10.1080%2F01621459.1949.10483310"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0.png"/><Relationship Id="rId10" Type="http://schemas.openxmlformats.org/officeDocument/2006/relationships/image" Target="../media/image35.emf"/><Relationship Id="rId4" Type="http://schemas.openxmlformats.org/officeDocument/2006/relationships/image" Target="../media/image29.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tiff"/></Relationships>
</file>

<file path=ppt/slides/_rels/slide2.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7.tiff"/><Relationship Id="rId7" Type="http://schemas.openxmlformats.org/officeDocument/2006/relationships/image" Target="../media/image10.tiff"/><Relationship Id="rId2" Type="http://schemas.openxmlformats.org/officeDocument/2006/relationships/image" Target="../media/image6.tiff"/><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tiff"/><Relationship Id="rId4" Type="http://schemas.openxmlformats.org/officeDocument/2006/relationships/image" Target="../media/image8.tiff"/></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emf"/><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emf"/><Relationship Id="rId7" Type="http://schemas.openxmlformats.org/officeDocument/2006/relationships/image" Target="../media/image66.emf"/><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emf"/></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tiff"/><Relationship Id="rId7"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9.emf"/><Relationship Id="rId5" Type="http://schemas.openxmlformats.org/officeDocument/2006/relationships/image" Target="../media/image78.jpeg"/><Relationship Id="rId4" Type="http://schemas.openxmlformats.org/officeDocument/2006/relationships/image" Target="../media/image77.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xkcd.com/1838/"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3859237" y="2394163"/>
            <a:ext cx="6686428" cy="2376710"/>
          </a:xfrm>
        </p:spPr>
        <p:txBody>
          <a:bodyPr anchor="ctr">
            <a:normAutofit/>
          </a:bodyPr>
          <a:lstStyle/>
          <a:p>
            <a:r>
              <a:rPr lang="en-GB" sz="5400" dirty="0"/>
              <a:t>AI and Monte-Carlo simulations in </a:t>
            </a:r>
            <a:br>
              <a:rPr lang="en-GB" sz="5400" dirty="0"/>
            </a:br>
            <a:r>
              <a:rPr lang="en-GB" sz="5400" dirty="0"/>
              <a:t>medical physics</a:t>
            </a:r>
            <a:endParaRPr lang="en-GB" sz="5400" dirty="0">
              <a:solidFill>
                <a:schemeClr val="accent1"/>
              </a:solidFill>
            </a:endParaRPr>
          </a:p>
        </p:txBody>
      </p:sp>
      <p:sp>
        <p:nvSpPr>
          <p:cNvPr id="5" name="Sous-titre 4"/>
          <p:cNvSpPr>
            <a:spLocks noGrp="1"/>
          </p:cNvSpPr>
          <p:nvPr>
            <p:ph type="subTitle" idx="1"/>
          </p:nvPr>
        </p:nvSpPr>
        <p:spPr>
          <a:xfrm>
            <a:off x="4002051" y="4773872"/>
            <a:ext cx="6400800" cy="1005790"/>
          </a:xfrm>
        </p:spPr>
        <p:txBody>
          <a:bodyPr anchor="ctr"/>
          <a:lstStyle/>
          <a:p>
            <a:r>
              <a:rPr lang="en-GB" dirty="0">
                <a:solidFill>
                  <a:srgbClr val="000000"/>
                </a:solidFill>
              </a:rPr>
              <a:t>David </a:t>
            </a:r>
            <a:r>
              <a:rPr lang="en-GB" dirty="0" err="1">
                <a:solidFill>
                  <a:srgbClr val="000000"/>
                </a:solidFill>
              </a:rPr>
              <a:t>Sarrut</a:t>
            </a:r>
            <a:endParaRPr lang="en-GB" dirty="0">
              <a:solidFill>
                <a:srgbClr val="000000"/>
              </a:solidFill>
            </a:endParaRPr>
          </a:p>
        </p:txBody>
      </p:sp>
      <p:pic>
        <p:nvPicPr>
          <p:cNvPr id="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4541" y="2240645"/>
            <a:ext cx="795690" cy="797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360">
                <a:solidFill>
                  <a:srgbClr val="000000"/>
                </a:solidFill>
                <a:round/>
                <a:headEnd/>
                <a:tailEnd/>
              </a14:hiddenLine>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319" y="5942481"/>
            <a:ext cx="1292134" cy="695765"/>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3823" y="4870961"/>
            <a:ext cx="2297126" cy="500838"/>
          </a:xfrm>
          <a:prstGeom prst="rect">
            <a:avLst/>
          </a:prstGeom>
        </p:spPr>
      </p:pic>
      <p:sp>
        <p:nvSpPr>
          <p:cNvPr id="9" name="Rectangle 8">
            <a:extLst>
              <a:ext uri="{FF2B5EF4-FFF2-40B4-BE49-F238E27FC236}">
                <a16:creationId xmlns:a16="http://schemas.microsoft.com/office/drawing/2014/main" id="{9BBEE8F3-86FD-4A4A-8D1E-1D63AD7F9A61}"/>
              </a:ext>
            </a:extLst>
          </p:cNvPr>
          <p:cNvSpPr/>
          <p:nvPr/>
        </p:nvSpPr>
        <p:spPr>
          <a:xfrm>
            <a:off x="4002051" y="5831191"/>
            <a:ext cx="6400800" cy="646331"/>
          </a:xfrm>
          <a:prstGeom prst="rect">
            <a:avLst/>
          </a:prstGeom>
        </p:spPr>
        <p:txBody>
          <a:bodyPr wrap="square">
            <a:spAutoFit/>
          </a:bodyPr>
          <a:lstStyle/>
          <a:p>
            <a:pPr algn="ctr"/>
            <a:r>
              <a:rPr lang="fr-FR" dirty="0">
                <a:latin typeface="Calibri" panose="020F0502020204030204" pitchFamily="34" charset="0"/>
              </a:rPr>
              <a:t>CREATIS, CNRS UMR5220, Inserm U1044, INSA-Lyon</a:t>
            </a:r>
            <a:br>
              <a:rPr lang="fr-FR" dirty="0">
                <a:latin typeface="Calibri" panose="020F0502020204030204" pitchFamily="34" charset="0"/>
              </a:rPr>
            </a:br>
            <a:r>
              <a:rPr lang="fr-FR" dirty="0" err="1">
                <a:latin typeface="Calibri" panose="020F0502020204030204" pitchFamily="34" charset="0"/>
              </a:rPr>
              <a:t>Universite</a:t>
            </a:r>
            <a:r>
              <a:rPr lang="fr-FR" dirty="0">
                <a:latin typeface="Calibri" panose="020F0502020204030204" pitchFamily="34" charset="0"/>
              </a:rPr>
              <a:t>́ Lyon 1, France</a:t>
            </a:r>
            <a:endParaRPr lang="fr-FR" dirty="0">
              <a:effectLst/>
            </a:endParaRPr>
          </a:p>
        </p:txBody>
      </p:sp>
      <p:pic>
        <p:nvPicPr>
          <p:cNvPr id="2" name="Picture 1">
            <a:extLst>
              <a:ext uri="{FF2B5EF4-FFF2-40B4-BE49-F238E27FC236}">
                <a16:creationId xmlns:a16="http://schemas.microsoft.com/office/drawing/2014/main" id="{D05831B9-096B-4D45-B754-5E6B3A90AE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2007" y="3608547"/>
            <a:ext cx="1400758" cy="691732"/>
          </a:xfrm>
          <a:prstGeom prst="rect">
            <a:avLst/>
          </a:prstGeom>
        </p:spPr>
      </p:pic>
      <p:sp>
        <p:nvSpPr>
          <p:cNvPr id="8" name="Rectangle 7">
            <a:extLst>
              <a:ext uri="{FF2B5EF4-FFF2-40B4-BE49-F238E27FC236}">
                <a16:creationId xmlns:a16="http://schemas.microsoft.com/office/drawing/2014/main" id="{CFE819B6-643C-B356-0E69-03D32C74590C}"/>
              </a:ext>
            </a:extLst>
          </p:cNvPr>
          <p:cNvSpPr/>
          <p:nvPr/>
        </p:nvSpPr>
        <p:spPr>
          <a:xfrm>
            <a:off x="0" y="8966"/>
            <a:ext cx="12192000" cy="1978074"/>
          </a:xfrm>
          <a:prstGeom prst="rect">
            <a:avLst/>
          </a:prstGeom>
          <a:solidFill>
            <a:srgbClr val="4E8F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11" name="Picture 10">
            <a:extLst>
              <a:ext uri="{FF2B5EF4-FFF2-40B4-BE49-F238E27FC236}">
                <a16:creationId xmlns:a16="http://schemas.microsoft.com/office/drawing/2014/main" id="{30765F43-5768-5DE6-0635-AE5DDC5002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5276" y="-126"/>
            <a:ext cx="9981447" cy="1990165"/>
          </a:xfrm>
          <a:prstGeom prst="rect">
            <a:avLst/>
          </a:prstGeom>
        </p:spPr>
      </p:pic>
    </p:spTree>
    <p:extLst>
      <p:ext uri="{BB962C8B-B14F-4D97-AF65-F5344CB8AC3E}">
        <p14:creationId xmlns:p14="http://schemas.microsoft.com/office/powerpoint/2010/main" val="1352248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5A82D9-7CDA-299E-ABCE-A776B62A60DD}"/>
              </a:ext>
            </a:extLst>
          </p:cNvPr>
          <p:cNvSpPr txBox="1"/>
          <p:nvPr/>
        </p:nvSpPr>
        <p:spPr>
          <a:xfrm>
            <a:off x="6583679" y="2323793"/>
            <a:ext cx="3928403" cy="1754326"/>
          </a:xfrm>
          <a:prstGeom prst="rect">
            <a:avLst/>
          </a:prstGeom>
          <a:noFill/>
        </p:spPr>
        <p:txBody>
          <a:bodyPr wrap="square">
            <a:spAutoFit/>
          </a:bodyPr>
          <a:lstStyle/>
          <a:p>
            <a:pPr algn="ctr"/>
            <a:r>
              <a:rPr lang="en-FR" sz="5400" b="1" dirty="0">
                <a:solidFill>
                  <a:schemeClr val="accent1"/>
                </a:solidFill>
              </a:rPr>
              <a:t>Monte Carlo simulations</a:t>
            </a:r>
          </a:p>
        </p:txBody>
      </p:sp>
      <p:sp>
        <p:nvSpPr>
          <p:cNvPr id="7" name="TextBox 6">
            <a:extLst>
              <a:ext uri="{FF2B5EF4-FFF2-40B4-BE49-F238E27FC236}">
                <a16:creationId xmlns:a16="http://schemas.microsoft.com/office/drawing/2014/main" id="{AF4AA615-DB07-AA97-FB33-F1AB044F08BE}"/>
              </a:ext>
            </a:extLst>
          </p:cNvPr>
          <p:cNvSpPr txBox="1"/>
          <p:nvPr/>
        </p:nvSpPr>
        <p:spPr>
          <a:xfrm>
            <a:off x="1290710" y="2323793"/>
            <a:ext cx="3624969" cy="1754326"/>
          </a:xfrm>
          <a:prstGeom prst="rect">
            <a:avLst/>
          </a:prstGeom>
          <a:noFill/>
        </p:spPr>
        <p:txBody>
          <a:bodyPr wrap="square">
            <a:spAutoFit/>
          </a:bodyPr>
          <a:lstStyle/>
          <a:p>
            <a:pPr algn="ctr"/>
            <a:r>
              <a:rPr lang="en-FR" sz="5400" b="1" dirty="0">
                <a:solidFill>
                  <a:schemeClr val="accent1"/>
                </a:solidFill>
              </a:rPr>
              <a:t>Artificial intelligence</a:t>
            </a:r>
          </a:p>
        </p:txBody>
      </p:sp>
    </p:spTree>
    <p:extLst>
      <p:ext uri="{BB962C8B-B14F-4D97-AF65-F5344CB8AC3E}">
        <p14:creationId xmlns:p14="http://schemas.microsoft.com/office/powerpoint/2010/main" val="2938327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5A82D9-7CDA-299E-ABCE-A776B62A60DD}"/>
              </a:ext>
            </a:extLst>
          </p:cNvPr>
          <p:cNvSpPr txBox="1"/>
          <p:nvPr/>
        </p:nvSpPr>
        <p:spPr>
          <a:xfrm>
            <a:off x="6583679" y="2323793"/>
            <a:ext cx="3928403" cy="1754326"/>
          </a:xfrm>
          <a:prstGeom prst="rect">
            <a:avLst/>
          </a:prstGeom>
          <a:noFill/>
        </p:spPr>
        <p:txBody>
          <a:bodyPr wrap="square">
            <a:spAutoFit/>
          </a:bodyPr>
          <a:lstStyle/>
          <a:p>
            <a:pPr algn="ctr"/>
            <a:r>
              <a:rPr lang="en-FR" sz="5400" b="1" dirty="0">
                <a:solidFill>
                  <a:srgbClr val="C00000"/>
                </a:solidFill>
              </a:rPr>
              <a:t>Monte Carlo simulations</a:t>
            </a:r>
          </a:p>
        </p:txBody>
      </p:sp>
      <p:sp>
        <p:nvSpPr>
          <p:cNvPr id="7" name="TextBox 6">
            <a:extLst>
              <a:ext uri="{FF2B5EF4-FFF2-40B4-BE49-F238E27FC236}">
                <a16:creationId xmlns:a16="http://schemas.microsoft.com/office/drawing/2014/main" id="{AF4AA615-DB07-AA97-FB33-F1AB044F08BE}"/>
              </a:ext>
            </a:extLst>
          </p:cNvPr>
          <p:cNvSpPr txBox="1"/>
          <p:nvPr/>
        </p:nvSpPr>
        <p:spPr>
          <a:xfrm>
            <a:off x="1290710" y="2323793"/>
            <a:ext cx="3624969" cy="1754326"/>
          </a:xfrm>
          <a:prstGeom prst="rect">
            <a:avLst/>
          </a:prstGeom>
          <a:noFill/>
        </p:spPr>
        <p:txBody>
          <a:bodyPr wrap="square">
            <a:spAutoFit/>
          </a:bodyPr>
          <a:lstStyle/>
          <a:p>
            <a:pPr algn="ctr"/>
            <a:r>
              <a:rPr lang="en-FR" sz="5400" b="1" dirty="0">
                <a:solidFill>
                  <a:schemeClr val="accent1"/>
                </a:solidFill>
              </a:rPr>
              <a:t>Artificial intelligence</a:t>
            </a:r>
          </a:p>
        </p:txBody>
      </p:sp>
    </p:spTree>
    <p:extLst>
      <p:ext uri="{BB962C8B-B14F-4D97-AF65-F5344CB8AC3E}">
        <p14:creationId xmlns:p14="http://schemas.microsoft.com/office/powerpoint/2010/main" val="4290483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DDB271B2-28F2-0C6A-587D-228118E743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1" y="-6351"/>
            <a:ext cx="12306055" cy="6932084"/>
          </a:xfrm>
          <a:prstGeom prst="rect">
            <a:avLst/>
          </a:prstGeom>
          <a:noFill/>
          <a:ln>
            <a:noFill/>
          </a:ln>
        </p:spPr>
      </p:pic>
      <p:sp>
        <p:nvSpPr>
          <p:cNvPr id="3" name="TextBox 2">
            <a:extLst>
              <a:ext uri="{FF2B5EF4-FFF2-40B4-BE49-F238E27FC236}">
                <a16:creationId xmlns:a16="http://schemas.microsoft.com/office/drawing/2014/main" id="{5E0B187B-7AF5-FCE9-17F5-66CA90AFCB91}"/>
              </a:ext>
            </a:extLst>
          </p:cNvPr>
          <p:cNvSpPr txBox="1"/>
          <p:nvPr/>
        </p:nvSpPr>
        <p:spPr>
          <a:xfrm>
            <a:off x="10079828" y="6117892"/>
            <a:ext cx="2219876" cy="369332"/>
          </a:xfrm>
          <a:prstGeom prst="rect">
            <a:avLst/>
          </a:prstGeom>
          <a:noFill/>
        </p:spPr>
        <p:txBody>
          <a:bodyPr wrap="square">
            <a:spAutoFit/>
          </a:bodyPr>
          <a:lstStyle/>
          <a:p>
            <a:r>
              <a:rPr lang="en-FR" dirty="0">
                <a:solidFill>
                  <a:schemeClr val="bg1"/>
                </a:solidFill>
              </a:rPr>
              <a:t>Robert Oppenheimer</a:t>
            </a:r>
          </a:p>
        </p:txBody>
      </p:sp>
    </p:spTree>
    <p:extLst>
      <p:ext uri="{BB962C8B-B14F-4D97-AF65-F5344CB8AC3E}">
        <p14:creationId xmlns:p14="http://schemas.microsoft.com/office/powerpoint/2010/main" val="123011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11E289E-13C9-CF80-A598-3A00D6A5861C}"/>
              </a:ext>
            </a:extLst>
          </p:cNvPr>
          <p:cNvPicPr>
            <a:picLocks noChangeAspect="1" noChangeArrowheads="1"/>
          </p:cNvPicPr>
          <p:nvPr/>
        </p:nvPicPr>
        <p:blipFill>
          <a:blip r:embed="rId3">
            <a:alphaModFix amt="35000"/>
            <a:extLst>
              <a:ext uri="{28A0092B-C50C-407E-A947-70E740481C1C}">
                <a14:useLocalDpi xmlns:a14="http://schemas.microsoft.com/office/drawing/2010/main"/>
              </a:ext>
            </a:extLst>
          </a:blip>
          <a:srcRect/>
          <a:stretch>
            <a:fillRect/>
          </a:stretch>
        </p:blipFill>
        <p:spPr bwMode="auto">
          <a:xfrm>
            <a:off x="-6351" y="-6351"/>
            <a:ext cx="12306055" cy="6932084"/>
          </a:xfrm>
          <a:prstGeom prst="rect">
            <a:avLst/>
          </a:prstGeom>
          <a:noFill/>
          <a:ln>
            <a:noFill/>
          </a:ln>
        </p:spPr>
      </p:pic>
      <p:pic>
        <p:nvPicPr>
          <p:cNvPr id="2054" name="Picture 6">
            <a:extLst>
              <a:ext uri="{FF2B5EF4-FFF2-40B4-BE49-F238E27FC236}">
                <a16:creationId xmlns:a16="http://schemas.microsoft.com/office/drawing/2014/main" id="{A70FDA55-AC3E-9B77-3FEE-6BAE07C11A8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6053" y="1383525"/>
            <a:ext cx="2640000" cy="3780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6" name="Picture 8" descr="A smiling man in a hat and heavy winter coat and scarf, carrying a portfolio tucked under his arm">
            <a:extLst>
              <a:ext uri="{FF2B5EF4-FFF2-40B4-BE49-F238E27FC236}">
                <a16:creationId xmlns:a16="http://schemas.microsoft.com/office/drawing/2014/main" id="{061713D8-515A-C17E-D67F-86F706368E7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14564" y="1383525"/>
            <a:ext cx="2606896" cy="378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9DAEDD5-6D5B-B56E-1A4C-3245D026A125}"/>
              </a:ext>
            </a:extLst>
          </p:cNvPr>
          <p:cNvSpPr txBox="1"/>
          <p:nvPr/>
        </p:nvSpPr>
        <p:spPr>
          <a:xfrm>
            <a:off x="276053" y="5165013"/>
            <a:ext cx="2640000" cy="369332"/>
          </a:xfrm>
          <a:prstGeom prst="rect">
            <a:avLst/>
          </a:prstGeom>
          <a:solidFill>
            <a:srgbClr val="000000">
              <a:alpha val="45098"/>
            </a:srgbClr>
          </a:solidFill>
        </p:spPr>
        <p:txBody>
          <a:bodyPr wrap="square" rtlCol="0">
            <a:spAutoFit/>
          </a:bodyPr>
          <a:lstStyle/>
          <a:p>
            <a:pPr algn="ctr"/>
            <a:r>
              <a:rPr lang="en-FR" dirty="0">
                <a:solidFill>
                  <a:schemeClr val="bg1"/>
                </a:solidFill>
              </a:rPr>
              <a:t>Edward Teller</a:t>
            </a:r>
          </a:p>
        </p:txBody>
      </p:sp>
      <p:sp>
        <p:nvSpPr>
          <p:cNvPr id="9" name="TextBox 8">
            <a:extLst>
              <a:ext uri="{FF2B5EF4-FFF2-40B4-BE49-F238E27FC236}">
                <a16:creationId xmlns:a16="http://schemas.microsoft.com/office/drawing/2014/main" id="{298C5270-1457-E445-1578-BC15D965584C}"/>
              </a:ext>
            </a:extLst>
          </p:cNvPr>
          <p:cNvSpPr txBox="1"/>
          <p:nvPr/>
        </p:nvSpPr>
        <p:spPr>
          <a:xfrm>
            <a:off x="3414564" y="5165013"/>
            <a:ext cx="2606896" cy="369332"/>
          </a:xfrm>
          <a:prstGeom prst="rect">
            <a:avLst/>
          </a:prstGeom>
          <a:solidFill>
            <a:srgbClr val="000000">
              <a:alpha val="45098"/>
            </a:srgbClr>
          </a:solidFill>
        </p:spPr>
        <p:txBody>
          <a:bodyPr wrap="square" rtlCol="0">
            <a:spAutoFit/>
          </a:bodyPr>
          <a:lstStyle/>
          <a:p>
            <a:pPr algn="ctr"/>
            <a:r>
              <a:rPr lang="en-GB" b="0" i="0" dirty="0" err="1">
                <a:solidFill>
                  <a:schemeClr val="bg1"/>
                </a:solidFill>
                <a:effectLst/>
                <a:latin typeface="Linux Libertine"/>
              </a:rPr>
              <a:t>Stanisław</a:t>
            </a:r>
            <a:r>
              <a:rPr lang="en-GB" b="0" i="0" dirty="0">
                <a:solidFill>
                  <a:schemeClr val="bg1"/>
                </a:solidFill>
                <a:effectLst/>
                <a:latin typeface="Linux Libertine"/>
              </a:rPr>
              <a:t> </a:t>
            </a:r>
            <a:r>
              <a:rPr lang="en-GB" b="0" i="0" dirty="0" err="1">
                <a:solidFill>
                  <a:schemeClr val="bg1"/>
                </a:solidFill>
                <a:effectLst/>
                <a:latin typeface="Linux Libertine"/>
              </a:rPr>
              <a:t>Ulam</a:t>
            </a:r>
            <a:endParaRPr lang="en-GB" b="0" i="0" dirty="0">
              <a:solidFill>
                <a:schemeClr val="bg1"/>
              </a:solidFill>
              <a:effectLst/>
              <a:latin typeface="Linux Libertine"/>
            </a:endParaRPr>
          </a:p>
        </p:txBody>
      </p:sp>
      <p:pic>
        <p:nvPicPr>
          <p:cNvPr id="2058" name="Picture 10">
            <a:extLst>
              <a:ext uri="{FF2B5EF4-FFF2-40B4-BE49-F238E27FC236}">
                <a16:creationId xmlns:a16="http://schemas.microsoft.com/office/drawing/2014/main" id="{94CCEBF9-049D-D52E-1C42-466404E4962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553075" y="1383525"/>
            <a:ext cx="2467500" cy="378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DEBBD67-411A-F6CC-CF54-E1C9EEB5DB5E}"/>
              </a:ext>
            </a:extLst>
          </p:cNvPr>
          <p:cNvSpPr txBox="1"/>
          <p:nvPr/>
        </p:nvSpPr>
        <p:spPr>
          <a:xfrm>
            <a:off x="6553075" y="5165013"/>
            <a:ext cx="2467500" cy="369332"/>
          </a:xfrm>
          <a:prstGeom prst="rect">
            <a:avLst/>
          </a:prstGeom>
          <a:solidFill>
            <a:srgbClr val="000000">
              <a:alpha val="45098"/>
            </a:srgbClr>
          </a:solidFill>
        </p:spPr>
        <p:txBody>
          <a:bodyPr wrap="square" rtlCol="0">
            <a:spAutoFit/>
          </a:bodyPr>
          <a:lstStyle/>
          <a:p>
            <a:pPr algn="ctr"/>
            <a:r>
              <a:rPr lang="en-GB" b="0" i="0" dirty="0">
                <a:solidFill>
                  <a:schemeClr val="bg1"/>
                </a:solidFill>
                <a:effectLst/>
                <a:latin typeface="Linux Libertine"/>
              </a:rPr>
              <a:t>Nicholas Metropolis</a:t>
            </a:r>
          </a:p>
        </p:txBody>
      </p:sp>
      <p:sp>
        <p:nvSpPr>
          <p:cNvPr id="11" name="TextBox 10">
            <a:extLst>
              <a:ext uri="{FF2B5EF4-FFF2-40B4-BE49-F238E27FC236}">
                <a16:creationId xmlns:a16="http://schemas.microsoft.com/office/drawing/2014/main" id="{C43D6E09-2C41-99A1-ED00-25D4CBCEC2C4}"/>
              </a:ext>
            </a:extLst>
          </p:cNvPr>
          <p:cNvSpPr txBox="1"/>
          <p:nvPr/>
        </p:nvSpPr>
        <p:spPr>
          <a:xfrm>
            <a:off x="2055511" y="5838578"/>
            <a:ext cx="8539437" cy="923330"/>
          </a:xfrm>
          <a:prstGeom prst="rect">
            <a:avLst/>
          </a:prstGeom>
          <a:solidFill>
            <a:srgbClr val="FFFFFF"/>
          </a:solidFill>
        </p:spPr>
        <p:txBody>
          <a:bodyPr wrap="square" rtlCol="0">
            <a:spAutoFit/>
          </a:bodyPr>
          <a:lstStyle/>
          <a:p>
            <a:pPr algn="ctr"/>
            <a:r>
              <a:rPr lang="en-GB" dirty="0">
                <a:effectLst/>
                <a:latin typeface="Arial" panose="020B0604020202020204" pitchFamily="34" charset="0"/>
              </a:rPr>
              <a:t>Metropolis, Nicholas; Stanislaw </a:t>
            </a:r>
            <a:r>
              <a:rPr lang="en-GB" dirty="0" err="1">
                <a:effectLst/>
                <a:latin typeface="Arial" panose="020B0604020202020204" pitchFamily="34" charset="0"/>
              </a:rPr>
              <a:t>Ulam</a:t>
            </a:r>
            <a:r>
              <a:rPr lang="en-GB" dirty="0">
                <a:effectLst/>
                <a:latin typeface="Arial" panose="020B0604020202020204" pitchFamily="34" charset="0"/>
              </a:rPr>
              <a:t> (</a:t>
            </a:r>
            <a:r>
              <a:rPr lang="en-GB" b="1" dirty="0">
                <a:effectLst/>
                <a:latin typeface="Arial" panose="020B0604020202020204" pitchFamily="34" charset="0"/>
              </a:rPr>
              <a:t>1949</a:t>
            </a:r>
            <a:r>
              <a:rPr lang="en-GB" dirty="0">
                <a:effectLst/>
                <a:latin typeface="Arial" panose="020B0604020202020204" pitchFamily="34" charset="0"/>
              </a:rPr>
              <a:t>). </a:t>
            </a:r>
            <a:br>
              <a:rPr lang="en-GB" dirty="0">
                <a:effectLst/>
                <a:latin typeface="Arial" panose="020B0604020202020204" pitchFamily="34" charset="0"/>
              </a:rPr>
            </a:br>
            <a:r>
              <a:rPr lang="en-GB" u="none" strike="noStrike" dirty="0">
                <a:effectLst/>
                <a:latin typeface="Arial" panose="020B0604020202020204" pitchFamily="34" charset="0"/>
                <a:hlinkClick r:id="rId7">
                  <a:extLst>
                    <a:ext uri="{A12FA001-AC4F-418D-AE19-62706E023703}">
                      <ahyp:hlinkClr xmlns:ahyp="http://schemas.microsoft.com/office/drawing/2018/hyperlinkcolor" val="tx"/>
                    </a:ext>
                  </a:extLst>
                </a:hlinkClick>
              </a:rPr>
              <a:t>"</a:t>
            </a:r>
            <a:r>
              <a:rPr lang="en-GB" b="1" u="none" strike="noStrike" dirty="0">
                <a:effectLst/>
                <a:latin typeface="Arial" panose="020B0604020202020204" pitchFamily="34" charset="0"/>
                <a:hlinkClick r:id="rId7">
                  <a:extLst>
                    <a:ext uri="{A12FA001-AC4F-418D-AE19-62706E023703}">
                      <ahyp:hlinkClr xmlns:ahyp="http://schemas.microsoft.com/office/drawing/2018/hyperlinkcolor" val="tx"/>
                    </a:ext>
                  </a:extLst>
                </a:hlinkClick>
              </a:rPr>
              <a:t>The Monte Carlo method</a:t>
            </a:r>
            <a:r>
              <a:rPr lang="en-GB" u="none" strike="noStrike" dirty="0">
                <a:effectLst/>
                <a:latin typeface="Arial" panose="020B0604020202020204" pitchFamily="34" charset="0"/>
                <a:hlinkClick r:id="rId7">
                  <a:extLst>
                    <a:ext uri="{A12FA001-AC4F-418D-AE19-62706E023703}">
                      <ahyp:hlinkClr xmlns:ahyp="http://schemas.microsoft.com/office/drawing/2018/hyperlinkcolor" val="tx"/>
                    </a:ext>
                  </a:extLst>
                </a:hlinkClick>
              </a:rPr>
              <a:t>"</a:t>
            </a:r>
            <a:r>
              <a:rPr lang="en-GB" dirty="0">
                <a:effectLst/>
                <a:latin typeface="Arial" panose="020B0604020202020204" pitchFamily="34" charset="0"/>
              </a:rPr>
              <a:t>. Journal of the American Statistical Association. 44 (247): 335-341 </a:t>
            </a:r>
            <a:r>
              <a:rPr lang="en-GB" u="none" strike="noStrike" dirty="0">
                <a:effectLst/>
                <a:latin typeface="Arial" panose="020B0604020202020204" pitchFamily="34" charset="0"/>
                <a:hlinkClick r:id="rId8" tooltip="Doi (identifier)">
                  <a:extLst>
                    <a:ext uri="{A12FA001-AC4F-418D-AE19-62706E023703}">
                      <ahyp:hlinkClr xmlns:ahyp="http://schemas.microsoft.com/office/drawing/2018/hyperlinkcolor" val="tx"/>
                    </a:ext>
                  </a:extLst>
                </a:hlinkClick>
              </a:rPr>
              <a:t>doi</a:t>
            </a:r>
            <a:r>
              <a:rPr lang="en-GB" dirty="0">
                <a:effectLst/>
                <a:latin typeface="Arial" panose="020B0604020202020204" pitchFamily="34" charset="0"/>
              </a:rPr>
              <a:t>:</a:t>
            </a:r>
            <a:r>
              <a:rPr lang="en-GB" u="none" strike="noStrike" dirty="0">
                <a:effectLst/>
                <a:latin typeface="Arial" panose="020B0604020202020204" pitchFamily="34" charset="0"/>
                <a:hlinkClick r:id="rId9">
                  <a:extLst>
                    <a:ext uri="{A12FA001-AC4F-418D-AE19-62706E023703}">
                      <ahyp:hlinkClr xmlns:ahyp="http://schemas.microsoft.com/office/drawing/2018/hyperlinkcolor" val="tx"/>
                    </a:ext>
                  </a:extLst>
                </a:hlinkClick>
              </a:rPr>
              <a:t>10.1080/01621459.1949.10483310</a:t>
            </a:r>
            <a:endParaRPr lang="en-GB" dirty="0">
              <a:effectLst/>
              <a:latin typeface="Arial" panose="020B0604020202020204" pitchFamily="34" charset="0"/>
            </a:endParaRPr>
          </a:p>
        </p:txBody>
      </p:sp>
      <p:pic>
        <p:nvPicPr>
          <p:cNvPr id="2060" name="Picture 12" descr="The Original CablePorn: ENIAC computer and its coinventor, John W. Mauchly,  1947 [2172x2204] : r/cableporn">
            <a:extLst>
              <a:ext uri="{FF2B5EF4-FFF2-40B4-BE49-F238E27FC236}">
                <a16:creationId xmlns:a16="http://schemas.microsoft.com/office/drawing/2014/main" id="{2F66F3A3-AEE1-1E39-0603-B7EB5596767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453200" y="2255713"/>
            <a:ext cx="2545313" cy="206842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B520A15-BF36-C029-548D-7FAAECFCDD5C}"/>
              </a:ext>
            </a:extLst>
          </p:cNvPr>
          <p:cNvSpPr txBox="1"/>
          <p:nvPr/>
        </p:nvSpPr>
        <p:spPr>
          <a:xfrm>
            <a:off x="9453200" y="4326227"/>
            <a:ext cx="2545312" cy="369332"/>
          </a:xfrm>
          <a:prstGeom prst="rect">
            <a:avLst/>
          </a:prstGeom>
          <a:solidFill>
            <a:srgbClr val="000000">
              <a:alpha val="45098"/>
            </a:srgbClr>
          </a:solidFill>
        </p:spPr>
        <p:txBody>
          <a:bodyPr wrap="square" rtlCol="0">
            <a:spAutoFit/>
          </a:bodyPr>
          <a:lstStyle/>
          <a:p>
            <a:pPr algn="ctr"/>
            <a:r>
              <a:rPr lang="en-GB" b="0" i="0" dirty="0">
                <a:solidFill>
                  <a:schemeClr val="bg1"/>
                </a:solidFill>
                <a:effectLst/>
                <a:latin typeface="Linux Libertine"/>
              </a:rPr>
              <a:t>ENIAC 1947</a:t>
            </a:r>
          </a:p>
        </p:txBody>
      </p:sp>
      <p:sp>
        <p:nvSpPr>
          <p:cNvPr id="2" name="TextBox 1">
            <a:extLst>
              <a:ext uri="{FF2B5EF4-FFF2-40B4-BE49-F238E27FC236}">
                <a16:creationId xmlns:a16="http://schemas.microsoft.com/office/drawing/2014/main" id="{E37BA081-295B-50C8-95A5-FB72D18C645C}"/>
              </a:ext>
            </a:extLst>
          </p:cNvPr>
          <p:cNvSpPr txBox="1"/>
          <p:nvPr/>
        </p:nvSpPr>
        <p:spPr>
          <a:xfrm>
            <a:off x="1057783" y="245185"/>
            <a:ext cx="10177786" cy="769441"/>
          </a:xfrm>
          <a:prstGeom prst="rect">
            <a:avLst/>
          </a:prstGeom>
          <a:solidFill>
            <a:srgbClr val="000000">
              <a:alpha val="45098"/>
            </a:srgbClr>
          </a:solidFill>
        </p:spPr>
        <p:txBody>
          <a:bodyPr wrap="none" rtlCol="0">
            <a:spAutoFit/>
          </a:bodyPr>
          <a:lstStyle/>
          <a:p>
            <a:pPr algn="l"/>
            <a:r>
              <a:rPr lang="en-GB" sz="4400" b="0" i="0" dirty="0">
                <a:solidFill>
                  <a:schemeClr val="bg1"/>
                </a:solidFill>
                <a:effectLst/>
                <a:latin typeface="Linux Libertine"/>
              </a:rPr>
              <a:t>Nuclear physics </a:t>
            </a:r>
            <a:r>
              <a:rPr lang="en-GB" sz="4400" b="1" i="0" dirty="0">
                <a:solidFill>
                  <a:schemeClr val="bg1"/>
                </a:solidFill>
                <a:effectLst/>
                <a:latin typeface="Linux Libertine"/>
              </a:rPr>
              <a:t>Monte Carlo </a:t>
            </a:r>
            <a:r>
              <a:rPr lang="en-GB" sz="4400" b="0" i="0" dirty="0">
                <a:solidFill>
                  <a:schemeClr val="bg1"/>
                </a:solidFill>
                <a:effectLst/>
                <a:latin typeface="Linux Libertine"/>
              </a:rPr>
              <a:t>simulations</a:t>
            </a:r>
          </a:p>
        </p:txBody>
      </p:sp>
    </p:spTree>
    <p:extLst>
      <p:ext uri="{BB962C8B-B14F-4D97-AF65-F5344CB8AC3E}">
        <p14:creationId xmlns:p14="http://schemas.microsoft.com/office/powerpoint/2010/main" val="2917646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 3" descr="skd186475sdc.png">
            <a:extLst>
              <a:ext uri="{FF2B5EF4-FFF2-40B4-BE49-F238E27FC236}">
                <a16:creationId xmlns:a16="http://schemas.microsoft.com/office/drawing/2014/main" id="{FD26DF40-A442-5D33-B5BE-CEB23961C5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47808" y="1629556"/>
            <a:ext cx="1028422" cy="953862"/>
          </a:xfrm>
          <a:prstGeom prst="rect">
            <a:avLst/>
          </a:prstGeom>
        </p:spPr>
      </p:pic>
      <p:grpSp>
        <p:nvGrpSpPr>
          <p:cNvPr id="39" name="Group 38">
            <a:extLst>
              <a:ext uri="{FF2B5EF4-FFF2-40B4-BE49-F238E27FC236}">
                <a16:creationId xmlns:a16="http://schemas.microsoft.com/office/drawing/2014/main" id="{8C06321A-D921-FB52-4588-E44C573F37DC}"/>
              </a:ext>
            </a:extLst>
          </p:cNvPr>
          <p:cNvGrpSpPr/>
          <p:nvPr/>
        </p:nvGrpSpPr>
        <p:grpSpPr>
          <a:xfrm>
            <a:off x="5062025" y="1639243"/>
            <a:ext cx="4614178" cy="3211986"/>
            <a:chOff x="5556940" y="2348152"/>
            <a:chExt cx="6455223" cy="4493560"/>
          </a:xfrm>
        </p:grpSpPr>
        <p:grpSp>
          <p:nvGrpSpPr>
            <p:cNvPr id="38" name="Group 37">
              <a:extLst>
                <a:ext uri="{FF2B5EF4-FFF2-40B4-BE49-F238E27FC236}">
                  <a16:creationId xmlns:a16="http://schemas.microsoft.com/office/drawing/2014/main" id="{1DCE9C85-442F-C94D-6F60-44CEB2EBE275}"/>
                </a:ext>
              </a:extLst>
            </p:cNvPr>
            <p:cNvGrpSpPr/>
            <p:nvPr/>
          </p:nvGrpSpPr>
          <p:grpSpPr>
            <a:xfrm>
              <a:off x="6217861" y="2348152"/>
              <a:ext cx="5717659" cy="4351338"/>
              <a:chOff x="6217861" y="2348152"/>
              <a:chExt cx="5717659" cy="4351338"/>
            </a:xfrm>
          </p:grpSpPr>
          <p:cxnSp>
            <p:nvCxnSpPr>
              <p:cNvPr id="9" name="Straight Connector 8">
                <a:extLst>
                  <a:ext uri="{FF2B5EF4-FFF2-40B4-BE49-F238E27FC236}">
                    <a16:creationId xmlns:a16="http://schemas.microsoft.com/office/drawing/2014/main" id="{FC7DC375-F7C3-F4B8-90C4-D74260353E98}"/>
                  </a:ext>
                </a:extLst>
              </p:cNvPr>
              <p:cNvCxnSpPr/>
              <p:nvPr/>
            </p:nvCxnSpPr>
            <p:spPr>
              <a:xfrm>
                <a:off x="8817531" y="3380711"/>
                <a:ext cx="0" cy="254343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E2A1BA0-F60B-33B3-F83C-C7ACF5E59D1C}"/>
                  </a:ext>
                </a:extLst>
              </p:cNvPr>
              <p:cNvSpPr/>
              <p:nvPr/>
            </p:nvSpPr>
            <p:spPr>
              <a:xfrm>
                <a:off x="6217861" y="2348152"/>
                <a:ext cx="5717659" cy="4351338"/>
              </a:xfrm>
              <a:prstGeom prst="rect">
                <a:avLst/>
              </a:prstGeom>
              <a:solidFill>
                <a:srgbClr val="D5FC79">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1400"/>
              </a:p>
            </p:txBody>
          </p:sp>
        </p:grpSp>
        <p:grpSp>
          <p:nvGrpSpPr>
            <p:cNvPr id="11" name="Group 10">
              <a:extLst>
                <a:ext uri="{FF2B5EF4-FFF2-40B4-BE49-F238E27FC236}">
                  <a16:creationId xmlns:a16="http://schemas.microsoft.com/office/drawing/2014/main" id="{76B34F68-7A5D-C50B-C7ED-9AAA6605804F}"/>
                </a:ext>
              </a:extLst>
            </p:cNvPr>
            <p:cNvGrpSpPr/>
            <p:nvPr/>
          </p:nvGrpSpPr>
          <p:grpSpPr>
            <a:xfrm>
              <a:off x="5556940" y="2893886"/>
              <a:ext cx="6455223" cy="3947826"/>
              <a:chOff x="5211792" y="2204168"/>
              <a:chExt cx="6455223" cy="3947826"/>
            </a:xfrm>
          </p:grpSpPr>
          <p:grpSp>
            <p:nvGrpSpPr>
              <p:cNvPr id="12" name="Group 11">
                <a:extLst>
                  <a:ext uri="{FF2B5EF4-FFF2-40B4-BE49-F238E27FC236}">
                    <a16:creationId xmlns:a16="http://schemas.microsoft.com/office/drawing/2014/main" id="{EEF2D1E0-55D0-61FE-BDFD-FA54078CD16A}"/>
                  </a:ext>
                </a:extLst>
              </p:cNvPr>
              <p:cNvGrpSpPr/>
              <p:nvPr/>
            </p:nvGrpSpPr>
            <p:grpSpPr>
              <a:xfrm>
                <a:off x="5211792" y="2204168"/>
                <a:ext cx="6455223" cy="3947826"/>
                <a:chOff x="5131963" y="2272286"/>
                <a:chExt cx="6455223" cy="3947826"/>
              </a:xfrm>
            </p:grpSpPr>
            <p:grpSp>
              <p:nvGrpSpPr>
                <p:cNvPr id="14" name="Group 13">
                  <a:extLst>
                    <a:ext uri="{FF2B5EF4-FFF2-40B4-BE49-F238E27FC236}">
                      <a16:creationId xmlns:a16="http://schemas.microsoft.com/office/drawing/2014/main" id="{DAEB849A-0280-B78A-771C-1B62E8879780}"/>
                    </a:ext>
                  </a:extLst>
                </p:cNvPr>
                <p:cNvGrpSpPr/>
                <p:nvPr/>
              </p:nvGrpSpPr>
              <p:grpSpPr>
                <a:xfrm rot="19584762">
                  <a:off x="5131963" y="2512387"/>
                  <a:ext cx="6455223" cy="2394870"/>
                  <a:chOff x="2819400" y="4082130"/>
                  <a:chExt cx="6455223" cy="2394870"/>
                </a:xfrm>
              </p:grpSpPr>
              <p:sp>
                <p:nvSpPr>
                  <p:cNvPr id="20" name="Ellipse 17">
                    <a:extLst>
                      <a:ext uri="{FF2B5EF4-FFF2-40B4-BE49-F238E27FC236}">
                        <a16:creationId xmlns:a16="http://schemas.microsoft.com/office/drawing/2014/main" id="{E81D0E5E-877B-5809-F38C-AD314DD45FD7}"/>
                      </a:ext>
                    </a:extLst>
                  </p:cNvPr>
                  <p:cNvSpPr/>
                  <p:nvPr/>
                </p:nvSpPr>
                <p:spPr>
                  <a:xfrm>
                    <a:off x="2819400" y="5600700"/>
                    <a:ext cx="190500" cy="190500"/>
                  </a:xfrm>
                  <a:prstGeom prst="ellipse">
                    <a:avLst/>
                  </a:prstGeom>
                  <a:solidFill>
                    <a:srgbClr val="808080"/>
                  </a:solidFill>
                  <a:ln w="12700">
                    <a:miter lim="400000"/>
                  </a:ln>
                </p:spPr>
                <p:txBody>
                  <a:bodyPr lIns="0" tIns="0" rIns="0" bIns="0"/>
                  <a:lstStyle/>
                  <a:p>
                    <a:pPr algn="ctr">
                      <a:spcBef>
                        <a:spcPts val="400"/>
                      </a:spcBef>
                      <a:defRPr>
                        <a:solidFill>
                          <a:schemeClr val="accent2"/>
                        </a:solidFill>
                        <a:latin typeface="Verdana"/>
                        <a:ea typeface="Verdana"/>
                        <a:cs typeface="Verdana"/>
                        <a:sym typeface="Verdana"/>
                      </a:defRPr>
                    </a:pPr>
                    <a:endParaRPr lang="en-GB" sz="1400"/>
                  </a:p>
                </p:txBody>
              </p:sp>
              <p:grpSp>
                <p:nvGrpSpPr>
                  <p:cNvPr id="21" name="Grouper 18">
                    <a:extLst>
                      <a:ext uri="{FF2B5EF4-FFF2-40B4-BE49-F238E27FC236}">
                        <a16:creationId xmlns:a16="http://schemas.microsoft.com/office/drawing/2014/main" id="{2D0B290D-9128-3882-7481-1E337570E699}"/>
                      </a:ext>
                    </a:extLst>
                  </p:cNvPr>
                  <p:cNvGrpSpPr/>
                  <p:nvPr/>
                </p:nvGrpSpPr>
                <p:grpSpPr>
                  <a:xfrm>
                    <a:off x="3054883" y="5600700"/>
                    <a:ext cx="945618" cy="190500"/>
                    <a:chOff x="-221717" y="190500"/>
                    <a:chExt cx="945617" cy="190500"/>
                  </a:xfrm>
                </p:grpSpPr>
                <p:sp>
                  <p:nvSpPr>
                    <p:cNvPr id="36" name="Ellipse 19">
                      <a:extLst>
                        <a:ext uri="{FF2B5EF4-FFF2-40B4-BE49-F238E27FC236}">
                          <a16:creationId xmlns:a16="http://schemas.microsoft.com/office/drawing/2014/main" id="{0B250BF3-F87A-9F0F-5803-DF78A8077156}"/>
                        </a:ext>
                      </a:extLst>
                    </p:cNvPr>
                    <p:cNvSpPr/>
                    <p:nvPr/>
                  </p:nvSpPr>
                  <p:spPr>
                    <a:xfrm>
                      <a:off x="533400" y="190500"/>
                      <a:ext cx="190500" cy="190500"/>
                    </a:xfrm>
                    <a:prstGeom prst="ellipse">
                      <a:avLst/>
                    </a:prstGeom>
                    <a:solidFill>
                      <a:srgbClr val="000000"/>
                    </a:solidFill>
                    <a:ln w="12700" cap="flat">
                      <a:noFill/>
                      <a:miter lim="400000"/>
                    </a:ln>
                    <a:effectLst/>
                  </p:spPr>
                  <p:txBody>
                    <a:bodyPr wrap="square" lIns="0" tIns="0" rIns="0" bIns="0" numCol="1" anchor="t">
                      <a:noAutofit/>
                    </a:bodyPr>
                    <a:lstStyle/>
                    <a:p>
                      <a:pPr algn="ctr">
                        <a:spcBef>
                          <a:spcPts val="400"/>
                        </a:spcBef>
                        <a:defRPr>
                          <a:solidFill>
                            <a:schemeClr val="accent2"/>
                          </a:solidFill>
                          <a:latin typeface="Verdana"/>
                          <a:ea typeface="Verdana"/>
                          <a:cs typeface="Verdana"/>
                          <a:sym typeface="Verdana"/>
                        </a:defRPr>
                      </a:pPr>
                      <a:endParaRPr lang="en-GB" sz="1400"/>
                    </a:p>
                  </p:txBody>
                </p:sp>
                <p:sp>
                  <p:nvSpPr>
                    <p:cNvPr id="37" name="Connecteur droit avec flèche 20">
                      <a:extLst>
                        <a:ext uri="{FF2B5EF4-FFF2-40B4-BE49-F238E27FC236}">
                          <a16:creationId xmlns:a16="http://schemas.microsoft.com/office/drawing/2014/main" id="{C1E77364-F392-2D59-94E9-61D1E3289D63}"/>
                        </a:ext>
                      </a:extLst>
                    </p:cNvPr>
                    <p:cNvSpPr/>
                    <p:nvPr/>
                  </p:nvSpPr>
                  <p:spPr>
                    <a:xfrm flipV="1">
                      <a:off x="-221717" y="263537"/>
                      <a:ext cx="706612" cy="9514"/>
                    </a:xfrm>
                    <a:prstGeom prst="line">
                      <a:avLst/>
                    </a:prstGeom>
                    <a:noFill/>
                    <a:ln w="28575" cap="flat">
                      <a:solidFill>
                        <a:schemeClr val="accent2"/>
                      </a:solidFill>
                      <a:prstDash val="solid"/>
                      <a:round/>
                      <a:tailEnd type="triangle" w="med" len="med"/>
                    </a:ln>
                    <a:effectLst/>
                  </p:spPr>
                  <p:txBody>
                    <a:bodyPr wrap="square" lIns="0" tIns="0" rIns="0" bIns="0" numCol="1" anchor="t">
                      <a:noAutofit/>
                    </a:bodyPr>
                    <a:lstStyle/>
                    <a:p>
                      <a:endParaRPr lang="en-GB" sz="1400"/>
                    </a:p>
                  </p:txBody>
                </p:sp>
              </p:grpSp>
              <p:grpSp>
                <p:nvGrpSpPr>
                  <p:cNvPr id="22" name="Grouper 21">
                    <a:extLst>
                      <a:ext uri="{FF2B5EF4-FFF2-40B4-BE49-F238E27FC236}">
                        <a16:creationId xmlns:a16="http://schemas.microsoft.com/office/drawing/2014/main" id="{ADD16855-AE66-6AE0-B668-9F73D26AA7AF}"/>
                      </a:ext>
                    </a:extLst>
                  </p:cNvPr>
                  <p:cNvGrpSpPr/>
                  <p:nvPr/>
                </p:nvGrpSpPr>
                <p:grpSpPr>
                  <a:xfrm>
                    <a:off x="4041712" y="5729146"/>
                    <a:ext cx="1482789" cy="595455"/>
                    <a:chOff x="-225488" y="128446"/>
                    <a:chExt cx="1482788" cy="595454"/>
                  </a:xfrm>
                </p:grpSpPr>
                <p:sp>
                  <p:nvSpPr>
                    <p:cNvPr id="34" name="Ellipse 22">
                      <a:extLst>
                        <a:ext uri="{FF2B5EF4-FFF2-40B4-BE49-F238E27FC236}">
                          <a16:creationId xmlns:a16="http://schemas.microsoft.com/office/drawing/2014/main" id="{CCAFCE6F-0BD8-015A-0317-9C568ACD74FF}"/>
                        </a:ext>
                      </a:extLst>
                    </p:cNvPr>
                    <p:cNvSpPr/>
                    <p:nvPr/>
                  </p:nvSpPr>
                  <p:spPr>
                    <a:xfrm>
                      <a:off x="1066800" y="533399"/>
                      <a:ext cx="190500" cy="190501"/>
                    </a:xfrm>
                    <a:prstGeom prst="ellipse">
                      <a:avLst/>
                    </a:prstGeom>
                    <a:solidFill>
                      <a:srgbClr val="000000"/>
                    </a:solidFill>
                    <a:ln w="12700" cap="flat">
                      <a:noFill/>
                      <a:miter lim="400000"/>
                    </a:ln>
                    <a:effectLst/>
                  </p:spPr>
                  <p:txBody>
                    <a:bodyPr wrap="square" lIns="0" tIns="0" rIns="0" bIns="0" numCol="1" anchor="t">
                      <a:noAutofit/>
                    </a:bodyPr>
                    <a:lstStyle/>
                    <a:p>
                      <a:pPr algn="ctr">
                        <a:spcBef>
                          <a:spcPts val="400"/>
                        </a:spcBef>
                        <a:defRPr>
                          <a:solidFill>
                            <a:schemeClr val="accent2"/>
                          </a:solidFill>
                          <a:latin typeface="Verdana"/>
                          <a:ea typeface="Verdana"/>
                          <a:cs typeface="Verdana"/>
                          <a:sym typeface="Verdana"/>
                        </a:defRPr>
                      </a:pPr>
                      <a:endParaRPr lang="en-GB" sz="1400"/>
                    </a:p>
                  </p:txBody>
                </p:sp>
                <p:sp>
                  <p:nvSpPr>
                    <p:cNvPr id="35" name="Connecteur droit avec flèche 23">
                      <a:extLst>
                        <a:ext uri="{FF2B5EF4-FFF2-40B4-BE49-F238E27FC236}">
                          <a16:creationId xmlns:a16="http://schemas.microsoft.com/office/drawing/2014/main" id="{44D310EA-8950-8EEE-5915-AA26E54F2B33}"/>
                        </a:ext>
                      </a:extLst>
                    </p:cNvPr>
                    <p:cNvSpPr/>
                    <p:nvPr/>
                  </p:nvSpPr>
                  <p:spPr>
                    <a:xfrm>
                      <a:off x="-225488" y="128446"/>
                      <a:ext cx="1244679" cy="476646"/>
                    </a:xfrm>
                    <a:prstGeom prst="line">
                      <a:avLst/>
                    </a:prstGeom>
                    <a:noFill/>
                    <a:ln w="28575" cap="flat">
                      <a:solidFill>
                        <a:schemeClr val="accent2"/>
                      </a:solidFill>
                      <a:prstDash val="solid"/>
                      <a:round/>
                      <a:tailEnd type="triangle" w="med" len="med"/>
                    </a:ln>
                    <a:effectLst/>
                  </p:spPr>
                  <p:txBody>
                    <a:bodyPr wrap="square" lIns="0" tIns="0" rIns="0" bIns="0" numCol="1" anchor="t">
                      <a:noAutofit/>
                    </a:bodyPr>
                    <a:lstStyle/>
                    <a:p>
                      <a:endParaRPr lang="en-GB" sz="1400"/>
                    </a:p>
                  </p:txBody>
                </p:sp>
              </p:grpSp>
              <p:grpSp>
                <p:nvGrpSpPr>
                  <p:cNvPr id="23" name="Grouper 24">
                    <a:extLst>
                      <a:ext uri="{FF2B5EF4-FFF2-40B4-BE49-F238E27FC236}">
                        <a16:creationId xmlns:a16="http://schemas.microsoft.com/office/drawing/2014/main" id="{329E6A6E-54B1-2C5A-350A-05CC09BF591C}"/>
                      </a:ext>
                    </a:extLst>
                  </p:cNvPr>
                  <p:cNvGrpSpPr/>
                  <p:nvPr/>
                </p:nvGrpSpPr>
                <p:grpSpPr>
                  <a:xfrm>
                    <a:off x="5559360" y="6153015"/>
                    <a:ext cx="3521476" cy="323985"/>
                    <a:chOff x="-231840" y="95115"/>
                    <a:chExt cx="3521475" cy="323985"/>
                  </a:xfrm>
                </p:grpSpPr>
                <p:sp>
                  <p:nvSpPr>
                    <p:cNvPr id="31" name="Ellipse 25">
                      <a:extLst>
                        <a:ext uri="{FF2B5EF4-FFF2-40B4-BE49-F238E27FC236}">
                          <a16:creationId xmlns:a16="http://schemas.microsoft.com/office/drawing/2014/main" id="{8E52F1CF-A18B-55F9-B5A3-16C8D6BF75DC}"/>
                        </a:ext>
                      </a:extLst>
                    </p:cNvPr>
                    <p:cNvSpPr/>
                    <p:nvPr/>
                  </p:nvSpPr>
                  <p:spPr>
                    <a:xfrm>
                      <a:off x="1295400" y="228600"/>
                      <a:ext cx="190500" cy="190500"/>
                    </a:xfrm>
                    <a:prstGeom prst="ellipse">
                      <a:avLst/>
                    </a:prstGeom>
                    <a:solidFill>
                      <a:srgbClr val="000000"/>
                    </a:solidFill>
                    <a:ln w="12700" cap="flat">
                      <a:noFill/>
                      <a:miter lim="400000"/>
                    </a:ln>
                    <a:effectLst/>
                  </p:spPr>
                  <p:txBody>
                    <a:bodyPr wrap="square" lIns="0" tIns="0" rIns="0" bIns="0" numCol="1" anchor="t">
                      <a:noAutofit/>
                    </a:bodyPr>
                    <a:lstStyle/>
                    <a:p>
                      <a:pPr algn="ctr">
                        <a:spcBef>
                          <a:spcPts val="400"/>
                        </a:spcBef>
                        <a:defRPr>
                          <a:solidFill>
                            <a:schemeClr val="accent2"/>
                          </a:solidFill>
                          <a:latin typeface="Verdana"/>
                          <a:ea typeface="Verdana"/>
                          <a:cs typeface="Verdana"/>
                          <a:sym typeface="Verdana"/>
                        </a:defRPr>
                      </a:pPr>
                      <a:endParaRPr lang="en-GB" sz="1400"/>
                    </a:p>
                  </p:txBody>
                </p:sp>
                <p:sp>
                  <p:nvSpPr>
                    <p:cNvPr id="32" name="Connecteur droit avec flèche 26">
                      <a:extLst>
                        <a:ext uri="{FF2B5EF4-FFF2-40B4-BE49-F238E27FC236}">
                          <a16:creationId xmlns:a16="http://schemas.microsoft.com/office/drawing/2014/main" id="{53A17EF3-D8FB-2617-5F2B-9AB8CF73A548}"/>
                        </a:ext>
                      </a:extLst>
                    </p:cNvPr>
                    <p:cNvSpPr/>
                    <p:nvPr/>
                  </p:nvSpPr>
                  <p:spPr>
                    <a:xfrm>
                      <a:off x="-231840" y="204699"/>
                      <a:ext cx="1471335" cy="108084"/>
                    </a:xfrm>
                    <a:prstGeom prst="line">
                      <a:avLst/>
                    </a:prstGeom>
                    <a:noFill/>
                    <a:ln w="28575" cap="flat">
                      <a:solidFill>
                        <a:schemeClr val="accent2"/>
                      </a:solidFill>
                      <a:prstDash val="solid"/>
                      <a:round/>
                      <a:tailEnd type="triangle" w="med" len="med"/>
                    </a:ln>
                    <a:effectLst/>
                  </p:spPr>
                  <p:txBody>
                    <a:bodyPr wrap="square" lIns="0" tIns="0" rIns="0" bIns="0" numCol="1" anchor="t">
                      <a:noAutofit/>
                    </a:bodyPr>
                    <a:lstStyle/>
                    <a:p>
                      <a:endParaRPr lang="en-GB" sz="1400"/>
                    </a:p>
                  </p:txBody>
                </p:sp>
                <p:sp>
                  <p:nvSpPr>
                    <p:cNvPr id="33" name="Connecteur droit avec flèche 27">
                      <a:extLst>
                        <a:ext uri="{FF2B5EF4-FFF2-40B4-BE49-F238E27FC236}">
                          <a16:creationId xmlns:a16="http://schemas.microsoft.com/office/drawing/2014/main" id="{B53B05FF-67AD-6956-8A78-63D2862FE611}"/>
                        </a:ext>
                      </a:extLst>
                    </p:cNvPr>
                    <p:cNvSpPr/>
                    <p:nvPr/>
                  </p:nvSpPr>
                  <p:spPr>
                    <a:xfrm flipV="1">
                      <a:off x="1568422" y="95115"/>
                      <a:ext cx="1721213" cy="188283"/>
                    </a:xfrm>
                    <a:prstGeom prst="line">
                      <a:avLst/>
                    </a:prstGeom>
                    <a:noFill/>
                    <a:ln w="28575" cap="flat">
                      <a:solidFill>
                        <a:schemeClr val="accent2"/>
                      </a:solidFill>
                      <a:prstDash val="solid"/>
                      <a:round/>
                      <a:tailEnd type="triangle" w="med" len="med"/>
                    </a:ln>
                    <a:effectLst/>
                  </p:spPr>
                  <p:txBody>
                    <a:bodyPr wrap="square" lIns="0" tIns="0" rIns="0" bIns="0" numCol="1" anchor="t">
                      <a:noAutofit/>
                    </a:bodyPr>
                    <a:lstStyle/>
                    <a:p>
                      <a:endParaRPr lang="en-GB" sz="1400"/>
                    </a:p>
                  </p:txBody>
                </p:sp>
              </p:grpSp>
              <p:sp>
                <p:nvSpPr>
                  <p:cNvPr id="24" name="Ellipse 33">
                    <a:extLst>
                      <a:ext uri="{FF2B5EF4-FFF2-40B4-BE49-F238E27FC236}">
                        <a16:creationId xmlns:a16="http://schemas.microsoft.com/office/drawing/2014/main" id="{FBD08A68-5700-544D-7EFB-917655611968}"/>
                      </a:ext>
                    </a:extLst>
                  </p:cNvPr>
                  <p:cNvSpPr/>
                  <p:nvPr/>
                </p:nvSpPr>
                <p:spPr>
                  <a:xfrm>
                    <a:off x="9084123" y="6051347"/>
                    <a:ext cx="190500" cy="190500"/>
                  </a:xfrm>
                  <a:prstGeom prst="ellipse">
                    <a:avLst/>
                  </a:prstGeom>
                  <a:solidFill>
                    <a:srgbClr val="000000"/>
                  </a:solidFill>
                  <a:ln w="12700">
                    <a:miter lim="400000"/>
                  </a:ln>
                </p:spPr>
                <p:txBody>
                  <a:bodyPr lIns="0" tIns="0" rIns="0" bIns="0"/>
                  <a:lstStyle/>
                  <a:p>
                    <a:pPr algn="ctr">
                      <a:spcBef>
                        <a:spcPts val="400"/>
                      </a:spcBef>
                      <a:defRPr>
                        <a:solidFill>
                          <a:schemeClr val="accent2"/>
                        </a:solidFill>
                        <a:latin typeface="Verdana"/>
                        <a:ea typeface="Verdana"/>
                        <a:cs typeface="Verdana"/>
                        <a:sym typeface="Verdana"/>
                      </a:defRPr>
                    </a:pPr>
                    <a:endParaRPr lang="en-GB" sz="1400"/>
                  </a:p>
                </p:txBody>
              </p:sp>
              <p:grpSp>
                <p:nvGrpSpPr>
                  <p:cNvPr id="25" name="Grouper 38">
                    <a:extLst>
                      <a:ext uri="{FF2B5EF4-FFF2-40B4-BE49-F238E27FC236}">
                        <a16:creationId xmlns:a16="http://schemas.microsoft.com/office/drawing/2014/main" id="{B69828FE-B740-73A7-6A89-2A0339DC29F8}"/>
                      </a:ext>
                    </a:extLst>
                  </p:cNvPr>
                  <p:cNvGrpSpPr/>
                  <p:nvPr/>
                </p:nvGrpSpPr>
                <p:grpSpPr>
                  <a:xfrm>
                    <a:off x="6918430" y="4082130"/>
                    <a:ext cx="334384" cy="1840778"/>
                    <a:chOff x="34870" y="-363603"/>
                    <a:chExt cx="334384" cy="1840777"/>
                  </a:xfrm>
                </p:grpSpPr>
                <p:sp>
                  <p:nvSpPr>
                    <p:cNvPr id="27" name="Ellipse 42">
                      <a:extLst>
                        <a:ext uri="{FF2B5EF4-FFF2-40B4-BE49-F238E27FC236}">
                          <a16:creationId xmlns:a16="http://schemas.microsoft.com/office/drawing/2014/main" id="{0C718B5B-5619-A119-F7DD-C60B336FFA92}"/>
                        </a:ext>
                      </a:extLst>
                    </p:cNvPr>
                    <p:cNvSpPr/>
                    <p:nvPr/>
                  </p:nvSpPr>
                  <p:spPr>
                    <a:xfrm rot="2759079">
                      <a:off x="34870" y="241475"/>
                      <a:ext cx="102433" cy="102433"/>
                    </a:xfrm>
                    <a:prstGeom prst="ellipse">
                      <a:avLst/>
                    </a:prstGeom>
                    <a:solidFill>
                      <a:srgbClr val="0000FF"/>
                    </a:solidFill>
                    <a:ln w="12700" cap="flat">
                      <a:noFill/>
                      <a:miter lim="400000"/>
                    </a:ln>
                    <a:effectLst/>
                  </p:spPr>
                  <p:txBody>
                    <a:bodyPr wrap="square" lIns="0" tIns="0" rIns="0" bIns="0" numCol="1" anchor="t">
                      <a:noAutofit/>
                    </a:bodyPr>
                    <a:lstStyle/>
                    <a:p>
                      <a:pPr algn="ctr">
                        <a:spcBef>
                          <a:spcPts val="400"/>
                        </a:spcBef>
                        <a:defRPr>
                          <a:solidFill>
                            <a:schemeClr val="accent2"/>
                          </a:solidFill>
                          <a:latin typeface="Verdana"/>
                          <a:ea typeface="Verdana"/>
                          <a:cs typeface="Verdana"/>
                          <a:sym typeface="Verdana"/>
                        </a:defRPr>
                      </a:pPr>
                      <a:endParaRPr lang="en-GB" sz="1400"/>
                    </a:p>
                  </p:txBody>
                </p:sp>
                <p:sp>
                  <p:nvSpPr>
                    <p:cNvPr id="28" name="Ellipse 43">
                      <a:extLst>
                        <a:ext uri="{FF2B5EF4-FFF2-40B4-BE49-F238E27FC236}">
                          <a16:creationId xmlns:a16="http://schemas.microsoft.com/office/drawing/2014/main" id="{A35B3A59-D03F-7584-AF46-4D74AB0F5816}"/>
                        </a:ext>
                      </a:extLst>
                    </p:cNvPr>
                    <p:cNvSpPr/>
                    <p:nvPr/>
                  </p:nvSpPr>
                  <p:spPr>
                    <a:xfrm rot="2759079">
                      <a:off x="211668" y="-363603"/>
                      <a:ext cx="102433" cy="102433"/>
                    </a:xfrm>
                    <a:prstGeom prst="ellipse">
                      <a:avLst/>
                    </a:prstGeom>
                    <a:solidFill>
                      <a:srgbClr val="0000FF"/>
                    </a:solidFill>
                    <a:ln w="12700" cap="flat">
                      <a:noFill/>
                      <a:miter lim="400000"/>
                    </a:ln>
                    <a:effectLst/>
                  </p:spPr>
                  <p:txBody>
                    <a:bodyPr wrap="square" lIns="0" tIns="0" rIns="0" bIns="0" numCol="1" anchor="t">
                      <a:noAutofit/>
                    </a:bodyPr>
                    <a:lstStyle/>
                    <a:p>
                      <a:pPr algn="ctr">
                        <a:spcBef>
                          <a:spcPts val="400"/>
                        </a:spcBef>
                        <a:defRPr>
                          <a:solidFill>
                            <a:schemeClr val="accent2"/>
                          </a:solidFill>
                          <a:latin typeface="Verdana"/>
                          <a:ea typeface="Verdana"/>
                          <a:cs typeface="Verdana"/>
                          <a:sym typeface="Verdana"/>
                        </a:defRPr>
                      </a:pPr>
                      <a:endParaRPr lang="en-GB" sz="1400"/>
                    </a:p>
                  </p:txBody>
                </p:sp>
                <p:sp>
                  <p:nvSpPr>
                    <p:cNvPr id="29" name="Ellipse 46">
                      <a:extLst>
                        <a:ext uri="{FF2B5EF4-FFF2-40B4-BE49-F238E27FC236}">
                          <a16:creationId xmlns:a16="http://schemas.microsoft.com/office/drawing/2014/main" id="{9143CCAF-B9B1-EA32-F42A-81F496D9BBDE}"/>
                        </a:ext>
                      </a:extLst>
                    </p:cNvPr>
                    <p:cNvSpPr/>
                    <p:nvPr/>
                  </p:nvSpPr>
                  <p:spPr>
                    <a:xfrm rot="2759079">
                      <a:off x="64803" y="840260"/>
                      <a:ext cx="102433" cy="102433"/>
                    </a:xfrm>
                    <a:prstGeom prst="ellipse">
                      <a:avLst/>
                    </a:prstGeom>
                    <a:solidFill>
                      <a:srgbClr val="0000FF"/>
                    </a:solidFill>
                    <a:ln w="12700" cap="flat">
                      <a:noFill/>
                      <a:miter lim="400000"/>
                    </a:ln>
                    <a:effectLst/>
                  </p:spPr>
                  <p:txBody>
                    <a:bodyPr wrap="square" lIns="0" tIns="0" rIns="0" bIns="0" numCol="1" anchor="t">
                      <a:noAutofit/>
                    </a:bodyPr>
                    <a:lstStyle/>
                    <a:p>
                      <a:pPr algn="ctr">
                        <a:spcBef>
                          <a:spcPts val="400"/>
                        </a:spcBef>
                        <a:defRPr>
                          <a:solidFill>
                            <a:schemeClr val="accent2"/>
                          </a:solidFill>
                          <a:latin typeface="Verdana"/>
                          <a:ea typeface="Verdana"/>
                          <a:cs typeface="Verdana"/>
                          <a:sym typeface="Verdana"/>
                        </a:defRPr>
                      </a:pPr>
                      <a:endParaRPr lang="en-GB" sz="1400"/>
                    </a:p>
                  </p:txBody>
                </p:sp>
                <p:sp>
                  <p:nvSpPr>
                    <p:cNvPr id="30" name="Ellipse 47">
                      <a:extLst>
                        <a:ext uri="{FF2B5EF4-FFF2-40B4-BE49-F238E27FC236}">
                          <a16:creationId xmlns:a16="http://schemas.microsoft.com/office/drawing/2014/main" id="{AD821682-5715-BC8A-4DD1-19734E640292}"/>
                        </a:ext>
                      </a:extLst>
                    </p:cNvPr>
                    <p:cNvSpPr/>
                    <p:nvPr/>
                  </p:nvSpPr>
                  <p:spPr>
                    <a:xfrm rot="2759079">
                      <a:off x="266821" y="1374741"/>
                      <a:ext cx="102433" cy="102433"/>
                    </a:xfrm>
                    <a:prstGeom prst="ellipse">
                      <a:avLst/>
                    </a:prstGeom>
                    <a:solidFill>
                      <a:srgbClr val="0000FF"/>
                    </a:solidFill>
                    <a:ln w="12700" cap="flat">
                      <a:noFill/>
                      <a:miter lim="400000"/>
                    </a:ln>
                    <a:effectLst/>
                  </p:spPr>
                  <p:txBody>
                    <a:bodyPr wrap="square" lIns="0" tIns="0" rIns="0" bIns="0" numCol="1" anchor="t">
                      <a:noAutofit/>
                    </a:bodyPr>
                    <a:lstStyle/>
                    <a:p>
                      <a:pPr algn="ctr">
                        <a:spcBef>
                          <a:spcPts val="400"/>
                        </a:spcBef>
                        <a:defRPr>
                          <a:solidFill>
                            <a:schemeClr val="accent2"/>
                          </a:solidFill>
                          <a:latin typeface="Verdana"/>
                          <a:ea typeface="Verdana"/>
                          <a:cs typeface="Verdana"/>
                          <a:sym typeface="Verdana"/>
                        </a:defRPr>
                      </a:pPr>
                      <a:endParaRPr lang="en-GB" sz="1400"/>
                    </a:p>
                  </p:txBody>
                </p:sp>
              </p:grpSp>
              <p:sp>
                <p:nvSpPr>
                  <p:cNvPr id="26" name="Connecteur droit avec flèche 48">
                    <a:extLst>
                      <a:ext uri="{FF2B5EF4-FFF2-40B4-BE49-F238E27FC236}">
                        <a16:creationId xmlns:a16="http://schemas.microsoft.com/office/drawing/2014/main" id="{863EE6BB-BB15-53D5-B9DA-DD459381FD4B}"/>
                      </a:ext>
                    </a:extLst>
                  </p:cNvPr>
                  <p:cNvSpPr/>
                  <p:nvPr/>
                </p:nvSpPr>
                <p:spPr>
                  <a:xfrm>
                    <a:off x="7178956" y="5945444"/>
                    <a:ext cx="45719" cy="32123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28575">
                    <a:solidFill>
                      <a:schemeClr val="accent2"/>
                    </a:solidFill>
                    <a:tailEnd type="triangle"/>
                  </a:ln>
                </p:spPr>
                <p:txBody>
                  <a:bodyPr/>
                  <a:lstStyle/>
                  <a:p>
                    <a:endParaRPr lang="en-GB" sz="1400"/>
                  </a:p>
                </p:txBody>
              </p:sp>
            </p:grpSp>
            <p:sp>
              <p:nvSpPr>
                <p:cNvPr id="15" name="Connecteur droit avec flèche 48">
                  <a:extLst>
                    <a:ext uri="{FF2B5EF4-FFF2-40B4-BE49-F238E27FC236}">
                      <a16:creationId xmlns:a16="http://schemas.microsoft.com/office/drawing/2014/main" id="{1588C260-AFC6-D5D0-D209-2DDCD03870BA}"/>
                    </a:ext>
                  </a:extLst>
                </p:cNvPr>
                <p:cNvSpPr/>
                <p:nvPr/>
              </p:nvSpPr>
              <p:spPr>
                <a:xfrm rot="19584762" flipH="1">
                  <a:off x="9339909" y="3178082"/>
                  <a:ext cx="147800" cy="39120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28575">
                  <a:solidFill>
                    <a:schemeClr val="accent2"/>
                  </a:solidFill>
                  <a:tailEnd type="triangle"/>
                </a:ln>
              </p:spPr>
              <p:txBody>
                <a:bodyPr/>
                <a:lstStyle/>
                <a:p>
                  <a:endParaRPr lang="en-GB" sz="1400"/>
                </a:p>
              </p:txBody>
            </p:sp>
            <p:sp>
              <p:nvSpPr>
                <p:cNvPr id="16" name="Connecteur droit avec flèche 48">
                  <a:extLst>
                    <a:ext uri="{FF2B5EF4-FFF2-40B4-BE49-F238E27FC236}">
                      <a16:creationId xmlns:a16="http://schemas.microsoft.com/office/drawing/2014/main" id="{014BD029-59C7-2FD8-69F2-C422B7FA680A}"/>
                    </a:ext>
                  </a:extLst>
                </p:cNvPr>
                <p:cNvSpPr/>
                <p:nvPr/>
              </p:nvSpPr>
              <p:spPr>
                <a:xfrm rot="20603351" flipH="1">
                  <a:off x="8929905" y="2799586"/>
                  <a:ext cx="147800" cy="39120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28575">
                  <a:solidFill>
                    <a:schemeClr val="accent2"/>
                  </a:solidFill>
                  <a:tailEnd type="triangle"/>
                </a:ln>
              </p:spPr>
              <p:txBody>
                <a:bodyPr/>
                <a:lstStyle/>
                <a:p>
                  <a:endParaRPr lang="en-GB" sz="1400"/>
                </a:p>
              </p:txBody>
            </p:sp>
            <p:sp>
              <p:nvSpPr>
                <p:cNvPr id="17" name="Connecteur droit avec flèche 48">
                  <a:extLst>
                    <a:ext uri="{FF2B5EF4-FFF2-40B4-BE49-F238E27FC236}">
                      <a16:creationId xmlns:a16="http://schemas.microsoft.com/office/drawing/2014/main" id="{F1D8CE61-F4A0-1A5F-CEC8-1CFEA2200C46}"/>
                    </a:ext>
                  </a:extLst>
                </p:cNvPr>
                <p:cNvSpPr/>
                <p:nvPr/>
              </p:nvSpPr>
              <p:spPr>
                <a:xfrm rot="208735" flipH="1">
                  <a:off x="8653089" y="2272286"/>
                  <a:ext cx="147800" cy="39120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28575">
                  <a:solidFill>
                    <a:schemeClr val="accent2"/>
                  </a:solidFill>
                  <a:tailEnd type="triangle"/>
                </a:ln>
              </p:spPr>
              <p:txBody>
                <a:bodyPr/>
                <a:lstStyle/>
                <a:p>
                  <a:endParaRPr lang="en-GB" sz="1400"/>
                </a:p>
              </p:txBody>
            </p:sp>
            <p:sp>
              <p:nvSpPr>
                <p:cNvPr id="18" name="TextBox 17">
                  <a:extLst>
                    <a:ext uri="{FF2B5EF4-FFF2-40B4-BE49-F238E27FC236}">
                      <a16:creationId xmlns:a16="http://schemas.microsoft.com/office/drawing/2014/main" id="{09B44059-107C-C9F1-5C4C-B3F8DD9BF670}"/>
                    </a:ext>
                  </a:extLst>
                </p:cNvPr>
                <p:cNvSpPr txBox="1"/>
                <p:nvPr/>
              </p:nvSpPr>
              <p:spPr>
                <a:xfrm>
                  <a:off x="6262914" y="5789533"/>
                  <a:ext cx="1000468" cy="430579"/>
                </a:xfrm>
                <a:prstGeom prst="rect">
                  <a:avLst/>
                </a:prstGeom>
                <a:noFill/>
              </p:spPr>
              <p:txBody>
                <a:bodyPr wrap="none" rtlCol="0">
                  <a:spAutoFit/>
                </a:bodyPr>
                <a:lstStyle/>
                <a:p>
                  <a:r>
                    <a:rPr lang="en-FR" sz="1400" dirty="0"/>
                    <a:t>Photon</a:t>
                  </a:r>
                </a:p>
              </p:txBody>
            </p:sp>
            <p:sp>
              <p:nvSpPr>
                <p:cNvPr id="19" name="TextBox 18">
                  <a:extLst>
                    <a:ext uri="{FF2B5EF4-FFF2-40B4-BE49-F238E27FC236}">
                      <a16:creationId xmlns:a16="http://schemas.microsoft.com/office/drawing/2014/main" id="{67526176-4A7B-87C6-A290-B2FEBE6964E9}"/>
                    </a:ext>
                  </a:extLst>
                </p:cNvPr>
                <p:cNvSpPr txBox="1"/>
                <p:nvPr/>
              </p:nvSpPr>
              <p:spPr>
                <a:xfrm>
                  <a:off x="9492920" y="3047451"/>
                  <a:ext cx="1103808" cy="430579"/>
                </a:xfrm>
                <a:prstGeom prst="rect">
                  <a:avLst/>
                </a:prstGeom>
                <a:noFill/>
              </p:spPr>
              <p:txBody>
                <a:bodyPr wrap="none" rtlCol="0">
                  <a:spAutoFit/>
                </a:bodyPr>
                <a:lstStyle/>
                <a:p>
                  <a:r>
                    <a:rPr lang="en-GB" sz="1400" dirty="0"/>
                    <a:t>E</a:t>
                  </a:r>
                  <a:r>
                    <a:rPr lang="en-FR" sz="1400" dirty="0"/>
                    <a:t>lectron</a:t>
                  </a:r>
                </a:p>
              </p:txBody>
            </p:sp>
          </p:grpSp>
          <p:sp>
            <p:nvSpPr>
              <p:cNvPr id="13" name="Rectangle 12">
                <a:extLst>
                  <a:ext uri="{FF2B5EF4-FFF2-40B4-BE49-F238E27FC236}">
                    <a16:creationId xmlns:a16="http://schemas.microsoft.com/office/drawing/2014/main" id="{BB619A82-BD37-0196-C632-F58793D7F186}"/>
                  </a:ext>
                </a:extLst>
              </p:cNvPr>
              <p:cNvSpPr/>
              <p:nvPr/>
            </p:nvSpPr>
            <p:spPr>
              <a:xfrm>
                <a:off x="8472383" y="2659886"/>
                <a:ext cx="3117989" cy="2574543"/>
              </a:xfrm>
              <a:prstGeom prst="rect">
                <a:avLst/>
              </a:prstGeom>
              <a:solidFill>
                <a:srgbClr val="ED7D31">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1400"/>
              </a:p>
            </p:txBody>
          </p:sp>
        </p:grpSp>
      </p:grpSp>
      <p:pic>
        <p:nvPicPr>
          <p:cNvPr id="7" name="Image 4" descr="Image 4">
            <a:extLst>
              <a:ext uri="{FF2B5EF4-FFF2-40B4-BE49-F238E27FC236}">
                <a16:creationId xmlns:a16="http://schemas.microsoft.com/office/drawing/2014/main" id="{353E4EB2-C6AB-DBE2-0F96-9A72C1D53F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73726" y="4342980"/>
            <a:ext cx="3250215" cy="2437662"/>
          </a:xfrm>
          <a:prstGeom prst="rect">
            <a:avLst/>
          </a:prstGeom>
          <a:solidFill>
            <a:schemeClr val="bg2">
              <a:lumMod val="90000"/>
            </a:schemeClr>
          </a:solidFill>
          <a:ln w="12700">
            <a:miter lim="400000"/>
          </a:ln>
        </p:spPr>
      </p:pic>
      <p:sp>
        <p:nvSpPr>
          <p:cNvPr id="4" name="Rectangle 3">
            <a:extLst>
              <a:ext uri="{FF2B5EF4-FFF2-40B4-BE49-F238E27FC236}">
                <a16:creationId xmlns:a16="http://schemas.microsoft.com/office/drawing/2014/main" id="{506C76E9-55E4-7A1F-186D-01CD3CCEB4C6}"/>
              </a:ext>
            </a:extLst>
          </p:cNvPr>
          <p:cNvSpPr/>
          <p:nvPr/>
        </p:nvSpPr>
        <p:spPr>
          <a:xfrm>
            <a:off x="56349" y="1517904"/>
            <a:ext cx="12135652" cy="5340096"/>
          </a:xfrm>
          <a:prstGeom prst="rect">
            <a:avLst/>
          </a:prstGeom>
          <a:solidFill>
            <a:schemeClr val="bg1">
              <a:lumMod val="85000"/>
              <a:alpha val="239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 name="Title 1">
            <a:extLst>
              <a:ext uri="{FF2B5EF4-FFF2-40B4-BE49-F238E27FC236}">
                <a16:creationId xmlns:a16="http://schemas.microsoft.com/office/drawing/2014/main" id="{134A635F-CDDF-FD5C-B1AE-B5D9DEAFCC6D}"/>
              </a:ext>
            </a:extLst>
          </p:cNvPr>
          <p:cNvSpPr>
            <a:spLocks noGrp="1"/>
          </p:cNvSpPr>
          <p:nvPr>
            <p:ph type="title"/>
          </p:nvPr>
        </p:nvSpPr>
        <p:spPr/>
        <p:txBody>
          <a:bodyPr>
            <a:normAutofit fontScale="90000"/>
          </a:bodyPr>
          <a:lstStyle/>
          <a:p>
            <a:r>
              <a:rPr lang="en-FR" dirty="0"/>
              <a:t>Monte Carlo simulations in medical physics</a:t>
            </a:r>
          </a:p>
        </p:txBody>
      </p:sp>
      <p:pic>
        <p:nvPicPr>
          <p:cNvPr id="5" name="Image 12" descr="Image 12">
            <a:extLst>
              <a:ext uri="{FF2B5EF4-FFF2-40B4-BE49-F238E27FC236}">
                <a16:creationId xmlns:a16="http://schemas.microsoft.com/office/drawing/2014/main" id="{DECCD7EA-D134-A2E3-6ED5-2E99126E161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97417" y="4410379"/>
            <a:ext cx="2323275" cy="1891418"/>
          </a:xfrm>
          <a:prstGeom prst="rect">
            <a:avLst/>
          </a:prstGeom>
          <a:ln w="12700">
            <a:solidFill>
              <a:srgbClr val="000000"/>
            </a:solidFill>
            <a:miter/>
          </a:ln>
        </p:spPr>
      </p:pic>
      <p:pic>
        <p:nvPicPr>
          <p:cNvPr id="6" name="Picture 5">
            <a:extLst>
              <a:ext uri="{FF2B5EF4-FFF2-40B4-BE49-F238E27FC236}">
                <a16:creationId xmlns:a16="http://schemas.microsoft.com/office/drawing/2014/main" id="{BB8EAE06-8BFD-BF04-85EE-FE19121F328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74563" y="4216884"/>
            <a:ext cx="2153030" cy="2069424"/>
          </a:xfrm>
          <a:prstGeom prst="rect">
            <a:avLst/>
          </a:prstGeom>
        </p:spPr>
      </p:pic>
      <p:pic>
        <p:nvPicPr>
          <p:cNvPr id="8" name="Image" descr="Image">
            <a:extLst>
              <a:ext uri="{FF2B5EF4-FFF2-40B4-BE49-F238E27FC236}">
                <a16:creationId xmlns:a16="http://schemas.microsoft.com/office/drawing/2014/main" id="{43424DD8-C3F5-84E6-C4FE-29F3BB10564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71537" y="5205690"/>
            <a:ext cx="1089693" cy="568535"/>
          </a:xfrm>
          <a:prstGeom prst="rect">
            <a:avLst/>
          </a:prstGeom>
          <a:ln w="12700">
            <a:miter lim="400000"/>
          </a:ln>
        </p:spPr>
      </p:pic>
      <p:pic>
        <p:nvPicPr>
          <p:cNvPr id="41" name="Picture 40">
            <a:extLst>
              <a:ext uri="{FF2B5EF4-FFF2-40B4-BE49-F238E27FC236}">
                <a16:creationId xmlns:a16="http://schemas.microsoft.com/office/drawing/2014/main" id="{C89F2484-3A59-1A82-A553-442A99FD8242}"/>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29012" y="1639243"/>
            <a:ext cx="2408965" cy="2248430"/>
          </a:xfrm>
          <a:prstGeom prst="rect">
            <a:avLst/>
          </a:prstGeom>
          <a:noFill/>
          <a:ln w="28575">
            <a:noFill/>
            <a:miter lim="800000"/>
            <a:headEnd/>
            <a:tailEnd/>
          </a:ln>
        </p:spPr>
      </p:pic>
      <p:sp>
        <p:nvSpPr>
          <p:cNvPr id="3" name="TextBox 2">
            <a:extLst>
              <a:ext uri="{FF2B5EF4-FFF2-40B4-BE49-F238E27FC236}">
                <a16:creationId xmlns:a16="http://schemas.microsoft.com/office/drawing/2014/main" id="{46788922-B956-7269-4FD1-01EC2CE8392C}"/>
              </a:ext>
            </a:extLst>
          </p:cNvPr>
          <p:cNvSpPr txBox="1"/>
          <p:nvPr/>
        </p:nvSpPr>
        <p:spPr>
          <a:xfrm rot="16200000">
            <a:off x="7849887" y="5639014"/>
            <a:ext cx="1285801" cy="369332"/>
          </a:xfrm>
          <a:prstGeom prst="rect">
            <a:avLst/>
          </a:prstGeom>
          <a:noFill/>
        </p:spPr>
        <p:txBody>
          <a:bodyPr wrap="none" rtlCol="0">
            <a:spAutoFit/>
          </a:bodyPr>
          <a:lstStyle/>
          <a:p>
            <a:r>
              <a:rPr lang="en-FR" dirty="0"/>
              <a:t>Uncertainty</a:t>
            </a:r>
          </a:p>
        </p:txBody>
      </p:sp>
      <p:sp>
        <p:nvSpPr>
          <p:cNvPr id="40" name="TextBox 39">
            <a:extLst>
              <a:ext uri="{FF2B5EF4-FFF2-40B4-BE49-F238E27FC236}">
                <a16:creationId xmlns:a16="http://schemas.microsoft.com/office/drawing/2014/main" id="{E72F2462-7991-EAC1-EA69-B1923E39C944}"/>
              </a:ext>
            </a:extLst>
          </p:cNvPr>
          <p:cNvSpPr txBox="1"/>
          <p:nvPr/>
        </p:nvSpPr>
        <p:spPr>
          <a:xfrm>
            <a:off x="10210615" y="6331560"/>
            <a:ext cx="1550424" cy="369332"/>
          </a:xfrm>
          <a:prstGeom prst="rect">
            <a:avLst/>
          </a:prstGeom>
          <a:noFill/>
        </p:spPr>
        <p:txBody>
          <a:bodyPr wrap="none" rtlCol="0">
            <a:spAutoFit/>
          </a:bodyPr>
          <a:lstStyle/>
          <a:p>
            <a:r>
              <a:rPr lang="en-FR" dirty="0"/>
              <a:t>Nb of particles</a:t>
            </a:r>
          </a:p>
        </p:txBody>
      </p:sp>
      <p:pic>
        <p:nvPicPr>
          <p:cNvPr id="47" name="Picture 46">
            <a:extLst>
              <a:ext uri="{FF2B5EF4-FFF2-40B4-BE49-F238E27FC236}">
                <a16:creationId xmlns:a16="http://schemas.microsoft.com/office/drawing/2014/main" id="{4EC0C3CD-C25B-90F0-21BB-7D0EA44E2820}"/>
              </a:ext>
            </a:extLst>
          </p:cNvPr>
          <p:cNvPicPr>
            <a:picLocks noChangeAspect="1"/>
          </p:cNvPicPr>
          <p:nvPr/>
        </p:nvPicPr>
        <p:blipFill>
          <a:blip r:embed="rId9"/>
          <a:stretch>
            <a:fillRect/>
          </a:stretch>
        </p:blipFill>
        <p:spPr>
          <a:xfrm>
            <a:off x="3408152" y="1690688"/>
            <a:ext cx="1686786" cy="2339582"/>
          </a:xfrm>
          <a:prstGeom prst="rect">
            <a:avLst/>
          </a:prstGeom>
        </p:spPr>
      </p:pic>
      <p:pic>
        <p:nvPicPr>
          <p:cNvPr id="46" name="Picture 45">
            <a:extLst>
              <a:ext uri="{FF2B5EF4-FFF2-40B4-BE49-F238E27FC236}">
                <a16:creationId xmlns:a16="http://schemas.microsoft.com/office/drawing/2014/main" id="{12A679DC-EC11-A645-2AC9-B3AC67D52525}"/>
              </a:ext>
            </a:extLst>
          </p:cNvPr>
          <p:cNvPicPr>
            <a:picLocks noChangeAspect="1"/>
          </p:cNvPicPr>
          <p:nvPr/>
        </p:nvPicPr>
        <p:blipFill>
          <a:blip r:embed="rId10"/>
          <a:stretch>
            <a:fillRect/>
          </a:stretch>
        </p:blipFill>
        <p:spPr>
          <a:xfrm>
            <a:off x="170573" y="1671870"/>
            <a:ext cx="5754380" cy="4629463"/>
          </a:xfrm>
          <a:prstGeom prst="rect">
            <a:avLst/>
          </a:prstGeom>
          <a:solidFill>
            <a:schemeClr val="bg1"/>
          </a:solidFill>
          <a:ln>
            <a:solidFill>
              <a:schemeClr val="tx1"/>
            </a:solidFill>
          </a:ln>
        </p:spPr>
      </p:pic>
      <p:sp>
        <p:nvSpPr>
          <p:cNvPr id="43" name="TextBox 42">
            <a:extLst>
              <a:ext uri="{FF2B5EF4-FFF2-40B4-BE49-F238E27FC236}">
                <a16:creationId xmlns:a16="http://schemas.microsoft.com/office/drawing/2014/main" id="{76D90326-01B7-A8CF-B04E-6CA503EB2DB8}"/>
              </a:ext>
            </a:extLst>
          </p:cNvPr>
          <p:cNvSpPr txBox="1"/>
          <p:nvPr/>
        </p:nvSpPr>
        <p:spPr>
          <a:xfrm>
            <a:off x="5643582" y="3016222"/>
            <a:ext cx="5381601" cy="1754326"/>
          </a:xfrm>
          <a:prstGeom prst="rect">
            <a:avLst/>
          </a:prstGeom>
          <a:solidFill>
            <a:schemeClr val="bg1"/>
          </a:solidFill>
          <a:ln w="28575">
            <a:solidFill>
              <a:schemeClr val="bg2">
                <a:lumMod val="90000"/>
              </a:schemeClr>
            </a:solidFill>
          </a:ln>
        </p:spPr>
        <p:txBody>
          <a:bodyPr wrap="none" rtlCol="0">
            <a:spAutoFit/>
          </a:bodyPr>
          <a:lstStyle/>
          <a:p>
            <a:r>
              <a:rPr lang="en-FR" sz="5400" dirty="0"/>
              <a:t>Reference method</a:t>
            </a:r>
          </a:p>
          <a:p>
            <a:r>
              <a:rPr lang="en-FR" sz="5400" dirty="0"/>
              <a:t>Slow method</a:t>
            </a:r>
          </a:p>
        </p:txBody>
      </p:sp>
    </p:spTree>
    <p:extLst>
      <p:ext uri="{BB962C8B-B14F-4D97-AF65-F5344CB8AC3E}">
        <p14:creationId xmlns:p14="http://schemas.microsoft.com/office/powerpoint/2010/main" val="152061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5A82D9-7CDA-299E-ABCE-A776B62A60DD}"/>
              </a:ext>
            </a:extLst>
          </p:cNvPr>
          <p:cNvSpPr txBox="1"/>
          <p:nvPr/>
        </p:nvSpPr>
        <p:spPr>
          <a:xfrm>
            <a:off x="6583679" y="2323793"/>
            <a:ext cx="3928403" cy="1754326"/>
          </a:xfrm>
          <a:prstGeom prst="rect">
            <a:avLst/>
          </a:prstGeom>
          <a:noFill/>
        </p:spPr>
        <p:txBody>
          <a:bodyPr wrap="square">
            <a:spAutoFit/>
          </a:bodyPr>
          <a:lstStyle/>
          <a:p>
            <a:pPr algn="ctr"/>
            <a:r>
              <a:rPr lang="en-FR" sz="5400" b="1" dirty="0">
                <a:solidFill>
                  <a:schemeClr val="accent1"/>
                </a:solidFill>
              </a:rPr>
              <a:t>Monte Carlo simulations</a:t>
            </a:r>
          </a:p>
        </p:txBody>
      </p:sp>
      <p:sp>
        <p:nvSpPr>
          <p:cNvPr id="7" name="TextBox 6">
            <a:extLst>
              <a:ext uri="{FF2B5EF4-FFF2-40B4-BE49-F238E27FC236}">
                <a16:creationId xmlns:a16="http://schemas.microsoft.com/office/drawing/2014/main" id="{AF4AA615-DB07-AA97-FB33-F1AB044F08BE}"/>
              </a:ext>
            </a:extLst>
          </p:cNvPr>
          <p:cNvSpPr txBox="1"/>
          <p:nvPr/>
        </p:nvSpPr>
        <p:spPr>
          <a:xfrm>
            <a:off x="1290710" y="2323793"/>
            <a:ext cx="3624969" cy="1754326"/>
          </a:xfrm>
          <a:prstGeom prst="rect">
            <a:avLst/>
          </a:prstGeom>
          <a:noFill/>
        </p:spPr>
        <p:txBody>
          <a:bodyPr wrap="square">
            <a:spAutoFit/>
          </a:bodyPr>
          <a:lstStyle/>
          <a:p>
            <a:pPr algn="ctr"/>
            <a:r>
              <a:rPr lang="en-FR" sz="5400" b="1" dirty="0">
                <a:solidFill>
                  <a:schemeClr val="accent1"/>
                </a:solidFill>
              </a:rPr>
              <a:t>Artificial intelligence</a:t>
            </a:r>
          </a:p>
        </p:txBody>
      </p:sp>
    </p:spTree>
    <p:extLst>
      <p:ext uri="{BB962C8B-B14F-4D97-AF65-F5344CB8AC3E}">
        <p14:creationId xmlns:p14="http://schemas.microsoft.com/office/powerpoint/2010/main" val="342865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17 0.00115 L 0.22747 0.00115 " pathEditMode="relative" ptsTypes="AA">
                                      <p:cBhvr>
                                        <p:cTn id="6" dur="2000" fill="hold"/>
                                        <p:tgtEl>
                                          <p:spTgt spid="7"/>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24479 0 " pathEditMode="relative" ptsTypes="AA">
                                      <p:cBhvr>
                                        <p:cTn id="8"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185467-174A-1741-BAB7-89A4F3E3DC8A}"/>
              </a:ext>
            </a:extLst>
          </p:cNvPr>
          <p:cNvSpPr>
            <a:spLocks noGrp="1"/>
          </p:cNvSpPr>
          <p:nvPr>
            <p:ph idx="1"/>
          </p:nvPr>
        </p:nvSpPr>
        <p:spPr/>
        <p:txBody>
          <a:bodyPr/>
          <a:lstStyle/>
          <a:p>
            <a:r>
              <a:rPr lang="en-FR" dirty="0"/>
              <a:t>Lot of work in HEP</a:t>
            </a:r>
          </a:p>
          <a:p>
            <a:r>
              <a:rPr lang="en-FR" dirty="0"/>
              <a:t>Use AI with MC input or use AI in MC process</a:t>
            </a:r>
          </a:p>
        </p:txBody>
      </p:sp>
      <p:pic>
        <p:nvPicPr>
          <p:cNvPr id="4" name="Picture 3">
            <a:extLst>
              <a:ext uri="{FF2B5EF4-FFF2-40B4-BE49-F238E27FC236}">
                <a16:creationId xmlns:a16="http://schemas.microsoft.com/office/drawing/2014/main" id="{9A018023-FB89-9D40-9E60-EEA5CDDA8F59}"/>
              </a:ext>
            </a:extLst>
          </p:cNvPr>
          <p:cNvPicPr>
            <a:picLocks noChangeAspect="1"/>
          </p:cNvPicPr>
          <p:nvPr/>
        </p:nvPicPr>
        <p:blipFill>
          <a:blip r:embed="rId2"/>
          <a:stretch>
            <a:fillRect/>
          </a:stretch>
        </p:blipFill>
        <p:spPr>
          <a:xfrm>
            <a:off x="1093532" y="2832100"/>
            <a:ext cx="10182009" cy="4025900"/>
          </a:xfrm>
          <a:prstGeom prst="rect">
            <a:avLst/>
          </a:prstGeom>
        </p:spPr>
      </p:pic>
      <p:sp>
        <p:nvSpPr>
          <p:cNvPr id="5" name="Title 4">
            <a:extLst>
              <a:ext uri="{FF2B5EF4-FFF2-40B4-BE49-F238E27FC236}">
                <a16:creationId xmlns:a16="http://schemas.microsoft.com/office/drawing/2014/main" id="{3DE2933B-82DD-E349-8B11-CF0B638CEC82}"/>
              </a:ext>
            </a:extLst>
          </p:cNvPr>
          <p:cNvSpPr>
            <a:spLocks noGrp="1"/>
          </p:cNvSpPr>
          <p:nvPr>
            <p:ph type="title"/>
          </p:nvPr>
        </p:nvSpPr>
        <p:spPr>
          <a:xfrm>
            <a:off x="838200" y="649341"/>
            <a:ext cx="2771913" cy="757130"/>
          </a:xfrm>
          <a:prstGeom prst="rect">
            <a:avLst/>
          </a:prstGeom>
        </p:spPr>
        <p:txBody>
          <a:bodyPr wrap="none">
            <a:spAutoFit/>
          </a:bodyPr>
          <a:lstStyle/>
          <a:p>
            <a:r>
              <a:rPr lang="en-GB" sz="4800" dirty="0">
                <a:solidFill>
                  <a:schemeClr val="accent1"/>
                </a:solidFill>
              </a:rPr>
              <a:t>AI and MC</a:t>
            </a:r>
            <a:endParaRPr lang="en-GB" sz="4800" b="1" dirty="0">
              <a:solidFill>
                <a:schemeClr val="accent1"/>
              </a:solidFill>
            </a:endParaRPr>
          </a:p>
        </p:txBody>
      </p:sp>
      <p:sp>
        <p:nvSpPr>
          <p:cNvPr id="6" name="TextBox 5">
            <a:extLst>
              <a:ext uri="{FF2B5EF4-FFF2-40B4-BE49-F238E27FC236}">
                <a16:creationId xmlns:a16="http://schemas.microsoft.com/office/drawing/2014/main" id="{023F1130-A732-604E-B50D-B9EF0A70408D}"/>
              </a:ext>
            </a:extLst>
          </p:cNvPr>
          <p:cNvSpPr txBox="1"/>
          <p:nvPr/>
        </p:nvSpPr>
        <p:spPr>
          <a:xfrm>
            <a:off x="9423293" y="2462768"/>
            <a:ext cx="2768707" cy="369332"/>
          </a:xfrm>
          <a:prstGeom prst="rect">
            <a:avLst/>
          </a:prstGeom>
          <a:noFill/>
        </p:spPr>
        <p:txBody>
          <a:bodyPr wrap="none" rtlCol="0">
            <a:spAutoFit/>
          </a:bodyPr>
          <a:lstStyle/>
          <a:p>
            <a:r>
              <a:rPr lang="en-FR" dirty="0">
                <a:solidFill>
                  <a:schemeClr val="accent6">
                    <a:lumMod val="75000"/>
                  </a:schemeClr>
                </a:solidFill>
              </a:rPr>
              <a:t>[Sarrut et al Frontiers 2021]</a:t>
            </a:r>
          </a:p>
        </p:txBody>
      </p:sp>
    </p:spTree>
    <p:extLst>
      <p:ext uri="{BB962C8B-B14F-4D97-AF65-F5344CB8AC3E}">
        <p14:creationId xmlns:p14="http://schemas.microsoft.com/office/powerpoint/2010/main" val="3112083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011108B-6D0D-2C44-B3AE-4ACC6E5030BF}"/>
              </a:ext>
            </a:extLst>
          </p:cNvPr>
          <p:cNvSpPr txBox="1"/>
          <p:nvPr/>
        </p:nvSpPr>
        <p:spPr>
          <a:xfrm>
            <a:off x="3592586" y="4391399"/>
            <a:ext cx="1367292" cy="369332"/>
          </a:xfrm>
          <a:prstGeom prst="rect">
            <a:avLst/>
          </a:prstGeom>
          <a:solidFill>
            <a:schemeClr val="bg1"/>
          </a:solidFill>
        </p:spPr>
        <p:txBody>
          <a:bodyPr wrap="square">
            <a:spAutoFit/>
          </a:bodyPr>
          <a:lstStyle/>
          <a:p>
            <a:pPr algn="ctr"/>
            <a:r>
              <a:rPr lang="en-GB" dirty="0">
                <a:solidFill>
                  <a:schemeClr val="accent6">
                    <a:lumMod val="75000"/>
                  </a:schemeClr>
                </a:solidFill>
                <a:latin typeface="Calibri" panose="020F0502020204030204" pitchFamily="34" charset="0"/>
                <a:cs typeface="Calibri" panose="020F0502020204030204" pitchFamily="34" charset="0"/>
              </a:rPr>
              <a:t>[Javaid2021]</a:t>
            </a:r>
          </a:p>
        </p:txBody>
      </p:sp>
      <p:sp>
        <p:nvSpPr>
          <p:cNvPr id="2" name="Title 1">
            <a:extLst>
              <a:ext uri="{FF2B5EF4-FFF2-40B4-BE49-F238E27FC236}">
                <a16:creationId xmlns:a16="http://schemas.microsoft.com/office/drawing/2014/main" id="{CB702818-083F-504B-89A0-683DD28F4AD2}"/>
              </a:ext>
            </a:extLst>
          </p:cNvPr>
          <p:cNvSpPr>
            <a:spLocks noGrp="1"/>
          </p:cNvSpPr>
          <p:nvPr>
            <p:ph type="title"/>
          </p:nvPr>
        </p:nvSpPr>
        <p:spPr/>
        <p:txBody>
          <a:bodyPr/>
          <a:lstStyle/>
          <a:p>
            <a:r>
              <a:rPr lang="en-FR" dirty="0"/>
              <a:t>DL-based Monte Carlo denoising</a:t>
            </a:r>
          </a:p>
        </p:txBody>
      </p:sp>
      <p:sp>
        <p:nvSpPr>
          <p:cNvPr id="3" name="Content Placeholder 2">
            <a:extLst>
              <a:ext uri="{FF2B5EF4-FFF2-40B4-BE49-F238E27FC236}">
                <a16:creationId xmlns:a16="http://schemas.microsoft.com/office/drawing/2014/main" id="{62929618-B032-7D49-AA63-75267645E432}"/>
              </a:ext>
            </a:extLst>
          </p:cNvPr>
          <p:cNvSpPr>
            <a:spLocks noGrp="1"/>
          </p:cNvSpPr>
          <p:nvPr>
            <p:ph idx="1"/>
          </p:nvPr>
        </p:nvSpPr>
        <p:spPr/>
        <p:txBody>
          <a:bodyPr/>
          <a:lstStyle/>
          <a:p>
            <a:r>
              <a:rPr lang="en-GB" dirty="0"/>
              <a:t>Post-processing, CNN-based denoising</a:t>
            </a:r>
          </a:p>
          <a:p>
            <a:r>
              <a:rPr lang="en-GB" dirty="0"/>
              <a:t>Training dataset: pairs of high-noise/low-noise dose distributions </a:t>
            </a:r>
          </a:p>
          <a:p>
            <a:r>
              <a:rPr lang="en-GB" dirty="0"/>
              <a:t>Photon, proton dose ; SPECT images</a:t>
            </a:r>
          </a:p>
          <a:p>
            <a:r>
              <a:rPr lang="en-GB" dirty="0"/>
              <a:t>10–100 times fewer particles</a:t>
            </a:r>
          </a:p>
          <a:p>
            <a:r>
              <a:rPr lang="en-GB" dirty="0"/>
              <a:t>Dose gradients preserving ? Memory ? </a:t>
            </a:r>
          </a:p>
          <a:p>
            <a:endParaRPr lang="en-GB" dirty="0"/>
          </a:p>
          <a:p>
            <a:endParaRPr lang="en-FR" dirty="0"/>
          </a:p>
        </p:txBody>
      </p:sp>
      <p:sp>
        <p:nvSpPr>
          <p:cNvPr id="7" name="TextBox 6">
            <a:extLst>
              <a:ext uri="{FF2B5EF4-FFF2-40B4-BE49-F238E27FC236}">
                <a16:creationId xmlns:a16="http://schemas.microsoft.com/office/drawing/2014/main" id="{314BCDD2-0357-3441-A420-ED502ABD93B6}"/>
              </a:ext>
            </a:extLst>
          </p:cNvPr>
          <p:cNvSpPr txBox="1"/>
          <p:nvPr/>
        </p:nvSpPr>
        <p:spPr>
          <a:xfrm>
            <a:off x="8842347" y="2925202"/>
            <a:ext cx="2018969" cy="255454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defPPr>
              <a:defRPr lang="de-DE"/>
            </a:defPPr>
            <a:lvl1pPr>
              <a:defRPr sz="2000">
                <a:solidFill>
                  <a:schemeClr val="accent6">
                    <a:lumMod val="75000"/>
                  </a:schemeClr>
                </a:solidFill>
                <a:latin typeface="Calibri" panose="020F0502020204030204" pitchFamily="34" charset="0"/>
                <a:cs typeface="Calibri" panose="020F0502020204030204" pitchFamily="34" charset="0"/>
              </a:defRPr>
            </a:lvl1pPr>
          </a:lstStyle>
          <a:p>
            <a:r>
              <a:rPr lang="en-GB" dirty="0"/>
              <a:t>[Fornander2019]</a:t>
            </a:r>
          </a:p>
          <a:p>
            <a:r>
              <a:rPr lang="en-GB" dirty="0"/>
              <a:t>[Neph2019]</a:t>
            </a:r>
          </a:p>
          <a:p>
            <a:r>
              <a:rPr lang="en-GB" dirty="0"/>
              <a:t>[Peng2019]</a:t>
            </a:r>
          </a:p>
          <a:p>
            <a:r>
              <a:rPr lang="en-GB" dirty="0"/>
              <a:t>[Javaid2019]</a:t>
            </a:r>
          </a:p>
          <a:p>
            <a:r>
              <a:rPr lang="en-GB" dirty="0"/>
              <a:t>[Reymann2019] </a:t>
            </a:r>
          </a:p>
          <a:p>
            <a:r>
              <a:rPr lang="en-GB" dirty="0"/>
              <a:t>[Kontaxis2020]</a:t>
            </a:r>
          </a:p>
          <a:p>
            <a:r>
              <a:rPr lang="en-GB" dirty="0"/>
              <a:t>[Javaid2021]</a:t>
            </a:r>
          </a:p>
          <a:p>
            <a:r>
              <a:rPr lang="en-GB" dirty="0"/>
              <a:t>[Bai2021]</a:t>
            </a:r>
          </a:p>
        </p:txBody>
      </p:sp>
      <p:pic>
        <p:nvPicPr>
          <p:cNvPr id="8" name="Picture 7">
            <a:extLst>
              <a:ext uri="{FF2B5EF4-FFF2-40B4-BE49-F238E27FC236}">
                <a16:creationId xmlns:a16="http://schemas.microsoft.com/office/drawing/2014/main" id="{964BD4E9-F522-5D44-BC0A-7CE498977EC0}"/>
              </a:ext>
            </a:extLst>
          </p:cNvPr>
          <p:cNvPicPr>
            <a:picLocks noChangeAspect="1"/>
          </p:cNvPicPr>
          <p:nvPr/>
        </p:nvPicPr>
        <p:blipFill>
          <a:blip r:embed="rId3"/>
          <a:stretch>
            <a:fillRect/>
          </a:stretch>
        </p:blipFill>
        <p:spPr>
          <a:xfrm>
            <a:off x="832154" y="4643524"/>
            <a:ext cx="6705600" cy="2247900"/>
          </a:xfrm>
          <a:prstGeom prst="rect">
            <a:avLst/>
          </a:prstGeom>
        </p:spPr>
      </p:pic>
      <p:sp>
        <p:nvSpPr>
          <p:cNvPr id="5" name="TextBox 4">
            <a:extLst>
              <a:ext uri="{FF2B5EF4-FFF2-40B4-BE49-F238E27FC236}">
                <a16:creationId xmlns:a16="http://schemas.microsoft.com/office/drawing/2014/main" id="{37207F9D-6A3A-A339-92F1-A1F0747F9A29}"/>
              </a:ext>
            </a:extLst>
          </p:cNvPr>
          <p:cNvSpPr txBox="1"/>
          <p:nvPr/>
        </p:nvSpPr>
        <p:spPr>
          <a:xfrm>
            <a:off x="8001000" y="5715298"/>
            <a:ext cx="3589020" cy="923330"/>
          </a:xfrm>
          <a:prstGeom prst="rect">
            <a:avLst/>
          </a:prstGeom>
          <a:noFill/>
        </p:spPr>
        <p:txBody>
          <a:bodyPr wrap="square">
            <a:spAutoFit/>
          </a:bodyPr>
          <a:lstStyle/>
          <a:p>
            <a:pPr algn="ctr"/>
            <a:r>
              <a:rPr lang="en-GB" sz="1800" b="1" dirty="0">
                <a:solidFill>
                  <a:srgbClr val="FF0000"/>
                </a:solidFill>
                <a:effectLst/>
                <a:latin typeface="ArialMT"/>
              </a:rPr>
              <a:t>WARNING</a:t>
            </a:r>
            <a:r>
              <a:rPr lang="en-GB" sz="1800" dirty="0">
                <a:solidFill>
                  <a:srgbClr val="FF0000"/>
                </a:solidFill>
                <a:effectLst/>
                <a:latin typeface="ArialMT"/>
              </a:rPr>
              <a:t> : need for objective task-based evaluation of DL denoising !</a:t>
            </a:r>
            <a:endParaRPr lang="en-GB" dirty="0">
              <a:solidFill>
                <a:srgbClr val="FF0000"/>
              </a:solidFill>
            </a:endParaRPr>
          </a:p>
        </p:txBody>
      </p:sp>
    </p:spTree>
    <p:extLst>
      <p:ext uri="{BB962C8B-B14F-4D97-AF65-F5344CB8AC3E}">
        <p14:creationId xmlns:p14="http://schemas.microsoft.com/office/powerpoint/2010/main" val="3562343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D2BDD-421B-BD4E-A0A4-6B8C91D29F1C}"/>
              </a:ext>
            </a:extLst>
          </p:cNvPr>
          <p:cNvSpPr>
            <a:spLocks noGrp="1"/>
          </p:cNvSpPr>
          <p:nvPr>
            <p:ph type="title"/>
          </p:nvPr>
        </p:nvSpPr>
        <p:spPr/>
        <p:txBody>
          <a:bodyPr anchor="ctr"/>
          <a:lstStyle/>
          <a:p>
            <a:pPr algn="ctr"/>
            <a:r>
              <a:rPr lang="en-GB" dirty="0"/>
              <a:t>AI + MC example:</a:t>
            </a:r>
            <a:br>
              <a:rPr lang="en-GB" dirty="0"/>
            </a:br>
            <a:r>
              <a:rPr lang="en-GB" dirty="0"/>
              <a:t>learning </a:t>
            </a:r>
            <a:r>
              <a:rPr lang="en-GB" dirty="0" err="1"/>
              <a:t>Linac</a:t>
            </a:r>
            <a:r>
              <a:rPr lang="en-GB" dirty="0"/>
              <a:t> phase-space</a:t>
            </a:r>
          </a:p>
        </p:txBody>
      </p:sp>
    </p:spTree>
    <p:extLst>
      <p:ext uri="{BB962C8B-B14F-4D97-AF65-F5344CB8AC3E}">
        <p14:creationId xmlns:p14="http://schemas.microsoft.com/office/powerpoint/2010/main" val="2308752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F09BC0-CBC2-8A45-B5E3-0C1373E53159}"/>
              </a:ext>
            </a:extLst>
          </p:cNvPr>
          <p:cNvSpPr/>
          <p:nvPr/>
        </p:nvSpPr>
        <p:spPr>
          <a:xfrm>
            <a:off x="1" y="5897366"/>
            <a:ext cx="12192000" cy="960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1B272846-58BE-E844-A47B-DA25E04D8F73}"/>
              </a:ext>
            </a:extLst>
          </p:cNvPr>
          <p:cNvSpPr>
            <a:spLocks noGrp="1"/>
          </p:cNvSpPr>
          <p:nvPr>
            <p:ph type="title"/>
          </p:nvPr>
        </p:nvSpPr>
        <p:spPr/>
        <p:txBody>
          <a:bodyPr/>
          <a:lstStyle/>
          <a:p>
            <a:r>
              <a:rPr lang="en-GB" dirty="0"/>
              <a:t>Radiation Therapy </a:t>
            </a:r>
            <a:r>
              <a:rPr lang="en-GB" dirty="0" err="1"/>
              <a:t>Linac</a:t>
            </a:r>
            <a:r>
              <a:rPr lang="en-GB" dirty="0"/>
              <a:t> head simulation</a:t>
            </a:r>
          </a:p>
        </p:txBody>
      </p:sp>
      <p:pic>
        <p:nvPicPr>
          <p:cNvPr id="7" name="Picture 6">
            <a:extLst>
              <a:ext uri="{FF2B5EF4-FFF2-40B4-BE49-F238E27FC236}">
                <a16:creationId xmlns:a16="http://schemas.microsoft.com/office/drawing/2014/main" id="{DB78363D-B057-3344-8878-2077CA5EA9C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214008" y="2162580"/>
            <a:ext cx="2881992" cy="3524473"/>
          </a:xfrm>
          <a:prstGeom prst="rect">
            <a:avLst/>
          </a:prstGeom>
        </p:spPr>
      </p:pic>
      <p:pic>
        <p:nvPicPr>
          <p:cNvPr id="10" name="Picture 9">
            <a:extLst>
              <a:ext uri="{FF2B5EF4-FFF2-40B4-BE49-F238E27FC236}">
                <a16:creationId xmlns:a16="http://schemas.microsoft.com/office/drawing/2014/main" id="{1F2CD537-75DE-B740-A9D8-0B2E7BC31F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8120" y="1944360"/>
            <a:ext cx="2620336" cy="3742693"/>
          </a:xfrm>
          <a:prstGeom prst="rect">
            <a:avLst/>
          </a:prstGeom>
        </p:spPr>
      </p:pic>
      <p:sp>
        <p:nvSpPr>
          <p:cNvPr id="3" name="Right Arrow 2">
            <a:extLst>
              <a:ext uri="{FF2B5EF4-FFF2-40B4-BE49-F238E27FC236}">
                <a16:creationId xmlns:a16="http://schemas.microsoft.com/office/drawing/2014/main" id="{76ADE38A-78A1-CE48-9EB3-CAC12F6F580C}"/>
              </a:ext>
            </a:extLst>
          </p:cNvPr>
          <p:cNvSpPr/>
          <p:nvPr/>
        </p:nvSpPr>
        <p:spPr>
          <a:xfrm>
            <a:off x="6525087" y="3506680"/>
            <a:ext cx="994299" cy="532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8">
            <a:extLst>
              <a:ext uri="{FF2B5EF4-FFF2-40B4-BE49-F238E27FC236}">
                <a16:creationId xmlns:a16="http://schemas.microsoft.com/office/drawing/2014/main" id="{73064CA7-284E-2841-9B93-15AB9DCF8EBF}"/>
              </a:ext>
            </a:extLst>
          </p:cNvPr>
          <p:cNvPicPr>
            <a:picLocks noChangeAspect="1"/>
          </p:cNvPicPr>
          <p:nvPr/>
        </p:nvPicPr>
        <p:blipFill rotWithShape="1">
          <a:blip r:embed="rId5"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7770373" y="1616361"/>
            <a:ext cx="3882764" cy="4845958"/>
          </a:xfrm>
          <a:prstGeom prst="rect">
            <a:avLst/>
          </a:prstGeom>
        </p:spPr>
      </p:pic>
      <p:sp>
        <p:nvSpPr>
          <p:cNvPr id="4" name="Rectangle 3">
            <a:extLst>
              <a:ext uri="{FF2B5EF4-FFF2-40B4-BE49-F238E27FC236}">
                <a16:creationId xmlns:a16="http://schemas.microsoft.com/office/drawing/2014/main" id="{5A4B03DB-3A5E-7841-A502-5295FE95E2FD}"/>
              </a:ext>
            </a:extLst>
          </p:cNvPr>
          <p:cNvSpPr/>
          <p:nvPr/>
        </p:nvSpPr>
        <p:spPr>
          <a:xfrm>
            <a:off x="2856556" y="5733882"/>
            <a:ext cx="6096000" cy="1200329"/>
          </a:xfrm>
          <a:prstGeom prst="rect">
            <a:avLst/>
          </a:prstGeom>
        </p:spPr>
        <p:txBody>
          <a:bodyPr>
            <a:spAutoFit/>
          </a:bodyPr>
          <a:lstStyle/>
          <a:p>
            <a:pPr algn="ctr"/>
            <a:r>
              <a:rPr lang="en-GB" sz="2400" dirty="0"/>
              <a:t>Goal: determine beam characteristics </a:t>
            </a:r>
            <a:br>
              <a:rPr lang="en-GB" sz="2400" dirty="0"/>
            </a:br>
            <a:r>
              <a:rPr lang="en-GB" sz="2400" dirty="0"/>
              <a:t>(energy, position, direction distributions)</a:t>
            </a:r>
          </a:p>
          <a:p>
            <a:pPr algn="ctr"/>
            <a:endParaRPr lang="en-GB" sz="2400" dirty="0"/>
          </a:p>
        </p:txBody>
      </p:sp>
      <p:sp>
        <p:nvSpPr>
          <p:cNvPr id="11" name="TextBox 10">
            <a:extLst>
              <a:ext uri="{FF2B5EF4-FFF2-40B4-BE49-F238E27FC236}">
                <a16:creationId xmlns:a16="http://schemas.microsoft.com/office/drawing/2014/main" id="{721CAE0B-20E6-F441-8060-30431D3AD670}"/>
              </a:ext>
            </a:extLst>
          </p:cNvPr>
          <p:cNvSpPr txBox="1"/>
          <p:nvPr/>
        </p:nvSpPr>
        <p:spPr>
          <a:xfrm>
            <a:off x="10238680" y="1448192"/>
            <a:ext cx="955711" cy="369332"/>
          </a:xfrm>
          <a:prstGeom prst="rect">
            <a:avLst/>
          </a:prstGeom>
          <a:noFill/>
        </p:spPr>
        <p:txBody>
          <a:bodyPr wrap="none" rtlCol="0">
            <a:spAutoFit/>
          </a:bodyPr>
          <a:lstStyle/>
          <a:p>
            <a:r>
              <a:rPr lang="en-GB" dirty="0"/>
              <a:t>e- beam</a:t>
            </a:r>
          </a:p>
        </p:txBody>
      </p:sp>
      <p:sp>
        <p:nvSpPr>
          <p:cNvPr id="12" name="TextBox 11">
            <a:extLst>
              <a:ext uri="{FF2B5EF4-FFF2-40B4-BE49-F238E27FC236}">
                <a16:creationId xmlns:a16="http://schemas.microsoft.com/office/drawing/2014/main" id="{5FCDB49E-2A01-5F47-B59D-026A3AE40B0C}"/>
              </a:ext>
            </a:extLst>
          </p:cNvPr>
          <p:cNvSpPr txBox="1"/>
          <p:nvPr/>
        </p:nvSpPr>
        <p:spPr>
          <a:xfrm>
            <a:off x="10012537" y="5363887"/>
            <a:ext cx="2070760" cy="646331"/>
          </a:xfrm>
          <a:prstGeom prst="rect">
            <a:avLst/>
          </a:prstGeom>
          <a:noFill/>
        </p:spPr>
        <p:txBody>
          <a:bodyPr wrap="none" rtlCol="0">
            <a:spAutoFit/>
          </a:bodyPr>
          <a:lstStyle/>
          <a:p>
            <a:r>
              <a:rPr lang="en-GB" dirty="0"/>
              <a:t>Few photons exiting</a:t>
            </a:r>
          </a:p>
          <a:p>
            <a:r>
              <a:rPr lang="en-GB" dirty="0"/>
              <a:t>VRT (</a:t>
            </a:r>
            <a:r>
              <a:rPr lang="en-GB" dirty="0" err="1"/>
              <a:t>brem</a:t>
            </a:r>
            <a:r>
              <a:rPr lang="en-GB" dirty="0"/>
              <a:t> splitting)</a:t>
            </a:r>
          </a:p>
        </p:txBody>
      </p:sp>
    </p:spTree>
    <p:extLst>
      <p:ext uri="{BB962C8B-B14F-4D97-AF65-F5344CB8AC3E}">
        <p14:creationId xmlns:p14="http://schemas.microsoft.com/office/powerpoint/2010/main" val="3070680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1FDB78-0794-1C44-8838-25EFCF32EE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33025" y="6100211"/>
            <a:ext cx="2570196" cy="672668"/>
          </a:xfrm>
          <a:prstGeom prst="rect">
            <a:avLst/>
          </a:prstGeom>
        </p:spPr>
      </p:pic>
      <p:pic>
        <p:nvPicPr>
          <p:cNvPr id="4" name="Picture 3">
            <a:extLst>
              <a:ext uri="{FF2B5EF4-FFF2-40B4-BE49-F238E27FC236}">
                <a16:creationId xmlns:a16="http://schemas.microsoft.com/office/drawing/2014/main" id="{CA84DC85-22FC-144D-A1C8-0927E23316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2978" y="2930994"/>
            <a:ext cx="2640243" cy="3234298"/>
          </a:xfrm>
          <a:prstGeom prst="rect">
            <a:avLst/>
          </a:prstGeom>
        </p:spPr>
      </p:pic>
      <p:pic>
        <p:nvPicPr>
          <p:cNvPr id="8" name="Picture 2" descr="Picture 2">
            <a:extLst>
              <a:ext uri="{FF2B5EF4-FFF2-40B4-BE49-F238E27FC236}">
                <a16:creationId xmlns:a16="http://schemas.microsoft.com/office/drawing/2014/main" id="{2B296E64-E361-8C4F-A925-8EF753C696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07647" y="886965"/>
            <a:ext cx="2258553" cy="1216144"/>
          </a:xfrm>
          <a:prstGeom prst="rect">
            <a:avLst/>
          </a:prstGeom>
          <a:ln w="12700">
            <a:miter lim="400000"/>
          </a:ln>
        </p:spPr>
      </p:pic>
      <p:pic>
        <p:nvPicPr>
          <p:cNvPr id="9" name="Picture 8">
            <a:extLst>
              <a:ext uri="{FF2B5EF4-FFF2-40B4-BE49-F238E27FC236}">
                <a16:creationId xmlns:a16="http://schemas.microsoft.com/office/drawing/2014/main" id="{BFBB4B77-F9CC-174B-BFD5-AF875C31FE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203" y="3246078"/>
            <a:ext cx="4268289" cy="2604130"/>
          </a:xfrm>
          <a:prstGeom prst="rect">
            <a:avLst/>
          </a:prstGeom>
        </p:spPr>
      </p:pic>
      <p:pic>
        <p:nvPicPr>
          <p:cNvPr id="10" name="Picture 9">
            <a:extLst>
              <a:ext uri="{FF2B5EF4-FFF2-40B4-BE49-F238E27FC236}">
                <a16:creationId xmlns:a16="http://schemas.microsoft.com/office/drawing/2014/main" id="{592C6164-9FC4-9549-A7D3-2959DA6F189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80244" y="5890198"/>
            <a:ext cx="724572" cy="725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360">
                <a:solidFill>
                  <a:srgbClr val="000000"/>
                </a:solidFill>
                <a:round/>
                <a:headEnd/>
                <a:tailEnd/>
              </a14:hiddenLine>
            </a:ext>
          </a:extLst>
        </p:spPr>
      </p:pic>
      <p:pic>
        <p:nvPicPr>
          <p:cNvPr id="12" name="Picture 11">
            <a:extLst>
              <a:ext uri="{FF2B5EF4-FFF2-40B4-BE49-F238E27FC236}">
                <a16:creationId xmlns:a16="http://schemas.microsoft.com/office/drawing/2014/main" id="{3EEE0FA3-B3D3-2849-87A5-3356907A3E4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06620" y="1104213"/>
            <a:ext cx="3677735" cy="801850"/>
          </a:xfrm>
          <a:prstGeom prst="rect">
            <a:avLst/>
          </a:prstGeom>
        </p:spPr>
      </p:pic>
      <p:sp>
        <p:nvSpPr>
          <p:cNvPr id="3" name="TextBox 2">
            <a:extLst>
              <a:ext uri="{FF2B5EF4-FFF2-40B4-BE49-F238E27FC236}">
                <a16:creationId xmlns:a16="http://schemas.microsoft.com/office/drawing/2014/main" id="{AF7C685C-ACCC-8F48-A09E-A58E883E6261}"/>
              </a:ext>
            </a:extLst>
          </p:cNvPr>
          <p:cNvSpPr txBox="1"/>
          <p:nvPr/>
        </p:nvSpPr>
        <p:spPr>
          <a:xfrm>
            <a:off x="4636821" y="3246078"/>
            <a:ext cx="3529043" cy="2308324"/>
          </a:xfrm>
          <a:prstGeom prst="rect">
            <a:avLst/>
          </a:prstGeom>
          <a:noFill/>
        </p:spPr>
        <p:txBody>
          <a:bodyPr wrap="none" rtlCol="0">
            <a:spAutoFit/>
          </a:bodyPr>
          <a:lstStyle/>
          <a:p>
            <a:pPr marL="285750" indent="-285750">
              <a:buFontTx/>
              <a:buChar char="-"/>
            </a:pPr>
            <a:r>
              <a:rPr lang="en-GB" sz="2400" dirty="0"/>
              <a:t>I</a:t>
            </a:r>
            <a:r>
              <a:rPr lang="en-FR" sz="2400" dirty="0"/>
              <a:t>mage reconstruction</a:t>
            </a:r>
          </a:p>
          <a:p>
            <a:pPr marL="285750" indent="-285750">
              <a:buFontTx/>
              <a:buChar char="-"/>
            </a:pPr>
            <a:r>
              <a:rPr lang="en-FR" sz="2400" dirty="0"/>
              <a:t>Inverse problems</a:t>
            </a:r>
          </a:p>
          <a:p>
            <a:pPr marL="285750" indent="-285750">
              <a:buFontTx/>
              <a:buChar char="-"/>
            </a:pPr>
            <a:r>
              <a:rPr lang="en-FR" sz="2400" dirty="0"/>
              <a:t>Monte Carlo simulations</a:t>
            </a:r>
          </a:p>
          <a:p>
            <a:pPr marL="285750" indent="-285750">
              <a:buFontTx/>
              <a:buChar char="-"/>
            </a:pPr>
            <a:r>
              <a:rPr lang="en-FR" sz="2400" dirty="0"/>
              <a:t>Deep learning </a:t>
            </a:r>
          </a:p>
          <a:p>
            <a:pPr marL="285750" indent="-285750">
              <a:buFontTx/>
              <a:buChar char="-"/>
            </a:pPr>
            <a:r>
              <a:rPr lang="en-FR" sz="2400" dirty="0"/>
              <a:t>Radiation based imaging</a:t>
            </a:r>
          </a:p>
          <a:p>
            <a:pPr marL="285750" indent="-285750">
              <a:buFontTx/>
              <a:buChar char="-"/>
            </a:pPr>
            <a:r>
              <a:rPr lang="en-FR" sz="2400" dirty="0"/>
              <a:t>Radiation based therapy</a:t>
            </a:r>
          </a:p>
        </p:txBody>
      </p:sp>
      <p:pic>
        <p:nvPicPr>
          <p:cNvPr id="6" name="Picture 5">
            <a:extLst>
              <a:ext uri="{FF2B5EF4-FFF2-40B4-BE49-F238E27FC236}">
                <a16:creationId xmlns:a16="http://schemas.microsoft.com/office/drawing/2014/main" id="{67CB1E9D-9E57-49D3-3F01-73F50528171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17143" y="5973794"/>
            <a:ext cx="1131519" cy="558775"/>
          </a:xfrm>
          <a:prstGeom prst="rect">
            <a:avLst/>
          </a:prstGeom>
        </p:spPr>
      </p:pic>
    </p:spTree>
    <p:extLst>
      <p:ext uri="{BB962C8B-B14F-4D97-AF65-F5344CB8AC3E}">
        <p14:creationId xmlns:p14="http://schemas.microsoft.com/office/powerpoint/2010/main" val="2523076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Titre 2"/>
          <p:cNvSpPr txBox="1">
            <a:spLocks noGrp="1"/>
          </p:cNvSpPr>
          <p:nvPr>
            <p:ph type="title"/>
          </p:nvPr>
        </p:nvSpPr>
        <p:spPr>
          <a:prstGeom prst="rect">
            <a:avLst/>
          </a:prstGeom>
        </p:spPr>
        <p:txBody>
          <a:bodyPr>
            <a:normAutofit/>
          </a:bodyPr>
          <a:lstStyle/>
          <a:p>
            <a:r>
              <a:rPr lang="en-GB" dirty="0"/>
              <a:t>Phase Space (PHSP)</a:t>
            </a:r>
          </a:p>
        </p:txBody>
      </p:sp>
      <p:sp>
        <p:nvSpPr>
          <p:cNvPr id="414" name="Espace réservé du contenu 3"/>
          <p:cNvSpPr txBox="1">
            <a:spLocks noGrp="1"/>
          </p:cNvSpPr>
          <p:nvPr>
            <p:ph idx="1"/>
          </p:nvPr>
        </p:nvSpPr>
        <p:spPr>
          <a:xfrm>
            <a:off x="838200" y="1825624"/>
            <a:ext cx="10515600" cy="4726096"/>
          </a:xfrm>
          <a:prstGeom prst="rect">
            <a:avLst/>
          </a:prstGeom>
        </p:spPr>
        <p:txBody>
          <a:bodyPr>
            <a:normAutofit fontScale="85000" lnSpcReduction="20000"/>
          </a:bodyPr>
          <a:lstStyle/>
          <a:p>
            <a:r>
              <a:rPr lang="en-GB" dirty="0"/>
              <a:t>Store beam properties as </a:t>
            </a:r>
            <a:r>
              <a:rPr lang="en-GB" b="1" dirty="0"/>
              <a:t>Phase Space</a:t>
            </a:r>
          </a:p>
          <a:p>
            <a:pPr lvl="1"/>
            <a:r>
              <a:rPr lang="en-GB" dirty="0"/>
              <a:t>A PHSP is a list of particles (around 10</a:t>
            </a:r>
            <a:r>
              <a:rPr lang="en-GB" baseline="30000" dirty="0"/>
              <a:t>8</a:t>
            </a:r>
            <a:r>
              <a:rPr lang="en-GB" dirty="0"/>
              <a:t>, 10</a:t>
            </a:r>
            <a:r>
              <a:rPr lang="en-GB" baseline="30000" dirty="0"/>
              <a:t>9</a:t>
            </a:r>
            <a:r>
              <a:rPr lang="en-GB" dirty="0"/>
              <a:t>)</a:t>
            </a:r>
          </a:p>
          <a:p>
            <a:pPr lvl="1"/>
            <a:r>
              <a:rPr lang="en-GB" dirty="0"/>
              <a:t>Properties: E, x, y, z, dx, </a:t>
            </a:r>
            <a:r>
              <a:rPr lang="en-GB" dirty="0" err="1"/>
              <a:t>dy</a:t>
            </a:r>
            <a:r>
              <a:rPr lang="en-GB" dirty="0"/>
              <a:t>, </a:t>
            </a:r>
            <a:r>
              <a:rPr lang="en-GB" dirty="0" err="1"/>
              <a:t>dz</a:t>
            </a:r>
            <a:r>
              <a:rPr lang="en-GB" dirty="0"/>
              <a:t>, w, (time)</a:t>
            </a:r>
          </a:p>
          <a:p>
            <a:endParaRPr lang="en-GB" dirty="0"/>
          </a:p>
          <a:p>
            <a:r>
              <a:rPr lang="en-GB" dirty="0"/>
              <a:t>Advantages:</a:t>
            </a:r>
          </a:p>
          <a:p>
            <a:pPr lvl="1"/>
            <a:r>
              <a:rPr lang="en-GB" dirty="0"/>
              <a:t>Computed only once</a:t>
            </a:r>
          </a:p>
          <a:p>
            <a:pPr lvl="1"/>
            <a:r>
              <a:rPr lang="en-GB" dirty="0"/>
              <a:t>Fast to use</a:t>
            </a:r>
          </a:p>
          <a:p>
            <a:pPr lvl="1"/>
            <a:r>
              <a:rPr lang="en-GB" dirty="0"/>
              <a:t>Can be shared</a:t>
            </a:r>
          </a:p>
          <a:p>
            <a:endParaRPr lang="en-GB" dirty="0"/>
          </a:p>
          <a:p>
            <a:r>
              <a:rPr lang="en-GB" dirty="0"/>
              <a:t>Drawback</a:t>
            </a:r>
          </a:p>
          <a:p>
            <a:pPr lvl="1"/>
            <a:r>
              <a:rPr lang="en-GB" dirty="0"/>
              <a:t>Several GB</a:t>
            </a:r>
          </a:p>
          <a:p>
            <a:pPr lvl="1"/>
            <a:r>
              <a:rPr lang="en-GB" dirty="0"/>
              <a:t>When a cluster is used, should be shared among workers</a:t>
            </a:r>
          </a:p>
          <a:p>
            <a:pPr lvl="1"/>
            <a:r>
              <a:rPr lang="en-GB" dirty="0"/>
              <a:t>Limited number of particles</a:t>
            </a:r>
          </a:p>
          <a:p>
            <a:pPr lvl="1"/>
            <a:r>
              <a:rPr lang="en-GB" dirty="0"/>
              <a:t>Extensive description, not a model</a:t>
            </a:r>
          </a:p>
          <a:p>
            <a:pPr lvl="1"/>
            <a:r>
              <a:rPr lang="en-GB" dirty="0"/>
              <a:t>Latent variance [Sempau2001]</a:t>
            </a:r>
          </a:p>
        </p:txBody>
      </p:sp>
      <p:pic>
        <p:nvPicPr>
          <p:cNvPr id="3" name="Picture 2">
            <a:extLst>
              <a:ext uri="{FF2B5EF4-FFF2-40B4-BE49-F238E27FC236}">
                <a16:creationId xmlns:a16="http://schemas.microsoft.com/office/drawing/2014/main" id="{D813A4E3-710B-084B-94F5-8B775109570B}"/>
              </a:ext>
            </a:extLst>
          </p:cNvPr>
          <p:cNvPicPr>
            <a:picLocks noChangeAspect="1"/>
          </p:cNvPicPr>
          <p:nvPr/>
        </p:nvPicPr>
        <p:blipFill>
          <a:blip r:embed="rId3"/>
          <a:stretch>
            <a:fillRect/>
          </a:stretch>
        </p:blipFill>
        <p:spPr>
          <a:xfrm>
            <a:off x="6857871" y="1520247"/>
            <a:ext cx="5141297" cy="3436411"/>
          </a:xfrm>
          <a:prstGeom prst="rect">
            <a:avLst/>
          </a:prstGeom>
        </p:spPr>
      </p:pic>
      <p:sp>
        <p:nvSpPr>
          <p:cNvPr id="4" name="Rectangle 3">
            <a:extLst>
              <a:ext uri="{FF2B5EF4-FFF2-40B4-BE49-F238E27FC236}">
                <a16:creationId xmlns:a16="http://schemas.microsoft.com/office/drawing/2014/main" id="{EBBEFA83-5DCC-B149-A726-9AD093AC319B}"/>
              </a:ext>
            </a:extLst>
          </p:cNvPr>
          <p:cNvSpPr/>
          <p:nvPr/>
        </p:nvSpPr>
        <p:spPr>
          <a:xfrm>
            <a:off x="7040725" y="4884051"/>
            <a:ext cx="4958443" cy="338554"/>
          </a:xfrm>
          <a:prstGeom prst="rect">
            <a:avLst/>
          </a:prstGeom>
        </p:spPr>
        <p:txBody>
          <a:bodyPr wrap="square">
            <a:spAutoFit/>
          </a:bodyPr>
          <a:lstStyle/>
          <a:p>
            <a:pPr algn="ctr"/>
            <a:r>
              <a:rPr lang="fr-FR" sz="1600" dirty="0" err="1">
                <a:latin typeface="Times" pitchFamily="2" charset="0"/>
              </a:rPr>
              <a:t>Example</a:t>
            </a:r>
            <a:r>
              <a:rPr lang="fr-FR" sz="1600" dirty="0">
                <a:latin typeface="Times" pitchFamily="2" charset="0"/>
              </a:rPr>
              <a:t> of </a:t>
            </a:r>
            <a:r>
              <a:rPr lang="fr-FR" sz="1600" dirty="0" err="1">
                <a:latin typeface="Times" pitchFamily="2" charset="0"/>
              </a:rPr>
              <a:t>dependence</a:t>
            </a:r>
            <a:r>
              <a:rPr lang="fr-FR" sz="1600" dirty="0">
                <a:latin typeface="Times" pitchFamily="2" charset="0"/>
              </a:rPr>
              <a:t> of direction </a:t>
            </a:r>
            <a:r>
              <a:rPr lang="el-GR" sz="1600" dirty="0">
                <a:latin typeface="MTMI"/>
              </a:rPr>
              <a:t>φ </a:t>
            </a:r>
            <a:r>
              <a:rPr lang="fr-FR" sz="1600" dirty="0">
                <a:latin typeface="Times" pitchFamily="2" charset="0"/>
              </a:rPr>
              <a:t>and </a:t>
            </a:r>
            <a:r>
              <a:rPr lang="fr-FR" sz="1600" dirty="0" err="1">
                <a:latin typeface="Times" pitchFamily="2" charset="0"/>
              </a:rPr>
              <a:t>energy</a:t>
            </a:r>
            <a:endParaRPr lang="fr-FR" sz="1600" dirty="0"/>
          </a:p>
        </p:txBody>
      </p:sp>
      <p:sp>
        <p:nvSpPr>
          <p:cNvPr id="7" name="Rectangle 6">
            <a:extLst>
              <a:ext uri="{FF2B5EF4-FFF2-40B4-BE49-F238E27FC236}">
                <a16:creationId xmlns:a16="http://schemas.microsoft.com/office/drawing/2014/main" id="{0CFA3B75-303A-C04A-A566-401B9E7D8979}"/>
              </a:ext>
            </a:extLst>
          </p:cNvPr>
          <p:cNvSpPr/>
          <p:nvPr/>
        </p:nvSpPr>
        <p:spPr>
          <a:xfrm>
            <a:off x="1" y="5897366"/>
            <a:ext cx="12192000" cy="960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32345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480E3-C76B-D84A-A226-3375643A7EB5}"/>
              </a:ext>
            </a:extLst>
          </p:cNvPr>
          <p:cNvSpPr>
            <a:spLocks noGrp="1"/>
          </p:cNvSpPr>
          <p:nvPr>
            <p:ph type="title"/>
          </p:nvPr>
        </p:nvSpPr>
        <p:spPr/>
        <p:txBody>
          <a:bodyPr/>
          <a:lstStyle/>
          <a:p>
            <a:r>
              <a:rPr lang="en-GB" dirty="0"/>
              <a:t>GAN: Generative Adversarial Network</a:t>
            </a:r>
            <a:endParaRPr lang="fr-FR" dirty="0"/>
          </a:p>
        </p:txBody>
      </p:sp>
      <p:sp>
        <p:nvSpPr>
          <p:cNvPr id="3" name="Content Placeholder 2">
            <a:extLst>
              <a:ext uri="{FF2B5EF4-FFF2-40B4-BE49-F238E27FC236}">
                <a16:creationId xmlns:a16="http://schemas.microsoft.com/office/drawing/2014/main" id="{6BA37395-7029-F141-8C2F-FBD45569D1A4}"/>
              </a:ext>
            </a:extLst>
          </p:cNvPr>
          <p:cNvSpPr>
            <a:spLocks noGrp="1"/>
          </p:cNvSpPr>
          <p:nvPr>
            <p:ph idx="1"/>
          </p:nvPr>
        </p:nvSpPr>
        <p:spPr/>
        <p:txBody>
          <a:bodyPr/>
          <a:lstStyle/>
          <a:p>
            <a:r>
              <a:rPr lang="fr-FR" dirty="0"/>
              <a:t>Training </a:t>
            </a:r>
            <a:r>
              <a:rPr lang="fr-FR" dirty="0" err="1"/>
              <a:t>dataset</a:t>
            </a:r>
            <a:endParaRPr lang="fr-FR" dirty="0"/>
          </a:p>
          <a:p>
            <a:pPr lvl="1"/>
            <a:r>
              <a:rPr lang="fr-FR" dirty="0"/>
              <a:t>Dimension d=7 </a:t>
            </a:r>
          </a:p>
          <a:p>
            <a:pPr lvl="1"/>
            <a:r>
              <a:rPr lang="fr-FR" dirty="0" err="1"/>
              <a:t>Samples</a:t>
            </a:r>
            <a:r>
              <a:rPr lang="fr-FR" dirty="0"/>
              <a:t> of </a:t>
            </a:r>
            <a:r>
              <a:rPr lang="fr-FR" dirty="0" err="1"/>
              <a:t>unknown</a:t>
            </a:r>
            <a:endParaRPr lang="fr-FR" dirty="0"/>
          </a:p>
          <a:p>
            <a:pPr marL="0" indent="0">
              <a:buNone/>
            </a:pPr>
            <a:endParaRPr lang="fr-FR" dirty="0"/>
          </a:p>
          <a:p>
            <a:r>
              <a:rPr lang="fr-FR" dirty="0" err="1"/>
              <a:t>Generator</a:t>
            </a:r>
            <a:endParaRPr lang="fr-FR" dirty="0"/>
          </a:p>
          <a:p>
            <a:endParaRPr lang="fr-FR" dirty="0"/>
          </a:p>
          <a:p>
            <a:pPr marL="0" indent="0">
              <a:buNone/>
            </a:pPr>
            <a:endParaRPr lang="fr-FR" dirty="0"/>
          </a:p>
          <a:p>
            <a:r>
              <a:rPr lang="fr-FR" dirty="0" err="1"/>
              <a:t>Discriminator</a:t>
            </a:r>
            <a:r>
              <a:rPr lang="fr-FR" dirty="0"/>
              <a:t> </a:t>
            </a:r>
          </a:p>
        </p:txBody>
      </p:sp>
      <p:pic>
        <p:nvPicPr>
          <p:cNvPr id="23" name="Picture 22">
            <a:extLst>
              <a:ext uri="{FF2B5EF4-FFF2-40B4-BE49-F238E27FC236}">
                <a16:creationId xmlns:a16="http://schemas.microsoft.com/office/drawing/2014/main" id="{34616D3F-D884-C548-B8D9-DA3CBF7603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4170"/>
          <a:stretch/>
        </p:blipFill>
        <p:spPr>
          <a:xfrm>
            <a:off x="4193668" y="2660409"/>
            <a:ext cx="1630815" cy="396558"/>
          </a:xfrm>
          <a:prstGeom prst="rect">
            <a:avLst/>
          </a:prstGeom>
        </p:spPr>
      </p:pic>
      <p:pic>
        <p:nvPicPr>
          <p:cNvPr id="24" name="Picture 23">
            <a:extLst>
              <a:ext uri="{FF2B5EF4-FFF2-40B4-BE49-F238E27FC236}">
                <a16:creationId xmlns:a16="http://schemas.microsoft.com/office/drawing/2014/main" id="{9D493A65-BA35-FA46-8BA9-A7C2A471C8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4987" b="69079"/>
          <a:stretch/>
        </p:blipFill>
        <p:spPr>
          <a:xfrm>
            <a:off x="3520589" y="1825625"/>
            <a:ext cx="1630815" cy="399143"/>
          </a:xfrm>
          <a:prstGeom prst="rect">
            <a:avLst/>
          </a:prstGeom>
        </p:spPr>
      </p:pic>
      <p:pic>
        <p:nvPicPr>
          <p:cNvPr id="25" name="Picture 24">
            <a:extLst>
              <a:ext uri="{FF2B5EF4-FFF2-40B4-BE49-F238E27FC236}">
                <a16:creationId xmlns:a16="http://schemas.microsoft.com/office/drawing/2014/main" id="{4343AC26-858D-3C48-AD54-50F8C2C5B3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2464" b="50000"/>
          <a:stretch/>
        </p:blipFill>
        <p:spPr>
          <a:xfrm>
            <a:off x="2746345" y="3684628"/>
            <a:ext cx="1630815" cy="439279"/>
          </a:xfrm>
          <a:prstGeom prst="rect">
            <a:avLst/>
          </a:prstGeom>
        </p:spPr>
      </p:pic>
      <p:pic>
        <p:nvPicPr>
          <p:cNvPr id="28" name="Picture 27">
            <a:extLst>
              <a:ext uri="{FF2B5EF4-FFF2-40B4-BE49-F238E27FC236}">
                <a16:creationId xmlns:a16="http://schemas.microsoft.com/office/drawing/2014/main" id="{8E967312-5786-B44A-AB52-6094BCE28D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8909" b="32736"/>
          <a:stretch/>
        </p:blipFill>
        <p:spPr>
          <a:xfrm>
            <a:off x="3127338" y="5239621"/>
            <a:ext cx="1630815" cy="459811"/>
          </a:xfrm>
          <a:prstGeom prst="rect">
            <a:avLst/>
          </a:prstGeom>
        </p:spPr>
      </p:pic>
      <p:grpSp>
        <p:nvGrpSpPr>
          <p:cNvPr id="39" name="Group 38">
            <a:extLst>
              <a:ext uri="{FF2B5EF4-FFF2-40B4-BE49-F238E27FC236}">
                <a16:creationId xmlns:a16="http://schemas.microsoft.com/office/drawing/2014/main" id="{B4B51804-A385-8A4D-BD04-0DCE5293DF0F}"/>
              </a:ext>
            </a:extLst>
          </p:cNvPr>
          <p:cNvGrpSpPr/>
          <p:nvPr/>
        </p:nvGrpSpPr>
        <p:grpSpPr>
          <a:xfrm>
            <a:off x="7047291" y="3380617"/>
            <a:ext cx="4243690" cy="1211943"/>
            <a:chOff x="6444714" y="2942771"/>
            <a:chExt cx="4243690" cy="1211943"/>
          </a:xfrm>
        </p:grpSpPr>
        <p:sp>
          <p:nvSpPr>
            <p:cNvPr id="9" name="Rectangle 8">
              <a:extLst>
                <a:ext uri="{FF2B5EF4-FFF2-40B4-BE49-F238E27FC236}">
                  <a16:creationId xmlns:a16="http://schemas.microsoft.com/office/drawing/2014/main" id="{5E5A9DB9-60B3-1A44-B8A6-B83C4D89FA1A}"/>
                </a:ext>
              </a:extLst>
            </p:cNvPr>
            <p:cNvSpPr/>
            <p:nvPr/>
          </p:nvSpPr>
          <p:spPr>
            <a:xfrm>
              <a:off x="7949475" y="2942771"/>
              <a:ext cx="1213575" cy="1211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G</a:t>
              </a:r>
            </a:p>
          </p:txBody>
        </p:sp>
        <p:pic>
          <p:nvPicPr>
            <p:cNvPr id="29" name="Picture 28">
              <a:extLst>
                <a:ext uri="{FF2B5EF4-FFF2-40B4-BE49-F238E27FC236}">
                  <a16:creationId xmlns:a16="http://schemas.microsoft.com/office/drawing/2014/main" id="{CF3EFF75-0E8C-FF4B-9F54-94A6B0F823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886" t="66372" r="72584" b="19696"/>
            <a:stretch/>
          </p:blipFill>
          <p:spPr>
            <a:xfrm>
              <a:off x="10045983" y="3161448"/>
              <a:ext cx="642421" cy="669693"/>
            </a:xfrm>
            <a:prstGeom prst="rect">
              <a:avLst/>
            </a:prstGeom>
          </p:spPr>
        </p:pic>
        <p:pic>
          <p:nvPicPr>
            <p:cNvPr id="31" name="Picture 30">
              <a:extLst>
                <a:ext uri="{FF2B5EF4-FFF2-40B4-BE49-F238E27FC236}">
                  <a16:creationId xmlns:a16="http://schemas.microsoft.com/office/drawing/2014/main" id="{5E940224-DAE2-BA45-BCB0-51EA562ADF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306" t="85888" r="76191" b="2789"/>
            <a:stretch/>
          </p:blipFill>
          <p:spPr>
            <a:xfrm>
              <a:off x="6444714" y="3294112"/>
              <a:ext cx="516426" cy="544286"/>
            </a:xfrm>
            <a:prstGeom prst="rect">
              <a:avLst/>
            </a:prstGeom>
          </p:spPr>
        </p:pic>
        <p:cxnSp>
          <p:nvCxnSpPr>
            <p:cNvPr id="34" name="Straight Arrow Connector 33">
              <a:extLst>
                <a:ext uri="{FF2B5EF4-FFF2-40B4-BE49-F238E27FC236}">
                  <a16:creationId xmlns:a16="http://schemas.microsoft.com/office/drawing/2014/main" id="{4219F90E-540F-F44D-934E-5BC76795C09E}"/>
                </a:ext>
              </a:extLst>
            </p:cNvPr>
            <p:cNvCxnSpPr/>
            <p:nvPr/>
          </p:nvCxnSpPr>
          <p:spPr>
            <a:xfrm>
              <a:off x="7113071" y="3548742"/>
              <a:ext cx="680276"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D9FE9EF-01B4-BB47-8D09-7DC93004EF6F}"/>
                </a:ext>
              </a:extLst>
            </p:cNvPr>
            <p:cNvCxnSpPr/>
            <p:nvPr/>
          </p:nvCxnSpPr>
          <p:spPr>
            <a:xfrm>
              <a:off x="9304728" y="3548742"/>
              <a:ext cx="680276"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A8D60B7A-2CAD-DE45-86B5-2E676D81DF41}"/>
              </a:ext>
            </a:extLst>
          </p:cNvPr>
          <p:cNvGrpSpPr/>
          <p:nvPr/>
        </p:nvGrpSpPr>
        <p:grpSpPr>
          <a:xfrm>
            <a:off x="7000229" y="5115441"/>
            <a:ext cx="4448811" cy="1211943"/>
            <a:chOff x="6459927" y="4964559"/>
            <a:chExt cx="4448811" cy="1211943"/>
          </a:xfrm>
        </p:grpSpPr>
        <p:sp>
          <p:nvSpPr>
            <p:cNvPr id="16" name="Rectangle 15">
              <a:extLst>
                <a:ext uri="{FF2B5EF4-FFF2-40B4-BE49-F238E27FC236}">
                  <a16:creationId xmlns:a16="http://schemas.microsoft.com/office/drawing/2014/main" id="{4FD2FAED-3497-8841-BBD7-1AE3548DA4D2}"/>
                </a:ext>
              </a:extLst>
            </p:cNvPr>
            <p:cNvSpPr/>
            <p:nvPr/>
          </p:nvSpPr>
          <p:spPr>
            <a:xfrm>
              <a:off x="8022047" y="4964559"/>
              <a:ext cx="1213575" cy="1211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D</a:t>
              </a:r>
            </a:p>
          </p:txBody>
        </p:sp>
        <p:sp>
          <p:nvSpPr>
            <p:cNvPr id="21" name="TextBox 20">
              <a:extLst>
                <a:ext uri="{FF2B5EF4-FFF2-40B4-BE49-F238E27FC236}">
                  <a16:creationId xmlns:a16="http://schemas.microsoft.com/office/drawing/2014/main" id="{3BD950D9-DF96-704D-8D07-4B710AE1B7EC}"/>
                </a:ext>
              </a:extLst>
            </p:cNvPr>
            <p:cNvSpPr txBox="1"/>
            <p:nvPr/>
          </p:nvSpPr>
          <p:spPr>
            <a:xfrm>
              <a:off x="10118137" y="5278143"/>
              <a:ext cx="790601" cy="584775"/>
            </a:xfrm>
            <a:prstGeom prst="rect">
              <a:avLst/>
            </a:prstGeom>
            <a:noFill/>
          </p:spPr>
          <p:txBody>
            <a:bodyPr wrap="none" rtlCol="0">
              <a:spAutoFit/>
            </a:bodyPr>
            <a:lstStyle/>
            <a:p>
              <a:r>
                <a:rPr lang="en-GB" sz="3200" dirty="0"/>
                <a:t>1|0</a:t>
              </a:r>
            </a:p>
          </p:txBody>
        </p:sp>
        <p:pic>
          <p:nvPicPr>
            <p:cNvPr id="30" name="Picture 29">
              <a:extLst>
                <a:ext uri="{FF2B5EF4-FFF2-40B4-BE49-F238E27FC236}">
                  <a16:creationId xmlns:a16="http://schemas.microsoft.com/office/drawing/2014/main" id="{05B0656A-A801-9044-8342-110FB4ADB5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760" t="19661" r="72368" b="70471"/>
            <a:stretch/>
          </p:blipFill>
          <p:spPr>
            <a:xfrm>
              <a:off x="6459927" y="5329119"/>
              <a:ext cx="653144" cy="474363"/>
            </a:xfrm>
            <a:prstGeom prst="rect">
              <a:avLst/>
            </a:prstGeom>
          </p:spPr>
        </p:pic>
        <p:cxnSp>
          <p:nvCxnSpPr>
            <p:cNvPr id="35" name="Straight Arrow Connector 34">
              <a:extLst>
                <a:ext uri="{FF2B5EF4-FFF2-40B4-BE49-F238E27FC236}">
                  <a16:creationId xmlns:a16="http://schemas.microsoft.com/office/drawing/2014/main" id="{56038BEB-C6E4-D24E-A64D-4A5D29F373FF}"/>
                </a:ext>
              </a:extLst>
            </p:cNvPr>
            <p:cNvCxnSpPr/>
            <p:nvPr/>
          </p:nvCxnSpPr>
          <p:spPr>
            <a:xfrm>
              <a:off x="7179456" y="5570530"/>
              <a:ext cx="680276"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135BE95-781C-EA41-9DDD-92C91D16ECE3}"/>
                </a:ext>
              </a:extLst>
            </p:cNvPr>
            <p:cNvCxnSpPr/>
            <p:nvPr/>
          </p:nvCxnSpPr>
          <p:spPr>
            <a:xfrm>
              <a:off x="9365707" y="5570530"/>
              <a:ext cx="680276"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0263A91E-945C-D54B-B243-B8A5A15B4D1C}"/>
              </a:ext>
            </a:extLst>
          </p:cNvPr>
          <p:cNvPicPr>
            <a:picLocks noChangeAspect="1"/>
          </p:cNvPicPr>
          <p:nvPr/>
        </p:nvPicPr>
        <p:blipFill>
          <a:blip r:embed="rId4"/>
          <a:stretch>
            <a:fillRect/>
          </a:stretch>
        </p:blipFill>
        <p:spPr>
          <a:xfrm>
            <a:off x="3561752" y="2317509"/>
            <a:ext cx="2717800" cy="342900"/>
          </a:xfrm>
          <a:prstGeom prst="rect">
            <a:avLst/>
          </a:prstGeom>
        </p:spPr>
      </p:pic>
      <p:cxnSp>
        <p:nvCxnSpPr>
          <p:cNvPr id="10" name="Elbow Connector 9">
            <a:extLst>
              <a:ext uri="{FF2B5EF4-FFF2-40B4-BE49-F238E27FC236}">
                <a16:creationId xmlns:a16="http://schemas.microsoft.com/office/drawing/2014/main" id="{A8C4700F-F68E-4547-B55C-904BBA3D4EB7}"/>
              </a:ext>
            </a:extLst>
          </p:cNvPr>
          <p:cNvCxnSpPr>
            <a:cxnSpLocks/>
            <a:stCxn id="33" idx="3"/>
            <a:endCxn id="30" idx="1"/>
          </p:cNvCxnSpPr>
          <p:nvPr/>
        </p:nvCxnSpPr>
        <p:spPr>
          <a:xfrm>
            <a:off x="6279552" y="2488959"/>
            <a:ext cx="720677" cy="3228224"/>
          </a:xfrm>
          <a:prstGeom prst="bentConnector3">
            <a:avLst>
              <a:gd name="adj1" fmla="val 50000"/>
            </a:avLst>
          </a:prstGeom>
          <a:solidFill>
            <a:schemeClr val="tx1"/>
          </a:solid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6" name="Elbow Connector 25">
            <a:extLst>
              <a:ext uri="{FF2B5EF4-FFF2-40B4-BE49-F238E27FC236}">
                <a16:creationId xmlns:a16="http://schemas.microsoft.com/office/drawing/2014/main" id="{7F1D3BCE-E091-6B44-8D54-0AD15539404C}"/>
              </a:ext>
            </a:extLst>
          </p:cNvPr>
          <p:cNvCxnSpPr>
            <a:cxnSpLocks/>
            <a:stCxn id="29" idx="2"/>
            <a:endCxn id="30" idx="1"/>
          </p:cNvCxnSpPr>
          <p:nvPr/>
        </p:nvCxnSpPr>
        <p:spPr>
          <a:xfrm rot="5400000">
            <a:off x="8260902" y="3008314"/>
            <a:ext cx="1448196" cy="3969542"/>
          </a:xfrm>
          <a:prstGeom prst="bentConnector4">
            <a:avLst>
              <a:gd name="adj1" fmla="val 41811"/>
              <a:gd name="adj2" fmla="val 105759"/>
            </a:avLst>
          </a:prstGeom>
          <a:solidFill>
            <a:schemeClr val="tx1"/>
          </a:solid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5" name="TextBox 4">
            <a:extLst>
              <a:ext uri="{FF2B5EF4-FFF2-40B4-BE49-F238E27FC236}">
                <a16:creationId xmlns:a16="http://schemas.microsoft.com/office/drawing/2014/main" id="{F12EF9FB-F16C-397F-B6C9-5C8CEF70CC99}"/>
              </a:ext>
            </a:extLst>
          </p:cNvPr>
          <p:cNvSpPr txBox="1"/>
          <p:nvPr/>
        </p:nvSpPr>
        <p:spPr>
          <a:xfrm>
            <a:off x="8192223" y="1904294"/>
            <a:ext cx="3256817"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a:spAutoFit/>
          </a:bodyPr>
          <a:lstStyle>
            <a:defPPr>
              <a:defRPr lang="de-DE"/>
            </a:defPPr>
            <a:lvl1pPr algn="ctr">
              <a:defRPr sz="2400">
                <a:solidFill>
                  <a:schemeClr val="accent6">
                    <a:lumMod val="75000"/>
                  </a:schemeClr>
                </a:solidFill>
                <a:latin typeface="Calibri" panose="020F0502020204030204" pitchFamily="34" charset="0"/>
                <a:cs typeface="Calibri" panose="020F0502020204030204" pitchFamily="34" charset="0"/>
              </a:defRPr>
            </a:lvl1pPr>
          </a:lstStyle>
          <a:p>
            <a:r>
              <a:rPr lang="en-FR" dirty="0"/>
              <a:t>[Goodfellow et al 2014]</a:t>
            </a:r>
          </a:p>
        </p:txBody>
      </p:sp>
    </p:spTree>
    <p:extLst>
      <p:ext uri="{BB962C8B-B14F-4D97-AF65-F5344CB8AC3E}">
        <p14:creationId xmlns:p14="http://schemas.microsoft.com/office/powerpoint/2010/main" val="111308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3219-D0B4-F34B-8DF9-7E835749481A}"/>
              </a:ext>
            </a:extLst>
          </p:cNvPr>
          <p:cNvSpPr>
            <a:spLocks noGrp="1"/>
          </p:cNvSpPr>
          <p:nvPr>
            <p:ph type="title"/>
          </p:nvPr>
        </p:nvSpPr>
        <p:spPr/>
        <p:txBody>
          <a:bodyPr/>
          <a:lstStyle/>
          <a:p>
            <a:r>
              <a:rPr lang="en-GB" dirty="0"/>
              <a:t>Loss function</a:t>
            </a:r>
          </a:p>
        </p:txBody>
      </p:sp>
      <p:sp>
        <p:nvSpPr>
          <p:cNvPr id="3" name="Content Placeholder 2">
            <a:extLst>
              <a:ext uri="{FF2B5EF4-FFF2-40B4-BE49-F238E27FC236}">
                <a16:creationId xmlns:a16="http://schemas.microsoft.com/office/drawing/2014/main" id="{D1B0BDCA-2BB6-DB4F-A6C4-21814E4A9C00}"/>
              </a:ext>
            </a:extLst>
          </p:cNvPr>
          <p:cNvSpPr>
            <a:spLocks noGrp="1"/>
          </p:cNvSpPr>
          <p:nvPr>
            <p:ph idx="1"/>
          </p:nvPr>
        </p:nvSpPr>
        <p:spPr/>
        <p:txBody>
          <a:bodyPr>
            <a:normAutofit/>
          </a:bodyPr>
          <a:lstStyle/>
          <a:p>
            <a:r>
              <a:rPr lang="en-GB" dirty="0">
                <a:solidFill>
                  <a:schemeClr val="tx1"/>
                </a:solidFill>
              </a:rPr>
              <a:t>GAN notoriously difficult to train</a:t>
            </a:r>
          </a:p>
          <a:p>
            <a:r>
              <a:rPr lang="en-GB" dirty="0">
                <a:solidFill>
                  <a:schemeClr val="tx1"/>
                </a:solidFill>
              </a:rPr>
              <a:t>Alternative formulations: Wasserstein GAN </a:t>
            </a:r>
            <a:r>
              <a:rPr lang="en-GB" dirty="0">
                <a:solidFill>
                  <a:schemeClr val="accent6">
                    <a:lumMod val="75000"/>
                  </a:schemeClr>
                </a:solidFill>
              </a:rPr>
              <a:t>[</a:t>
            </a:r>
            <a:r>
              <a:rPr lang="fr-FR" dirty="0" err="1">
                <a:solidFill>
                  <a:schemeClr val="accent6">
                    <a:lumMod val="75000"/>
                  </a:schemeClr>
                </a:solidFill>
              </a:rPr>
              <a:t>Arjovsky</a:t>
            </a:r>
            <a:r>
              <a:rPr lang="fr-FR" dirty="0">
                <a:solidFill>
                  <a:schemeClr val="accent6">
                    <a:lumMod val="75000"/>
                  </a:schemeClr>
                </a:solidFill>
              </a:rPr>
              <a:t> 2017]</a:t>
            </a:r>
          </a:p>
          <a:p>
            <a:pPr marL="0" indent="0">
              <a:buNone/>
            </a:pPr>
            <a:r>
              <a:rPr lang="fr-FR" dirty="0">
                <a:solidFill>
                  <a:schemeClr val="accent6">
                    <a:lumMod val="75000"/>
                  </a:schemeClr>
                </a:solidFill>
              </a:rPr>
              <a:t> </a:t>
            </a:r>
            <a:endParaRPr lang="en-GB" dirty="0">
              <a:solidFill>
                <a:schemeClr val="tx1"/>
              </a:solidFill>
            </a:endParaRPr>
          </a:p>
          <a:p>
            <a:r>
              <a:rPr lang="en-GB" dirty="0">
                <a:solidFill>
                  <a:schemeClr val="tx1"/>
                </a:solidFill>
              </a:rPr>
              <a:t>“Earth-mover” distance (EMD) : cost of the optimal transport</a:t>
            </a:r>
          </a:p>
          <a:p>
            <a:r>
              <a:rPr lang="en-GB" dirty="0">
                <a:solidFill>
                  <a:schemeClr val="tx1"/>
                </a:solidFill>
              </a:rPr>
              <a:t>Un-</a:t>
            </a:r>
            <a:r>
              <a:rPr lang="en-GB" dirty="0" err="1">
                <a:solidFill>
                  <a:schemeClr val="tx1"/>
                </a:solidFill>
              </a:rPr>
              <a:t>tracktable</a:t>
            </a:r>
            <a:r>
              <a:rPr lang="en-GB" dirty="0">
                <a:solidFill>
                  <a:schemeClr val="tx1"/>
                </a:solidFill>
              </a:rPr>
              <a:t> in practice, but approximated:</a:t>
            </a:r>
          </a:p>
          <a:p>
            <a:endParaRPr lang="en-GB" dirty="0">
              <a:solidFill>
                <a:schemeClr val="tx1"/>
              </a:solidFill>
            </a:endParaRPr>
          </a:p>
          <a:p>
            <a:endParaRPr lang="en-GB" dirty="0">
              <a:solidFill>
                <a:schemeClr val="tx1"/>
              </a:solidFill>
            </a:endParaRPr>
          </a:p>
          <a:p>
            <a:endParaRPr lang="en-GB" dirty="0">
              <a:solidFill>
                <a:schemeClr val="tx1"/>
              </a:solidFill>
            </a:endParaRPr>
          </a:p>
        </p:txBody>
      </p:sp>
      <p:pic>
        <p:nvPicPr>
          <p:cNvPr id="4" name="Picture 3">
            <a:extLst>
              <a:ext uri="{FF2B5EF4-FFF2-40B4-BE49-F238E27FC236}">
                <a16:creationId xmlns:a16="http://schemas.microsoft.com/office/drawing/2014/main" id="{BDFEE940-8650-7846-BCB3-20F9E560C2F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60222" y="5077777"/>
            <a:ext cx="6656544" cy="1223849"/>
          </a:xfrm>
          <a:prstGeom prst="rect">
            <a:avLst/>
          </a:prstGeom>
        </p:spPr>
      </p:pic>
    </p:spTree>
    <p:extLst>
      <p:ext uri="{BB962C8B-B14F-4D97-AF65-F5344CB8AC3E}">
        <p14:creationId xmlns:p14="http://schemas.microsoft.com/office/powerpoint/2010/main" val="1148840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193692D-F6B8-8B49-B098-8A9A3FF6908E}"/>
              </a:ext>
            </a:extLst>
          </p:cNvPr>
          <p:cNvSpPr/>
          <p:nvPr/>
        </p:nvSpPr>
        <p:spPr>
          <a:xfrm>
            <a:off x="5286829" y="5897366"/>
            <a:ext cx="6905172" cy="960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6F4AB8F-1279-0C46-B46F-896B1E3396EC}"/>
              </a:ext>
            </a:extLst>
          </p:cNvPr>
          <p:cNvSpPr>
            <a:spLocks noGrp="1"/>
          </p:cNvSpPr>
          <p:nvPr>
            <p:ph type="title"/>
          </p:nvPr>
        </p:nvSpPr>
        <p:spPr/>
        <p:txBody>
          <a:bodyPr/>
          <a:lstStyle/>
          <a:p>
            <a:r>
              <a:rPr lang="en-GB" dirty="0"/>
              <a:t>Results</a:t>
            </a:r>
          </a:p>
        </p:txBody>
      </p:sp>
      <p:sp>
        <p:nvSpPr>
          <p:cNvPr id="13" name="Rectangle 12">
            <a:extLst>
              <a:ext uri="{FF2B5EF4-FFF2-40B4-BE49-F238E27FC236}">
                <a16:creationId xmlns:a16="http://schemas.microsoft.com/office/drawing/2014/main" id="{D2566BDF-2F91-C947-9948-09B338CA6D25}"/>
              </a:ext>
            </a:extLst>
          </p:cNvPr>
          <p:cNvSpPr/>
          <p:nvPr/>
        </p:nvSpPr>
        <p:spPr>
          <a:xfrm>
            <a:off x="426898" y="2468281"/>
            <a:ext cx="5173377" cy="3046988"/>
          </a:xfrm>
          <a:prstGeom prst="rect">
            <a:avLst/>
          </a:prstGeom>
          <a:ln>
            <a:noFill/>
          </a:ln>
        </p:spPr>
        <p:txBody>
          <a:bodyPr wrap="square">
            <a:spAutoFit/>
          </a:bodyPr>
          <a:lstStyle/>
          <a:p>
            <a:pPr marL="342900" indent="-342900">
              <a:buFont typeface="Arial" panose="020B0604020202020204" pitchFamily="34" charset="0"/>
              <a:buChar char="•"/>
            </a:pPr>
            <a:r>
              <a:rPr lang="en-GB" sz="2400" dirty="0">
                <a:latin typeface="CMR10"/>
              </a:rPr>
              <a:t>Dose distribution in water from PHSP</a:t>
            </a:r>
          </a:p>
          <a:p>
            <a:r>
              <a:rPr lang="en-GB" sz="2400" dirty="0">
                <a:latin typeface="CMR10"/>
              </a:rPr>
              <a:t>     10</a:t>
            </a:r>
            <a:r>
              <a:rPr lang="en-GB" sz="2400" baseline="30000" dirty="0">
                <a:latin typeface="CMR10"/>
              </a:rPr>
              <a:t>8</a:t>
            </a:r>
            <a:r>
              <a:rPr lang="en-GB" sz="2400" dirty="0">
                <a:latin typeface="CMR10"/>
              </a:rPr>
              <a:t> primary photons</a:t>
            </a:r>
          </a:p>
          <a:p>
            <a:pPr marL="342900" indent="-342900">
              <a:buFont typeface="Arial" panose="020B0604020202020204" pitchFamily="34" charset="0"/>
              <a:buChar char="•"/>
            </a:pPr>
            <a:endParaRPr lang="en-GB" sz="2400" dirty="0">
              <a:latin typeface="CMR10"/>
            </a:endParaRPr>
          </a:p>
          <a:p>
            <a:pPr marL="342900" indent="-342900">
              <a:buFont typeface="Arial" panose="020B0604020202020204" pitchFamily="34" charset="0"/>
              <a:buChar char="•"/>
            </a:pPr>
            <a:r>
              <a:rPr lang="en-GB" sz="2400" dirty="0">
                <a:latin typeface="CMR10"/>
              </a:rPr>
              <a:t>Compare dose between: </a:t>
            </a:r>
          </a:p>
          <a:p>
            <a:pPr marL="914400" lvl="1" indent="-457200">
              <a:buFont typeface="+mj-lt"/>
              <a:buAutoNum type="arabicPeriod"/>
            </a:pPr>
            <a:r>
              <a:rPr lang="en-GB" sz="2400" dirty="0">
                <a:latin typeface="CMR10"/>
              </a:rPr>
              <a:t>PHSP1 vs PHSP2</a:t>
            </a:r>
          </a:p>
          <a:p>
            <a:pPr marL="914400" lvl="1" indent="-457200">
              <a:buFont typeface="+mj-lt"/>
              <a:buAutoNum type="arabicPeriod"/>
            </a:pPr>
            <a:r>
              <a:rPr lang="en-GB" sz="2400" dirty="0">
                <a:latin typeface="CMR10"/>
              </a:rPr>
              <a:t>PHSP1 vs GAN</a:t>
            </a:r>
          </a:p>
          <a:p>
            <a:pPr marL="342900" indent="-342900">
              <a:buFont typeface="Arial" panose="020B0604020202020204" pitchFamily="34" charset="0"/>
              <a:buChar char="•"/>
            </a:pPr>
            <a:endParaRPr lang="en-GB" sz="2400" dirty="0">
              <a:latin typeface="CMR10"/>
            </a:endParaRPr>
          </a:p>
          <a:p>
            <a:pPr marL="342900" indent="-342900">
              <a:buFont typeface="Arial" panose="020B0604020202020204" pitchFamily="34" charset="0"/>
              <a:buChar char="•"/>
            </a:pPr>
            <a:r>
              <a:rPr lang="en-GB" sz="2400" dirty="0">
                <a:latin typeface="CMR10"/>
              </a:rPr>
              <a:t>Voxel by voxel dose comparison</a:t>
            </a:r>
          </a:p>
        </p:txBody>
      </p:sp>
      <p:sp>
        <p:nvSpPr>
          <p:cNvPr id="14" name="Rectangle 13">
            <a:extLst>
              <a:ext uri="{FF2B5EF4-FFF2-40B4-BE49-F238E27FC236}">
                <a16:creationId xmlns:a16="http://schemas.microsoft.com/office/drawing/2014/main" id="{01C206CF-47BD-1B40-A794-29DCCC723CAE}"/>
              </a:ext>
            </a:extLst>
          </p:cNvPr>
          <p:cNvSpPr/>
          <p:nvPr/>
        </p:nvSpPr>
        <p:spPr>
          <a:xfrm>
            <a:off x="5298429" y="750082"/>
            <a:ext cx="1623521" cy="461665"/>
          </a:xfrm>
          <a:prstGeom prst="rect">
            <a:avLst/>
          </a:prstGeom>
          <a:ln>
            <a:noFill/>
          </a:ln>
        </p:spPr>
        <p:txBody>
          <a:bodyPr wrap="none">
            <a:spAutoFit/>
          </a:bodyPr>
          <a:lstStyle/>
          <a:p>
            <a:r>
              <a:rPr lang="fr-FR" sz="2400" dirty="0">
                <a:solidFill>
                  <a:schemeClr val="accent1"/>
                </a:solidFill>
                <a:latin typeface="CMR10"/>
              </a:rPr>
              <a:t>LINAC </a:t>
            </a:r>
            <a:r>
              <a:rPr lang="fr-FR" sz="2400" dirty="0" err="1">
                <a:solidFill>
                  <a:schemeClr val="accent1"/>
                </a:solidFill>
                <a:latin typeface="CMR10"/>
              </a:rPr>
              <a:t>head</a:t>
            </a:r>
            <a:endParaRPr lang="fr-FR" sz="2400" dirty="0">
              <a:solidFill>
                <a:schemeClr val="accent1"/>
              </a:solidFill>
            </a:endParaRPr>
          </a:p>
        </p:txBody>
      </p:sp>
      <p:sp>
        <p:nvSpPr>
          <p:cNvPr id="15" name="Rectangle 14">
            <a:extLst>
              <a:ext uri="{FF2B5EF4-FFF2-40B4-BE49-F238E27FC236}">
                <a16:creationId xmlns:a16="http://schemas.microsoft.com/office/drawing/2014/main" id="{1EF7705B-EFB1-DB47-9353-790F38F3AD2A}"/>
              </a:ext>
            </a:extLst>
          </p:cNvPr>
          <p:cNvSpPr/>
          <p:nvPr/>
        </p:nvSpPr>
        <p:spPr>
          <a:xfrm>
            <a:off x="4275072" y="1655820"/>
            <a:ext cx="2646878" cy="461665"/>
          </a:xfrm>
          <a:prstGeom prst="rect">
            <a:avLst/>
          </a:prstGeom>
          <a:ln>
            <a:noFill/>
          </a:ln>
        </p:spPr>
        <p:txBody>
          <a:bodyPr wrap="none">
            <a:spAutoFit/>
          </a:bodyPr>
          <a:lstStyle/>
          <a:p>
            <a:r>
              <a:rPr lang="fr-FR" sz="2400" dirty="0">
                <a:solidFill>
                  <a:srgbClr val="C00000"/>
                </a:solidFill>
                <a:latin typeface="CMR10"/>
              </a:rPr>
              <a:t>PHSP</a:t>
            </a:r>
            <a:r>
              <a:rPr lang="fr-FR" sz="2400" dirty="0">
                <a:solidFill>
                  <a:schemeClr val="accent1"/>
                </a:solidFill>
                <a:latin typeface="CMR10"/>
              </a:rPr>
              <a:t> or </a:t>
            </a:r>
            <a:r>
              <a:rPr lang="fr-FR" sz="2400" dirty="0">
                <a:solidFill>
                  <a:srgbClr val="C00000"/>
                </a:solidFill>
                <a:latin typeface="CMR10"/>
              </a:rPr>
              <a:t>GAN</a:t>
            </a:r>
            <a:r>
              <a:rPr lang="fr-FR" sz="2400" dirty="0">
                <a:solidFill>
                  <a:schemeClr val="accent1"/>
                </a:solidFill>
                <a:latin typeface="CMR10"/>
              </a:rPr>
              <a:t> plane</a:t>
            </a:r>
            <a:endParaRPr lang="fr-FR" sz="2400" dirty="0">
              <a:solidFill>
                <a:schemeClr val="accent1"/>
              </a:solidFill>
            </a:endParaRPr>
          </a:p>
        </p:txBody>
      </p:sp>
      <p:sp>
        <p:nvSpPr>
          <p:cNvPr id="16" name="Rectangle 15">
            <a:extLst>
              <a:ext uri="{FF2B5EF4-FFF2-40B4-BE49-F238E27FC236}">
                <a16:creationId xmlns:a16="http://schemas.microsoft.com/office/drawing/2014/main" id="{813CB2B2-ADB1-B446-A568-44537BE92247}"/>
              </a:ext>
            </a:extLst>
          </p:cNvPr>
          <p:cNvSpPr/>
          <p:nvPr/>
        </p:nvSpPr>
        <p:spPr>
          <a:xfrm>
            <a:off x="5517848" y="5021422"/>
            <a:ext cx="1404102" cy="461665"/>
          </a:xfrm>
          <a:prstGeom prst="rect">
            <a:avLst/>
          </a:prstGeom>
          <a:ln>
            <a:noFill/>
          </a:ln>
        </p:spPr>
        <p:txBody>
          <a:bodyPr wrap="none">
            <a:spAutoFit/>
          </a:bodyPr>
          <a:lstStyle/>
          <a:p>
            <a:r>
              <a:rPr lang="fr-FR" sz="2400" dirty="0" err="1">
                <a:solidFill>
                  <a:schemeClr val="accent1"/>
                </a:solidFill>
                <a:latin typeface="CMR10"/>
              </a:rPr>
              <a:t>Waterbox</a:t>
            </a:r>
            <a:endParaRPr lang="fr-FR" sz="2400" dirty="0">
              <a:solidFill>
                <a:schemeClr val="accent1"/>
              </a:solidFill>
            </a:endParaRPr>
          </a:p>
        </p:txBody>
      </p:sp>
      <p:grpSp>
        <p:nvGrpSpPr>
          <p:cNvPr id="19" name="Group 18">
            <a:extLst>
              <a:ext uri="{FF2B5EF4-FFF2-40B4-BE49-F238E27FC236}">
                <a16:creationId xmlns:a16="http://schemas.microsoft.com/office/drawing/2014/main" id="{BF82C5DD-DB8C-D74E-A682-E5E47B7D3755}"/>
              </a:ext>
            </a:extLst>
          </p:cNvPr>
          <p:cNvGrpSpPr/>
          <p:nvPr/>
        </p:nvGrpSpPr>
        <p:grpSpPr>
          <a:xfrm>
            <a:off x="7135558" y="131850"/>
            <a:ext cx="4576570" cy="6624735"/>
            <a:chOff x="7182213" y="65313"/>
            <a:chExt cx="4576570" cy="6624735"/>
          </a:xfrm>
        </p:grpSpPr>
        <p:sp>
          <p:nvSpPr>
            <p:cNvPr id="12" name="TextBox 11">
              <a:extLst>
                <a:ext uri="{FF2B5EF4-FFF2-40B4-BE49-F238E27FC236}">
                  <a16:creationId xmlns:a16="http://schemas.microsoft.com/office/drawing/2014/main" id="{0E9D024F-B299-004F-8C1B-FFB6EC81095F}"/>
                </a:ext>
              </a:extLst>
            </p:cNvPr>
            <p:cNvSpPr txBox="1"/>
            <p:nvPr/>
          </p:nvSpPr>
          <p:spPr>
            <a:xfrm>
              <a:off x="8853714" y="1110343"/>
              <a:ext cx="2321533" cy="369332"/>
            </a:xfrm>
            <a:prstGeom prst="rect">
              <a:avLst/>
            </a:prstGeom>
            <a:noFill/>
          </p:spPr>
          <p:txBody>
            <a:bodyPr wrap="none" rtlCol="0">
              <a:spAutoFit/>
            </a:bodyPr>
            <a:lstStyle/>
            <a:p>
              <a:r>
                <a:rPr lang="fr-FR" dirty="0" err="1"/>
                <a:t>Difference</a:t>
              </a:r>
              <a:r>
                <a:rPr lang="fr-FR" dirty="0"/>
                <a:t>/</a:t>
              </a:r>
              <a:r>
                <a:rPr lang="fr-FR" dirty="0" err="1"/>
                <a:t>uncertainty</a:t>
              </a:r>
              <a:endParaRPr lang="fr-FR" dirty="0"/>
            </a:p>
          </p:txBody>
        </p:sp>
        <p:pic>
          <p:nvPicPr>
            <p:cNvPr id="6" name="Picture 5">
              <a:extLst>
                <a:ext uri="{FF2B5EF4-FFF2-40B4-BE49-F238E27FC236}">
                  <a16:creationId xmlns:a16="http://schemas.microsoft.com/office/drawing/2014/main" id="{A39F703D-9637-3B4D-BBF8-EC5A2CDCA8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82213" y="65313"/>
              <a:ext cx="4576570" cy="6624735"/>
            </a:xfrm>
            <a:prstGeom prst="rect">
              <a:avLst/>
            </a:prstGeom>
          </p:spPr>
        </p:pic>
        <p:sp>
          <p:nvSpPr>
            <p:cNvPr id="7" name="Rectangle 6">
              <a:extLst>
                <a:ext uri="{FF2B5EF4-FFF2-40B4-BE49-F238E27FC236}">
                  <a16:creationId xmlns:a16="http://schemas.microsoft.com/office/drawing/2014/main" id="{92F72A1C-FBF8-764F-8C95-9C6B4BBA0CE7}"/>
                </a:ext>
              </a:extLst>
            </p:cNvPr>
            <p:cNvSpPr/>
            <p:nvPr/>
          </p:nvSpPr>
          <p:spPr>
            <a:xfrm>
              <a:off x="8699500" y="4660900"/>
              <a:ext cx="1524000" cy="1511300"/>
            </a:xfrm>
            <a:prstGeom prst="rect">
              <a:avLst/>
            </a:prstGeom>
            <a:solidFill>
              <a:srgbClr val="DAE3F3">
                <a:alpha val="3098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Straight Connector 8">
              <a:extLst>
                <a:ext uri="{FF2B5EF4-FFF2-40B4-BE49-F238E27FC236}">
                  <a16:creationId xmlns:a16="http://schemas.microsoft.com/office/drawing/2014/main" id="{76DB0716-AF48-694D-8CD0-CAC675F51143}"/>
                </a:ext>
              </a:extLst>
            </p:cNvPr>
            <p:cNvCxnSpPr>
              <a:cxnSpLocks/>
            </p:cNvCxnSpPr>
            <p:nvPr/>
          </p:nvCxnSpPr>
          <p:spPr>
            <a:xfrm>
              <a:off x="9013371" y="1827536"/>
              <a:ext cx="8584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95001701-4200-CF48-BFC3-BB29509E8D9B}"/>
              </a:ext>
            </a:extLst>
          </p:cNvPr>
          <p:cNvSpPr/>
          <p:nvPr/>
        </p:nvSpPr>
        <p:spPr>
          <a:xfrm>
            <a:off x="6023947" y="3059115"/>
            <a:ext cx="898003" cy="461665"/>
          </a:xfrm>
          <a:prstGeom prst="rect">
            <a:avLst/>
          </a:prstGeom>
          <a:ln>
            <a:noFill/>
          </a:ln>
        </p:spPr>
        <p:txBody>
          <a:bodyPr wrap="none">
            <a:spAutoFit/>
          </a:bodyPr>
          <a:lstStyle/>
          <a:p>
            <a:r>
              <a:rPr lang="fr-FR" sz="2400" dirty="0" err="1">
                <a:solidFill>
                  <a:schemeClr val="accent1"/>
                </a:solidFill>
                <a:latin typeface="CMR10"/>
              </a:rPr>
              <a:t>Beam</a:t>
            </a:r>
            <a:endParaRPr lang="fr-FR" sz="2400" dirty="0">
              <a:solidFill>
                <a:schemeClr val="accent1"/>
              </a:solidFill>
            </a:endParaRPr>
          </a:p>
        </p:txBody>
      </p:sp>
      <p:cxnSp>
        <p:nvCxnSpPr>
          <p:cNvPr id="22" name="Straight Arrow Connector 21">
            <a:extLst>
              <a:ext uri="{FF2B5EF4-FFF2-40B4-BE49-F238E27FC236}">
                <a16:creationId xmlns:a16="http://schemas.microsoft.com/office/drawing/2014/main" id="{6792FD79-E665-224A-A40C-50845E61E759}"/>
              </a:ext>
            </a:extLst>
          </p:cNvPr>
          <p:cNvCxnSpPr>
            <a:cxnSpLocks/>
          </p:cNvCxnSpPr>
          <p:nvPr/>
        </p:nvCxnSpPr>
        <p:spPr>
          <a:xfrm flipV="1">
            <a:off x="6957402" y="988252"/>
            <a:ext cx="1896709" cy="31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5FA22E0-4B59-E44D-8351-274B8A8B0D1F}"/>
              </a:ext>
            </a:extLst>
          </p:cNvPr>
          <p:cNvCxnSpPr/>
          <p:nvPr/>
        </p:nvCxnSpPr>
        <p:spPr>
          <a:xfrm flipV="1">
            <a:off x="6957403" y="1886653"/>
            <a:ext cx="1896709" cy="31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DCFA9EB-9F7F-4D40-8F88-7219BCD6248D}"/>
              </a:ext>
            </a:extLst>
          </p:cNvPr>
          <p:cNvCxnSpPr>
            <a:cxnSpLocks/>
          </p:cNvCxnSpPr>
          <p:nvPr/>
        </p:nvCxnSpPr>
        <p:spPr>
          <a:xfrm flipV="1">
            <a:off x="6957402" y="3362735"/>
            <a:ext cx="2298565"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26A5FFC-373A-E04C-AEE2-FD55B0AA731E}"/>
              </a:ext>
            </a:extLst>
          </p:cNvPr>
          <p:cNvCxnSpPr>
            <a:cxnSpLocks/>
          </p:cNvCxnSpPr>
          <p:nvPr/>
        </p:nvCxnSpPr>
        <p:spPr>
          <a:xfrm flipV="1">
            <a:off x="6957402" y="5362596"/>
            <a:ext cx="1695443"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870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306C09-C3FD-4C4D-8348-77DC7518D814}"/>
              </a:ext>
            </a:extLst>
          </p:cNvPr>
          <p:cNvSpPr/>
          <p:nvPr/>
        </p:nvSpPr>
        <p:spPr>
          <a:xfrm>
            <a:off x="770817" y="5823758"/>
            <a:ext cx="4660165" cy="960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CMR10"/>
              </a:rPr>
              <a:t>Vertical lines indicate the mean differences</a:t>
            </a:r>
          </a:p>
          <a:p>
            <a:r>
              <a:rPr lang="en-GB" dirty="0">
                <a:solidFill>
                  <a:schemeClr val="tx1"/>
                </a:solidFill>
              </a:rPr>
              <a:t>Difference relative to the prescribed dose</a:t>
            </a:r>
            <a:endParaRPr lang="en-GB" dirty="0">
              <a:solidFill>
                <a:schemeClr val="tx1"/>
              </a:solidFill>
              <a:latin typeface="CMR10"/>
            </a:endParaRPr>
          </a:p>
          <a:p>
            <a:pPr algn="ctr"/>
            <a:endParaRPr lang="fr-FR" dirty="0">
              <a:solidFill>
                <a:schemeClr val="tx1"/>
              </a:solidFill>
            </a:endParaRPr>
          </a:p>
        </p:txBody>
      </p:sp>
      <p:sp>
        <p:nvSpPr>
          <p:cNvPr id="2" name="Title 1">
            <a:extLst>
              <a:ext uri="{FF2B5EF4-FFF2-40B4-BE49-F238E27FC236}">
                <a16:creationId xmlns:a16="http://schemas.microsoft.com/office/drawing/2014/main" id="{76F4AB8F-1279-0C46-B46F-896B1E3396EC}"/>
              </a:ext>
            </a:extLst>
          </p:cNvPr>
          <p:cNvSpPr>
            <a:spLocks noGrp="1"/>
          </p:cNvSpPr>
          <p:nvPr>
            <p:ph type="title"/>
          </p:nvPr>
        </p:nvSpPr>
        <p:spPr/>
        <p:txBody>
          <a:bodyPr/>
          <a:lstStyle/>
          <a:p>
            <a:r>
              <a:rPr lang="en-GB"/>
              <a:t>Results</a:t>
            </a:r>
          </a:p>
        </p:txBody>
      </p:sp>
      <p:sp>
        <p:nvSpPr>
          <p:cNvPr id="5" name="Rectangle 4">
            <a:extLst>
              <a:ext uri="{FF2B5EF4-FFF2-40B4-BE49-F238E27FC236}">
                <a16:creationId xmlns:a16="http://schemas.microsoft.com/office/drawing/2014/main" id="{E839CE15-13A3-D444-AC15-6D21FB22115F}"/>
              </a:ext>
            </a:extLst>
          </p:cNvPr>
          <p:cNvSpPr/>
          <p:nvPr/>
        </p:nvSpPr>
        <p:spPr>
          <a:xfrm>
            <a:off x="1073020" y="1882932"/>
            <a:ext cx="3190435" cy="3416320"/>
          </a:xfrm>
          <a:prstGeom prst="rect">
            <a:avLst/>
          </a:prstGeom>
        </p:spPr>
        <p:txBody>
          <a:bodyPr wrap="square">
            <a:spAutoFit/>
          </a:bodyPr>
          <a:lstStyle/>
          <a:p>
            <a:r>
              <a:rPr lang="en-GB" sz="2400" dirty="0">
                <a:latin typeface="CMR10"/>
              </a:rPr>
              <a:t>Distributions of relative differences between </a:t>
            </a:r>
          </a:p>
          <a:p>
            <a:pPr marL="342900" indent="-342900">
              <a:buFont typeface="Arial" panose="020B0604020202020204" pitchFamily="34" charset="0"/>
              <a:buChar char="•"/>
            </a:pPr>
            <a:r>
              <a:rPr lang="en-GB" sz="2400" dirty="0">
                <a:latin typeface="CMR10"/>
              </a:rPr>
              <a:t>PHSP1 and PHSP2 </a:t>
            </a:r>
          </a:p>
          <a:p>
            <a:pPr marL="342900" indent="-342900">
              <a:buFont typeface="Arial" panose="020B0604020202020204" pitchFamily="34" charset="0"/>
              <a:buChar char="•"/>
            </a:pPr>
            <a:r>
              <a:rPr lang="en-GB" sz="2400" dirty="0">
                <a:latin typeface="CMR10"/>
              </a:rPr>
              <a:t>PHSP1 and GAN</a:t>
            </a:r>
          </a:p>
          <a:p>
            <a:pPr marL="342900" indent="-342900">
              <a:buFont typeface="Arial" panose="020B0604020202020204" pitchFamily="34" charset="0"/>
              <a:buChar char="•"/>
            </a:pPr>
            <a:endParaRPr lang="en-GB" sz="2400" dirty="0">
              <a:latin typeface="CMR10"/>
            </a:endParaRPr>
          </a:p>
          <a:p>
            <a:r>
              <a:rPr lang="en-GB" sz="2400" dirty="0">
                <a:latin typeface="CMR10"/>
              </a:rPr>
              <a:t>PHSP = 3 GB</a:t>
            </a:r>
          </a:p>
          <a:p>
            <a:r>
              <a:rPr lang="en-GB" sz="2400" dirty="0">
                <a:latin typeface="CMR10"/>
              </a:rPr>
              <a:t>GAN  = 10 MB</a:t>
            </a:r>
          </a:p>
          <a:p>
            <a:endParaRPr lang="en-GB" sz="2400" dirty="0">
              <a:latin typeface="CMR10"/>
            </a:endParaRPr>
          </a:p>
          <a:p>
            <a:endParaRPr lang="en-GB" sz="2400" dirty="0">
              <a:latin typeface="CMR10"/>
            </a:endParaRPr>
          </a:p>
        </p:txBody>
      </p:sp>
      <p:pic>
        <p:nvPicPr>
          <p:cNvPr id="6" name="Picture 5">
            <a:extLst>
              <a:ext uri="{FF2B5EF4-FFF2-40B4-BE49-F238E27FC236}">
                <a16:creationId xmlns:a16="http://schemas.microsoft.com/office/drawing/2014/main" id="{39770736-30B1-E74F-9FEB-50E02299F0ED}"/>
              </a:ext>
            </a:extLst>
          </p:cNvPr>
          <p:cNvPicPr>
            <a:picLocks noChangeAspect="1"/>
          </p:cNvPicPr>
          <p:nvPr/>
        </p:nvPicPr>
        <p:blipFill>
          <a:blip r:embed="rId3"/>
          <a:stretch>
            <a:fillRect/>
          </a:stretch>
        </p:blipFill>
        <p:spPr>
          <a:xfrm>
            <a:off x="5052786" y="129592"/>
            <a:ext cx="6527800" cy="6654800"/>
          </a:xfrm>
          <a:prstGeom prst="rect">
            <a:avLst/>
          </a:prstGeom>
        </p:spPr>
      </p:pic>
    </p:spTree>
    <p:extLst>
      <p:ext uri="{BB962C8B-B14F-4D97-AF65-F5344CB8AC3E}">
        <p14:creationId xmlns:p14="http://schemas.microsoft.com/office/powerpoint/2010/main" val="4222639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0E04D1-38CA-AE4E-B156-2FCDEF00AAD8}"/>
              </a:ext>
            </a:extLst>
          </p:cNvPr>
          <p:cNvSpPr>
            <a:spLocks noGrp="1"/>
          </p:cNvSpPr>
          <p:nvPr>
            <p:ph type="title"/>
          </p:nvPr>
        </p:nvSpPr>
        <p:spPr/>
        <p:txBody>
          <a:bodyPr/>
          <a:lstStyle/>
          <a:p>
            <a:r>
              <a:rPr lang="en-FR" dirty="0"/>
              <a:t>SPECT simulation</a:t>
            </a:r>
          </a:p>
        </p:txBody>
      </p:sp>
      <p:sp>
        <p:nvSpPr>
          <p:cNvPr id="5" name="Content Placeholder 4">
            <a:extLst>
              <a:ext uri="{FF2B5EF4-FFF2-40B4-BE49-F238E27FC236}">
                <a16:creationId xmlns:a16="http://schemas.microsoft.com/office/drawing/2014/main" id="{59332E39-3E26-8240-8E35-ADA580CB81D9}"/>
              </a:ext>
            </a:extLst>
          </p:cNvPr>
          <p:cNvSpPr>
            <a:spLocks noGrp="1"/>
          </p:cNvSpPr>
          <p:nvPr>
            <p:ph idx="1"/>
          </p:nvPr>
        </p:nvSpPr>
        <p:spPr/>
        <p:txBody>
          <a:bodyPr/>
          <a:lstStyle/>
          <a:p>
            <a:r>
              <a:rPr lang="en-FR" dirty="0"/>
              <a:t>Part1: from emission to patient exit</a:t>
            </a:r>
          </a:p>
          <a:p>
            <a:r>
              <a:rPr lang="en-FR" dirty="0"/>
              <a:t>Part2: track gammas inside the detector</a:t>
            </a:r>
          </a:p>
        </p:txBody>
      </p:sp>
      <p:pic>
        <p:nvPicPr>
          <p:cNvPr id="8" name="Image 4" descr="Image 4">
            <a:extLst>
              <a:ext uri="{FF2B5EF4-FFF2-40B4-BE49-F238E27FC236}">
                <a16:creationId xmlns:a16="http://schemas.microsoft.com/office/drawing/2014/main" id="{6F0E9CFD-0DD2-2040-A895-3CE3A6553E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4954" y="3187733"/>
            <a:ext cx="3506102" cy="2989230"/>
          </a:xfrm>
          <a:prstGeom prst="rect">
            <a:avLst/>
          </a:prstGeom>
          <a:ln w="12700">
            <a:miter lim="400000"/>
          </a:ln>
        </p:spPr>
      </p:pic>
      <p:sp>
        <p:nvSpPr>
          <p:cNvPr id="2" name="Triangle 1">
            <a:extLst>
              <a:ext uri="{FF2B5EF4-FFF2-40B4-BE49-F238E27FC236}">
                <a16:creationId xmlns:a16="http://schemas.microsoft.com/office/drawing/2014/main" id="{9B08D068-748D-DC4B-99EC-622A4BF18072}"/>
              </a:ext>
            </a:extLst>
          </p:cNvPr>
          <p:cNvSpPr/>
          <p:nvPr/>
        </p:nvSpPr>
        <p:spPr>
          <a:xfrm>
            <a:off x="3378631" y="3037668"/>
            <a:ext cx="8331629" cy="3274232"/>
          </a:xfrm>
          <a:prstGeom prst="triangle">
            <a:avLst>
              <a:gd name="adj" fmla="val 1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3" name="Picture 2">
            <a:extLst>
              <a:ext uri="{FF2B5EF4-FFF2-40B4-BE49-F238E27FC236}">
                <a16:creationId xmlns:a16="http://schemas.microsoft.com/office/drawing/2014/main" id="{6697FCE1-7D89-5949-B95F-4FF95F95E6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345" t="-724" r="17898" b="38337"/>
          <a:stretch/>
        </p:blipFill>
        <p:spPr>
          <a:xfrm>
            <a:off x="5243052" y="3429000"/>
            <a:ext cx="5773994" cy="2448233"/>
          </a:xfrm>
          <a:prstGeom prst="rect">
            <a:avLst/>
          </a:prstGeom>
        </p:spPr>
      </p:pic>
      <p:sp>
        <p:nvSpPr>
          <p:cNvPr id="6" name="Rounded Rectangle 5">
            <a:extLst>
              <a:ext uri="{FF2B5EF4-FFF2-40B4-BE49-F238E27FC236}">
                <a16:creationId xmlns:a16="http://schemas.microsoft.com/office/drawing/2014/main" id="{37EA0603-29A5-6262-7FAD-ED45F224C53B}"/>
              </a:ext>
            </a:extLst>
          </p:cNvPr>
          <p:cNvSpPr/>
          <p:nvPr/>
        </p:nvSpPr>
        <p:spPr>
          <a:xfrm>
            <a:off x="838199" y="1821246"/>
            <a:ext cx="5607943" cy="506320"/>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7" name="Rounded Rectangle 6">
            <a:extLst>
              <a:ext uri="{FF2B5EF4-FFF2-40B4-BE49-F238E27FC236}">
                <a16:creationId xmlns:a16="http://schemas.microsoft.com/office/drawing/2014/main" id="{C2A67912-5158-EA80-84BB-08DC659A96DE}"/>
              </a:ext>
            </a:extLst>
          </p:cNvPr>
          <p:cNvSpPr/>
          <p:nvPr/>
        </p:nvSpPr>
        <p:spPr>
          <a:xfrm>
            <a:off x="5017810" y="3863666"/>
            <a:ext cx="3506102" cy="2148504"/>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203679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0E04D1-38CA-AE4E-B156-2FCDEF00AAD8}"/>
              </a:ext>
            </a:extLst>
          </p:cNvPr>
          <p:cNvSpPr>
            <a:spLocks noGrp="1"/>
          </p:cNvSpPr>
          <p:nvPr>
            <p:ph type="title"/>
          </p:nvPr>
        </p:nvSpPr>
        <p:spPr/>
        <p:txBody>
          <a:bodyPr/>
          <a:lstStyle/>
          <a:p>
            <a:r>
              <a:rPr lang="en-FR" dirty="0"/>
              <a:t>Outgoing gamma forward model</a:t>
            </a:r>
          </a:p>
        </p:txBody>
      </p:sp>
      <p:sp>
        <p:nvSpPr>
          <p:cNvPr id="5" name="Content Placeholder 4">
            <a:extLst>
              <a:ext uri="{FF2B5EF4-FFF2-40B4-BE49-F238E27FC236}">
                <a16:creationId xmlns:a16="http://schemas.microsoft.com/office/drawing/2014/main" id="{59332E39-3E26-8240-8E35-ADA580CB81D9}"/>
              </a:ext>
            </a:extLst>
          </p:cNvPr>
          <p:cNvSpPr>
            <a:spLocks noGrp="1"/>
          </p:cNvSpPr>
          <p:nvPr>
            <p:ph idx="1"/>
          </p:nvPr>
        </p:nvSpPr>
        <p:spPr/>
        <p:txBody>
          <a:bodyPr/>
          <a:lstStyle/>
          <a:p>
            <a:r>
              <a:rPr lang="en-FR" dirty="0"/>
              <a:t>Track gammas inside the patient </a:t>
            </a:r>
          </a:p>
          <a:p>
            <a:r>
              <a:rPr lang="en-FR" dirty="0"/>
              <a:t>Learn outgoing gammas probability distribution</a:t>
            </a:r>
          </a:p>
        </p:txBody>
      </p:sp>
      <p:sp>
        <p:nvSpPr>
          <p:cNvPr id="2" name="Triangle 1">
            <a:extLst>
              <a:ext uri="{FF2B5EF4-FFF2-40B4-BE49-F238E27FC236}">
                <a16:creationId xmlns:a16="http://schemas.microsoft.com/office/drawing/2014/main" id="{9B08D068-748D-DC4B-99EC-622A4BF18072}"/>
              </a:ext>
            </a:extLst>
          </p:cNvPr>
          <p:cNvSpPr/>
          <p:nvPr/>
        </p:nvSpPr>
        <p:spPr>
          <a:xfrm>
            <a:off x="3378631" y="3037668"/>
            <a:ext cx="8331629" cy="3274232"/>
          </a:xfrm>
          <a:prstGeom prst="triangle">
            <a:avLst>
              <a:gd name="adj" fmla="val 1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nvGrpSpPr>
          <p:cNvPr id="9" name="Group 8">
            <a:extLst>
              <a:ext uri="{FF2B5EF4-FFF2-40B4-BE49-F238E27FC236}">
                <a16:creationId xmlns:a16="http://schemas.microsoft.com/office/drawing/2014/main" id="{52282B35-DD9C-3EE8-0951-3BFEC2866F9A}"/>
              </a:ext>
            </a:extLst>
          </p:cNvPr>
          <p:cNvGrpSpPr/>
          <p:nvPr/>
        </p:nvGrpSpPr>
        <p:grpSpPr>
          <a:xfrm>
            <a:off x="4030144" y="2733813"/>
            <a:ext cx="4766228" cy="3156875"/>
            <a:chOff x="2790795" y="3020088"/>
            <a:chExt cx="4766228" cy="3156875"/>
          </a:xfrm>
        </p:grpSpPr>
        <p:pic>
          <p:nvPicPr>
            <p:cNvPr id="3" name="Picture 2">
              <a:extLst>
                <a:ext uri="{FF2B5EF4-FFF2-40B4-BE49-F238E27FC236}">
                  <a16:creationId xmlns:a16="http://schemas.microsoft.com/office/drawing/2014/main" id="{6697FCE1-7D89-5949-B95F-4FF95F95E6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4345" t="-724" r="45546" b="38337"/>
            <a:stretch/>
          </p:blipFill>
          <p:spPr>
            <a:xfrm>
              <a:off x="2790795" y="3020088"/>
              <a:ext cx="4407271" cy="3156875"/>
            </a:xfrm>
            <a:prstGeom prst="rect">
              <a:avLst/>
            </a:prstGeom>
          </p:spPr>
        </p:pic>
        <p:sp>
          <p:nvSpPr>
            <p:cNvPr id="7" name="Rectangle 6">
              <a:extLst>
                <a:ext uri="{FF2B5EF4-FFF2-40B4-BE49-F238E27FC236}">
                  <a16:creationId xmlns:a16="http://schemas.microsoft.com/office/drawing/2014/main" id="{FFDD9A1E-2220-5588-A48E-1035172D0B37}"/>
                </a:ext>
              </a:extLst>
            </p:cNvPr>
            <p:cNvSpPr/>
            <p:nvPr/>
          </p:nvSpPr>
          <p:spPr>
            <a:xfrm rot="20686075">
              <a:off x="7020475" y="3098498"/>
              <a:ext cx="536548" cy="12695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grpSp>
      <p:sp>
        <p:nvSpPr>
          <p:cNvPr id="6" name="Oval 5">
            <a:extLst>
              <a:ext uri="{FF2B5EF4-FFF2-40B4-BE49-F238E27FC236}">
                <a16:creationId xmlns:a16="http://schemas.microsoft.com/office/drawing/2014/main" id="{298FA97F-DC85-A5CF-C488-E61CEACA1133}"/>
              </a:ext>
            </a:extLst>
          </p:cNvPr>
          <p:cNvSpPr/>
          <p:nvPr/>
        </p:nvSpPr>
        <p:spPr>
          <a:xfrm>
            <a:off x="3823850" y="3142725"/>
            <a:ext cx="4278619" cy="3323672"/>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11" name="Straight Arrow Connector 10">
            <a:extLst>
              <a:ext uri="{FF2B5EF4-FFF2-40B4-BE49-F238E27FC236}">
                <a16:creationId xmlns:a16="http://schemas.microsoft.com/office/drawing/2014/main" id="{4164375B-6FB7-AC21-38D8-899F076F8E6F}"/>
              </a:ext>
            </a:extLst>
          </p:cNvPr>
          <p:cNvCxnSpPr>
            <a:cxnSpLocks/>
          </p:cNvCxnSpPr>
          <p:nvPr/>
        </p:nvCxnSpPr>
        <p:spPr>
          <a:xfrm flipH="1">
            <a:off x="3884308" y="4716475"/>
            <a:ext cx="1949712" cy="1012641"/>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13" name="Straight Arrow Connector 12">
            <a:extLst>
              <a:ext uri="{FF2B5EF4-FFF2-40B4-BE49-F238E27FC236}">
                <a16:creationId xmlns:a16="http://schemas.microsoft.com/office/drawing/2014/main" id="{8DAF3149-646C-E42C-18FD-47BBBCC0FF50}"/>
              </a:ext>
            </a:extLst>
          </p:cNvPr>
          <p:cNvCxnSpPr>
            <a:cxnSpLocks/>
          </p:cNvCxnSpPr>
          <p:nvPr/>
        </p:nvCxnSpPr>
        <p:spPr>
          <a:xfrm flipH="1" flipV="1">
            <a:off x="4284830" y="3142725"/>
            <a:ext cx="1549190" cy="1430166"/>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21" name="Straight Arrow Connector 20">
            <a:extLst>
              <a:ext uri="{FF2B5EF4-FFF2-40B4-BE49-F238E27FC236}">
                <a16:creationId xmlns:a16="http://schemas.microsoft.com/office/drawing/2014/main" id="{8635AEBF-F562-F997-8A0D-5DF3B5981E5C}"/>
              </a:ext>
            </a:extLst>
          </p:cNvPr>
          <p:cNvCxnSpPr>
            <a:cxnSpLocks/>
          </p:cNvCxnSpPr>
          <p:nvPr/>
        </p:nvCxnSpPr>
        <p:spPr>
          <a:xfrm flipH="1" flipV="1">
            <a:off x="5489543" y="2828052"/>
            <a:ext cx="440235" cy="1744839"/>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sp>
        <p:nvSpPr>
          <p:cNvPr id="24" name="TextBox 23">
            <a:extLst>
              <a:ext uri="{FF2B5EF4-FFF2-40B4-BE49-F238E27FC236}">
                <a16:creationId xmlns:a16="http://schemas.microsoft.com/office/drawing/2014/main" id="{94C7620E-8560-3593-4784-C156B8A31DBC}"/>
              </a:ext>
            </a:extLst>
          </p:cNvPr>
          <p:cNvSpPr txBox="1"/>
          <p:nvPr/>
        </p:nvSpPr>
        <p:spPr>
          <a:xfrm>
            <a:off x="634945" y="4184461"/>
            <a:ext cx="3203121" cy="1015663"/>
          </a:xfrm>
          <a:prstGeom prst="rect">
            <a:avLst/>
          </a:prstGeom>
          <a:noFill/>
        </p:spPr>
        <p:txBody>
          <a:bodyPr wrap="none" rtlCol="0">
            <a:spAutoFit/>
          </a:bodyPr>
          <a:lstStyle/>
          <a:p>
            <a:pPr marL="285750" indent="-285750">
              <a:buFont typeface="Arial" panose="020B0604020202020204" pitchFamily="34" charset="0"/>
              <a:buChar char="•"/>
            </a:pPr>
            <a:r>
              <a:rPr lang="en-FR" sz="2000" dirty="0">
                <a:solidFill>
                  <a:schemeClr val="accent1"/>
                </a:solidFill>
              </a:rPr>
              <a:t>Direct outgoing gammas</a:t>
            </a:r>
          </a:p>
          <a:p>
            <a:pPr marL="285750" indent="-285750">
              <a:buFont typeface="Arial" panose="020B0604020202020204" pitchFamily="34" charset="0"/>
              <a:buChar char="•"/>
            </a:pPr>
            <a:r>
              <a:rPr lang="en-FR" sz="2000" dirty="0">
                <a:solidFill>
                  <a:schemeClr val="accent1"/>
                </a:solidFill>
              </a:rPr>
              <a:t>Scatter outgoing gammas</a:t>
            </a:r>
          </a:p>
          <a:p>
            <a:pPr marL="285750" indent="-285750">
              <a:buFont typeface="Arial" panose="020B0604020202020204" pitchFamily="34" charset="0"/>
              <a:buChar char="•"/>
            </a:pPr>
            <a:r>
              <a:rPr lang="en-FR" sz="2000" dirty="0">
                <a:solidFill>
                  <a:schemeClr val="accent1"/>
                </a:solidFill>
              </a:rPr>
              <a:t>Absorbed gammas</a:t>
            </a:r>
          </a:p>
        </p:txBody>
      </p:sp>
      <p:grpSp>
        <p:nvGrpSpPr>
          <p:cNvPr id="8" name="Group 7">
            <a:extLst>
              <a:ext uri="{FF2B5EF4-FFF2-40B4-BE49-F238E27FC236}">
                <a16:creationId xmlns:a16="http://schemas.microsoft.com/office/drawing/2014/main" id="{A27BB359-DEC2-444B-DA8F-0A1A2E60FBCF}"/>
              </a:ext>
            </a:extLst>
          </p:cNvPr>
          <p:cNvGrpSpPr/>
          <p:nvPr/>
        </p:nvGrpSpPr>
        <p:grpSpPr>
          <a:xfrm>
            <a:off x="9021114" y="4000136"/>
            <a:ext cx="2398413" cy="1411249"/>
            <a:chOff x="9021114" y="4000136"/>
            <a:chExt cx="2398413" cy="1411249"/>
          </a:xfrm>
        </p:grpSpPr>
        <p:sp>
          <p:nvSpPr>
            <p:cNvPr id="25" name="TextBox 24">
              <a:extLst>
                <a:ext uri="{FF2B5EF4-FFF2-40B4-BE49-F238E27FC236}">
                  <a16:creationId xmlns:a16="http://schemas.microsoft.com/office/drawing/2014/main" id="{18DD927D-6532-AC27-958F-8376D1D57889}"/>
                </a:ext>
              </a:extLst>
            </p:cNvPr>
            <p:cNvSpPr txBox="1"/>
            <p:nvPr/>
          </p:nvSpPr>
          <p:spPr>
            <a:xfrm>
              <a:off x="9021114" y="4703499"/>
              <a:ext cx="2398413" cy="707886"/>
            </a:xfrm>
            <a:prstGeom prst="rect">
              <a:avLst/>
            </a:prstGeom>
            <a:noFill/>
          </p:spPr>
          <p:txBody>
            <a:bodyPr wrap="none" rtlCol="0">
              <a:spAutoFit/>
            </a:bodyPr>
            <a:lstStyle/>
            <a:p>
              <a:r>
                <a:rPr lang="en-FR" sz="2000" dirty="0"/>
                <a:t>x = emitted gammas</a:t>
              </a:r>
            </a:p>
            <a:p>
              <a:r>
                <a:rPr lang="en-FR" sz="2000" dirty="0"/>
                <a:t>y = outgoing gammas</a:t>
              </a:r>
            </a:p>
          </p:txBody>
        </p:sp>
        <p:pic>
          <p:nvPicPr>
            <p:cNvPr id="26" name="Picture 25">
              <a:extLst>
                <a:ext uri="{FF2B5EF4-FFF2-40B4-BE49-F238E27FC236}">
                  <a16:creationId xmlns:a16="http://schemas.microsoft.com/office/drawing/2014/main" id="{3324982B-4B8B-C354-40C6-BAF40C5546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1699"/>
            <a:stretch/>
          </p:blipFill>
          <p:spPr>
            <a:xfrm>
              <a:off x="10944424" y="4000136"/>
              <a:ext cx="429761" cy="572755"/>
            </a:xfrm>
            <a:prstGeom prst="rect">
              <a:avLst/>
            </a:prstGeom>
          </p:spPr>
        </p:pic>
        <p:pic>
          <p:nvPicPr>
            <p:cNvPr id="27" name="Picture 26">
              <a:extLst>
                <a:ext uri="{FF2B5EF4-FFF2-40B4-BE49-F238E27FC236}">
                  <a16:creationId xmlns:a16="http://schemas.microsoft.com/office/drawing/2014/main" id="{C6E080A5-E8DF-F046-26D7-0ED775AFF7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345" r="62663"/>
            <a:stretch/>
          </p:blipFill>
          <p:spPr>
            <a:xfrm>
              <a:off x="10409455" y="4000136"/>
              <a:ext cx="492968" cy="572755"/>
            </a:xfrm>
            <a:prstGeom prst="rect">
              <a:avLst/>
            </a:prstGeom>
          </p:spPr>
        </p:pic>
        <p:pic>
          <p:nvPicPr>
            <p:cNvPr id="28" name="Picture 27">
              <a:extLst>
                <a:ext uri="{FF2B5EF4-FFF2-40B4-BE49-F238E27FC236}">
                  <a16:creationId xmlns:a16="http://schemas.microsoft.com/office/drawing/2014/main" id="{81FB59DF-768F-5F87-0154-3D85A0381E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226"/>
            <a:stretch/>
          </p:blipFill>
          <p:spPr>
            <a:xfrm>
              <a:off x="9025964" y="4000136"/>
              <a:ext cx="1450631" cy="572755"/>
            </a:xfrm>
            <a:prstGeom prst="rect">
              <a:avLst/>
            </a:prstGeom>
          </p:spPr>
        </p:pic>
      </p:grpSp>
      <p:cxnSp>
        <p:nvCxnSpPr>
          <p:cNvPr id="16" name="Straight Arrow Connector 15">
            <a:extLst>
              <a:ext uri="{FF2B5EF4-FFF2-40B4-BE49-F238E27FC236}">
                <a16:creationId xmlns:a16="http://schemas.microsoft.com/office/drawing/2014/main" id="{59A72977-8D0F-6E39-F9AB-17EB96993C24}"/>
              </a:ext>
            </a:extLst>
          </p:cNvPr>
          <p:cNvCxnSpPr>
            <a:cxnSpLocks/>
          </p:cNvCxnSpPr>
          <p:nvPr/>
        </p:nvCxnSpPr>
        <p:spPr>
          <a:xfrm flipH="1">
            <a:off x="5641943" y="4725291"/>
            <a:ext cx="344477" cy="474833"/>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18" name="Straight Arrow Connector 17">
            <a:extLst>
              <a:ext uri="{FF2B5EF4-FFF2-40B4-BE49-F238E27FC236}">
                <a16:creationId xmlns:a16="http://schemas.microsoft.com/office/drawing/2014/main" id="{DBA7D888-B651-C04C-6CB1-0DEB6C04239C}"/>
              </a:ext>
            </a:extLst>
          </p:cNvPr>
          <p:cNvCxnSpPr>
            <a:cxnSpLocks/>
          </p:cNvCxnSpPr>
          <p:nvPr/>
        </p:nvCxnSpPr>
        <p:spPr>
          <a:xfrm flipH="1">
            <a:off x="5489543" y="5200124"/>
            <a:ext cx="152399" cy="1398050"/>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grpSp>
        <p:nvGrpSpPr>
          <p:cNvPr id="44" name="Group 43">
            <a:extLst>
              <a:ext uri="{FF2B5EF4-FFF2-40B4-BE49-F238E27FC236}">
                <a16:creationId xmlns:a16="http://schemas.microsoft.com/office/drawing/2014/main" id="{D39A2109-A8B5-C63E-C58A-1710EB048BD2}"/>
              </a:ext>
            </a:extLst>
          </p:cNvPr>
          <p:cNvGrpSpPr/>
          <p:nvPr/>
        </p:nvGrpSpPr>
        <p:grpSpPr>
          <a:xfrm>
            <a:off x="5727138" y="4121731"/>
            <a:ext cx="4122808" cy="1014390"/>
            <a:chOff x="5727138" y="4121731"/>
            <a:chExt cx="4122808" cy="1014390"/>
          </a:xfrm>
          <a:solidFill>
            <a:schemeClr val="accent2"/>
          </a:solidFill>
        </p:grpSpPr>
        <p:sp>
          <p:nvSpPr>
            <p:cNvPr id="10" name="Oval 9">
              <a:extLst>
                <a:ext uri="{FF2B5EF4-FFF2-40B4-BE49-F238E27FC236}">
                  <a16:creationId xmlns:a16="http://schemas.microsoft.com/office/drawing/2014/main" id="{9C760302-1265-3374-F7DD-B0F67D2F2A66}"/>
                </a:ext>
              </a:extLst>
            </p:cNvPr>
            <p:cNvSpPr/>
            <p:nvPr/>
          </p:nvSpPr>
          <p:spPr>
            <a:xfrm>
              <a:off x="6662680" y="4978762"/>
              <a:ext cx="157359" cy="15735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2" name="Oval 11">
              <a:extLst>
                <a:ext uri="{FF2B5EF4-FFF2-40B4-BE49-F238E27FC236}">
                  <a16:creationId xmlns:a16="http://schemas.microsoft.com/office/drawing/2014/main" id="{791549B8-D75C-2B18-05F7-11181E751A38}"/>
                </a:ext>
              </a:extLst>
            </p:cNvPr>
            <p:cNvSpPr/>
            <p:nvPr/>
          </p:nvSpPr>
          <p:spPr>
            <a:xfrm>
              <a:off x="6229352" y="4637795"/>
              <a:ext cx="157359" cy="15735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4" name="Oval 13">
              <a:extLst>
                <a:ext uri="{FF2B5EF4-FFF2-40B4-BE49-F238E27FC236}">
                  <a16:creationId xmlns:a16="http://schemas.microsoft.com/office/drawing/2014/main" id="{1C3C03D9-2095-7745-C86F-435EAD0261AB}"/>
                </a:ext>
              </a:extLst>
            </p:cNvPr>
            <p:cNvSpPr/>
            <p:nvPr/>
          </p:nvSpPr>
          <p:spPr>
            <a:xfrm>
              <a:off x="6900726" y="4703406"/>
              <a:ext cx="157359" cy="15735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5" name="Oval 14">
              <a:extLst>
                <a:ext uri="{FF2B5EF4-FFF2-40B4-BE49-F238E27FC236}">
                  <a16:creationId xmlns:a16="http://schemas.microsoft.com/office/drawing/2014/main" id="{AAF66EE0-6F6F-BA28-12B6-D0CD32F436BB}"/>
                </a:ext>
              </a:extLst>
            </p:cNvPr>
            <p:cNvSpPr/>
            <p:nvPr/>
          </p:nvSpPr>
          <p:spPr>
            <a:xfrm>
              <a:off x="5947418" y="4691743"/>
              <a:ext cx="157359" cy="15735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7" name="Oval 16">
              <a:extLst>
                <a:ext uri="{FF2B5EF4-FFF2-40B4-BE49-F238E27FC236}">
                  <a16:creationId xmlns:a16="http://schemas.microsoft.com/office/drawing/2014/main" id="{FEB4F54B-D416-628A-A44E-D3DEF930024E}"/>
                </a:ext>
              </a:extLst>
            </p:cNvPr>
            <p:cNvSpPr/>
            <p:nvPr/>
          </p:nvSpPr>
          <p:spPr>
            <a:xfrm>
              <a:off x="5869900" y="4307988"/>
              <a:ext cx="157359" cy="15735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9" name="Oval 18">
              <a:extLst>
                <a:ext uri="{FF2B5EF4-FFF2-40B4-BE49-F238E27FC236}">
                  <a16:creationId xmlns:a16="http://schemas.microsoft.com/office/drawing/2014/main" id="{7A696B75-6BE0-030E-5B5D-B5A0355DC471}"/>
                </a:ext>
              </a:extLst>
            </p:cNvPr>
            <p:cNvSpPr/>
            <p:nvPr/>
          </p:nvSpPr>
          <p:spPr>
            <a:xfrm>
              <a:off x="5861212" y="4487324"/>
              <a:ext cx="157359" cy="15735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0" name="Oval 19">
              <a:extLst>
                <a:ext uri="{FF2B5EF4-FFF2-40B4-BE49-F238E27FC236}">
                  <a16:creationId xmlns:a16="http://schemas.microsoft.com/office/drawing/2014/main" id="{4A7C06D2-0EA1-286F-79F2-2E5ADCB01ECF}"/>
                </a:ext>
              </a:extLst>
            </p:cNvPr>
            <p:cNvSpPr/>
            <p:nvPr/>
          </p:nvSpPr>
          <p:spPr>
            <a:xfrm>
              <a:off x="6922547" y="4399899"/>
              <a:ext cx="157359" cy="15735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2" name="Oval 21">
              <a:extLst>
                <a:ext uri="{FF2B5EF4-FFF2-40B4-BE49-F238E27FC236}">
                  <a16:creationId xmlns:a16="http://schemas.microsoft.com/office/drawing/2014/main" id="{DC43C06E-63EC-BAE6-EE4A-4D111A7B19A7}"/>
                </a:ext>
              </a:extLst>
            </p:cNvPr>
            <p:cNvSpPr/>
            <p:nvPr/>
          </p:nvSpPr>
          <p:spPr>
            <a:xfrm>
              <a:off x="5727138" y="4490746"/>
              <a:ext cx="157359" cy="15735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3" name="Oval 22">
              <a:extLst>
                <a:ext uri="{FF2B5EF4-FFF2-40B4-BE49-F238E27FC236}">
                  <a16:creationId xmlns:a16="http://schemas.microsoft.com/office/drawing/2014/main" id="{70021A93-7782-0B4A-7DFD-BCF9E5B6D204}"/>
                </a:ext>
              </a:extLst>
            </p:cNvPr>
            <p:cNvSpPr/>
            <p:nvPr/>
          </p:nvSpPr>
          <p:spPr>
            <a:xfrm>
              <a:off x="5760574" y="4666660"/>
              <a:ext cx="157359" cy="15735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42" name="Rounded Rectangle 41">
              <a:extLst>
                <a:ext uri="{FF2B5EF4-FFF2-40B4-BE49-F238E27FC236}">
                  <a16:creationId xmlns:a16="http://schemas.microsoft.com/office/drawing/2014/main" id="{91E3A4E4-5047-94E7-09E9-6B7AB8E6C392}"/>
                </a:ext>
              </a:extLst>
            </p:cNvPr>
            <p:cNvSpPr/>
            <p:nvPr/>
          </p:nvSpPr>
          <p:spPr>
            <a:xfrm>
              <a:off x="9464538" y="4121731"/>
              <a:ext cx="385408" cy="427271"/>
            </a:xfrm>
            <a:prstGeom prst="roundRect">
              <a:avLst/>
            </a:prstGeom>
            <a:solidFill>
              <a:srgbClr val="ED7D31">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grpSp>
      <p:grpSp>
        <p:nvGrpSpPr>
          <p:cNvPr id="45" name="Group 44">
            <a:extLst>
              <a:ext uri="{FF2B5EF4-FFF2-40B4-BE49-F238E27FC236}">
                <a16:creationId xmlns:a16="http://schemas.microsoft.com/office/drawing/2014/main" id="{60793B35-551B-F342-09DC-A4C078936C43}"/>
              </a:ext>
            </a:extLst>
          </p:cNvPr>
          <p:cNvGrpSpPr/>
          <p:nvPr/>
        </p:nvGrpSpPr>
        <p:grpSpPr>
          <a:xfrm>
            <a:off x="4030144" y="3107079"/>
            <a:ext cx="7298425" cy="3388557"/>
            <a:chOff x="4030144" y="3107079"/>
            <a:chExt cx="7298425" cy="3388557"/>
          </a:xfrm>
        </p:grpSpPr>
        <p:sp>
          <p:nvSpPr>
            <p:cNvPr id="33" name="Oval 32">
              <a:extLst>
                <a:ext uri="{FF2B5EF4-FFF2-40B4-BE49-F238E27FC236}">
                  <a16:creationId xmlns:a16="http://schemas.microsoft.com/office/drawing/2014/main" id="{16E12091-AC4D-49FD-82FE-88F91B629A76}"/>
                </a:ext>
              </a:extLst>
            </p:cNvPr>
            <p:cNvSpPr/>
            <p:nvPr/>
          </p:nvSpPr>
          <p:spPr>
            <a:xfrm>
              <a:off x="7804504" y="3972628"/>
              <a:ext cx="157359" cy="15735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4" name="Oval 33">
              <a:extLst>
                <a:ext uri="{FF2B5EF4-FFF2-40B4-BE49-F238E27FC236}">
                  <a16:creationId xmlns:a16="http://schemas.microsoft.com/office/drawing/2014/main" id="{D2E28CE1-3346-5A7C-653E-2CBDD43C3E67}"/>
                </a:ext>
              </a:extLst>
            </p:cNvPr>
            <p:cNvSpPr/>
            <p:nvPr/>
          </p:nvSpPr>
          <p:spPr>
            <a:xfrm>
              <a:off x="8033228" y="4663566"/>
              <a:ext cx="157359" cy="15735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5" name="Oval 34">
              <a:extLst>
                <a:ext uri="{FF2B5EF4-FFF2-40B4-BE49-F238E27FC236}">
                  <a16:creationId xmlns:a16="http://schemas.microsoft.com/office/drawing/2014/main" id="{AC259327-49DC-6664-A420-210EC5B3D2B4}"/>
                </a:ext>
              </a:extLst>
            </p:cNvPr>
            <p:cNvSpPr/>
            <p:nvPr/>
          </p:nvSpPr>
          <p:spPr>
            <a:xfrm>
              <a:off x="6483205" y="3142725"/>
              <a:ext cx="157359" cy="15735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6" name="Oval 35">
              <a:extLst>
                <a:ext uri="{FF2B5EF4-FFF2-40B4-BE49-F238E27FC236}">
                  <a16:creationId xmlns:a16="http://schemas.microsoft.com/office/drawing/2014/main" id="{E5C869C0-FF99-6D85-570A-1EA5DDAF0750}"/>
                </a:ext>
              </a:extLst>
            </p:cNvPr>
            <p:cNvSpPr/>
            <p:nvPr/>
          </p:nvSpPr>
          <p:spPr>
            <a:xfrm>
              <a:off x="5516781" y="3107079"/>
              <a:ext cx="157359" cy="15735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7" name="Oval 36">
              <a:extLst>
                <a:ext uri="{FF2B5EF4-FFF2-40B4-BE49-F238E27FC236}">
                  <a16:creationId xmlns:a16="http://schemas.microsoft.com/office/drawing/2014/main" id="{A59996C7-54A5-2E80-75E9-2450E6E3C6C6}"/>
                </a:ext>
              </a:extLst>
            </p:cNvPr>
            <p:cNvSpPr/>
            <p:nvPr/>
          </p:nvSpPr>
          <p:spPr>
            <a:xfrm>
              <a:off x="7315135" y="3493723"/>
              <a:ext cx="157359" cy="15735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8" name="Oval 37">
              <a:extLst>
                <a:ext uri="{FF2B5EF4-FFF2-40B4-BE49-F238E27FC236}">
                  <a16:creationId xmlns:a16="http://schemas.microsoft.com/office/drawing/2014/main" id="{8836E03F-360B-604F-02D6-DCA1D4B313AC}"/>
                </a:ext>
              </a:extLst>
            </p:cNvPr>
            <p:cNvSpPr/>
            <p:nvPr/>
          </p:nvSpPr>
          <p:spPr>
            <a:xfrm>
              <a:off x="4030144" y="5558966"/>
              <a:ext cx="157359" cy="15735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9" name="Oval 38">
              <a:extLst>
                <a:ext uri="{FF2B5EF4-FFF2-40B4-BE49-F238E27FC236}">
                  <a16:creationId xmlns:a16="http://schemas.microsoft.com/office/drawing/2014/main" id="{BD2F472B-90ED-B8F8-DC92-197C0D9DE45F}"/>
                </a:ext>
              </a:extLst>
            </p:cNvPr>
            <p:cNvSpPr/>
            <p:nvPr/>
          </p:nvSpPr>
          <p:spPr>
            <a:xfrm>
              <a:off x="5438101" y="6338277"/>
              <a:ext cx="157359" cy="15735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40" name="Oval 39">
              <a:extLst>
                <a:ext uri="{FF2B5EF4-FFF2-40B4-BE49-F238E27FC236}">
                  <a16:creationId xmlns:a16="http://schemas.microsoft.com/office/drawing/2014/main" id="{3DCA544D-0C5E-64CF-271C-2C58AC6123F3}"/>
                </a:ext>
              </a:extLst>
            </p:cNvPr>
            <p:cNvSpPr/>
            <p:nvPr/>
          </p:nvSpPr>
          <p:spPr>
            <a:xfrm>
              <a:off x="7855426" y="5414663"/>
              <a:ext cx="157359" cy="15735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41" name="Oval 40">
              <a:extLst>
                <a:ext uri="{FF2B5EF4-FFF2-40B4-BE49-F238E27FC236}">
                  <a16:creationId xmlns:a16="http://schemas.microsoft.com/office/drawing/2014/main" id="{950CDDC4-E914-C0C3-850E-95775A274F13}"/>
                </a:ext>
              </a:extLst>
            </p:cNvPr>
            <p:cNvSpPr/>
            <p:nvPr/>
          </p:nvSpPr>
          <p:spPr>
            <a:xfrm>
              <a:off x="4601231" y="3429000"/>
              <a:ext cx="157359" cy="157359"/>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43" name="Rounded Rectangle 42">
              <a:extLst>
                <a:ext uri="{FF2B5EF4-FFF2-40B4-BE49-F238E27FC236}">
                  <a16:creationId xmlns:a16="http://schemas.microsoft.com/office/drawing/2014/main" id="{50D620AF-60BA-20E6-84EE-A6A4182B36F7}"/>
                </a:ext>
              </a:extLst>
            </p:cNvPr>
            <p:cNvSpPr/>
            <p:nvPr/>
          </p:nvSpPr>
          <p:spPr>
            <a:xfrm>
              <a:off x="10943161" y="4105230"/>
              <a:ext cx="385408" cy="427271"/>
            </a:xfrm>
            <a:prstGeom prst="roundRect">
              <a:avLst/>
            </a:prstGeom>
            <a:solidFill>
              <a:schemeClr val="accent6">
                <a:alpha val="470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grpSp>
    </p:spTree>
    <p:extLst>
      <p:ext uri="{BB962C8B-B14F-4D97-AF65-F5344CB8AC3E}">
        <p14:creationId xmlns:p14="http://schemas.microsoft.com/office/powerpoint/2010/main" val="196643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480E3-C76B-D84A-A226-3375643A7EB5}"/>
              </a:ext>
            </a:extLst>
          </p:cNvPr>
          <p:cNvSpPr>
            <a:spLocks noGrp="1"/>
          </p:cNvSpPr>
          <p:nvPr>
            <p:ph type="title"/>
          </p:nvPr>
        </p:nvSpPr>
        <p:spPr/>
        <p:txBody>
          <a:bodyPr/>
          <a:lstStyle/>
          <a:p>
            <a:r>
              <a:rPr lang="en-GB" dirty="0"/>
              <a:t>GAN: Generative Adversarial Network</a:t>
            </a:r>
            <a:endParaRPr lang="fr-FR" dirty="0"/>
          </a:p>
        </p:txBody>
      </p:sp>
      <p:sp>
        <p:nvSpPr>
          <p:cNvPr id="3" name="Content Placeholder 2">
            <a:extLst>
              <a:ext uri="{FF2B5EF4-FFF2-40B4-BE49-F238E27FC236}">
                <a16:creationId xmlns:a16="http://schemas.microsoft.com/office/drawing/2014/main" id="{6BA37395-7029-F141-8C2F-FBD45569D1A4}"/>
              </a:ext>
            </a:extLst>
          </p:cNvPr>
          <p:cNvSpPr>
            <a:spLocks noGrp="1"/>
          </p:cNvSpPr>
          <p:nvPr>
            <p:ph idx="1"/>
          </p:nvPr>
        </p:nvSpPr>
        <p:spPr/>
        <p:txBody>
          <a:bodyPr/>
          <a:lstStyle/>
          <a:p>
            <a:r>
              <a:rPr lang="fr-FR" dirty="0"/>
              <a:t>Training </a:t>
            </a:r>
            <a:r>
              <a:rPr lang="fr-FR" dirty="0" err="1"/>
              <a:t>dataset</a:t>
            </a:r>
            <a:endParaRPr lang="fr-FR" dirty="0"/>
          </a:p>
          <a:p>
            <a:pPr lvl="1"/>
            <a:r>
              <a:rPr lang="fr-FR" dirty="0"/>
              <a:t>Dimension d=7 </a:t>
            </a:r>
          </a:p>
          <a:p>
            <a:pPr lvl="1"/>
            <a:r>
              <a:rPr lang="fr-FR" dirty="0" err="1"/>
              <a:t>Samples</a:t>
            </a:r>
            <a:r>
              <a:rPr lang="fr-FR" dirty="0"/>
              <a:t> of </a:t>
            </a:r>
            <a:r>
              <a:rPr lang="fr-FR" dirty="0" err="1"/>
              <a:t>unknown</a:t>
            </a:r>
            <a:endParaRPr lang="fr-FR" dirty="0"/>
          </a:p>
          <a:p>
            <a:pPr marL="0" indent="0">
              <a:buNone/>
            </a:pPr>
            <a:endParaRPr lang="fr-FR" dirty="0"/>
          </a:p>
          <a:p>
            <a:r>
              <a:rPr lang="fr-FR" dirty="0" err="1"/>
              <a:t>Generator</a:t>
            </a:r>
            <a:endParaRPr lang="fr-FR" dirty="0"/>
          </a:p>
          <a:p>
            <a:endParaRPr lang="fr-FR" dirty="0"/>
          </a:p>
          <a:p>
            <a:pPr marL="0" indent="0">
              <a:buNone/>
            </a:pPr>
            <a:endParaRPr lang="fr-FR" dirty="0"/>
          </a:p>
          <a:p>
            <a:r>
              <a:rPr lang="fr-FR" dirty="0" err="1"/>
              <a:t>Discriminator</a:t>
            </a:r>
            <a:r>
              <a:rPr lang="fr-FR" dirty="0"/>
              <a:t> </a:t>
            </a:r>
          </a:p>
        </p:txBody>
      </p:sp>
      <p:pic>
        <p:nvPicPr>
          <p:cNvPr id="23" name="Picture 22">
            <a:extLst>
              <a:ext uri="{FF2B5EF4-FFF2-40B4-BE49-F238E27FC236}">
                <a16:creationId xmlns:a16="http://schemas.microsoft.com/office/drawing/2014/main" id="{34616D3F-D884-C548-B8D9-DA3CBF7603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4170"/>
          <a:stretch/>
        </p:blipFill>
        <p:spPr>
          <a:xfrm>
            <a:off x="4193668" y="2660409"/>
            <a:ext cx="1630815" cy="396558"/>
          </a:xfrm>
          <a:prstGeom prst="rect">
            <a:avLst/>
          </a:prstGeom>
        </p:spPr>
      </p:pic>
      <p:pic>
        <p:nvPicPr>
          <p:cNvPr id="24" name="Picture 23">
            <a:extLst>
              <a:ext uri="{FF2B5EF4-FFF2-40B4-BE49-F238E27FC236}">
                <a16:creationId xmlns:a16="http://schemas.microsoft.com/office/drawing/2014/main" id="{9D493A65-BA35-FA46-8BA9-A7C2A471C8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4987" b="69079"/>
          <a:stretch/>
        </p:blipFill>
        <p:spPr>
          <a:xfrm>
            <a:off x="3520589" y="1825625"/>
            <a:ext cx="1630815" cy="399143"/>
          </a:xfrm>
          <a:prstGeom prst="rect">
            <a:avLst/>
          </a:prstGeom>
        </p:spPr>
      </p:pic>
      <p:pic>
        <p:nvPicPr>
          <p:cNvPr id="25" name="Picture 24">
            <a:extLst>
              <a:ext uri="{FF2B5EF4-FFF2-40B4-BE49-F238E27FC236}">
                <a16:creationId xmlns:a16="http://schemas.microsoft.com/office/drawing/2014/main" id="{4343AC26-858D-3C48-AD54-50F8C2C5B3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2464" b="50000"/>
          <a:stretch/>
        </p:blipFill>
        <p:spPr>
          <a:xfrm>
            <a:off x="2746345" y="3684628"/>
            <a:ext cx="1630815" cy="439279"/>
          </a:xfrm>
          <a:prstGeom prst="rect">
            <a:avLst/>
          </a:prstGeom>
        </p:spPr>
      </p:pic>
      <p:pic>
        <p:nvPicPr>
          <p:cNvPr id="28" name="Picture 27">
            <a:extLst>
              <a:ext uri="{FF2B5EF4-FFF2-40B4-BE49-F238E27FC236}">
                <a16:creationId xmlns:a16="http://schemas.microsoft.com/office/drawing/2014/main" id="{8E967312-5786-B44A-AB52-6094BCE28D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8909" b="32736"/>
          <a:stretch/>
        </p:blipFill>
        <p:spPr>
          <a:xfrm>
            <a:off x="3127338" y="5239621"/>
            <a:ext cx="1630815" cy="459811"/>
          </a:xfrm>
          <a:prstGeom prst="rect">
            <a:avLst/>
          </a:prstGeom>
        </p:spPr>
      </p:pic>
      <p:grpSp>
        <p:nvGrpSpPr>
          <p:cNvPr id="39" name="Group 38">
            <a:extLst>
              <a:ext uri="{FF2B5EF4-FFF2-40B4-BE49-F238E27FC236}">
                <a16:creationId xmlns:a16="http://schemas.microsoft.com/office/drawing/2014/main" id="{B4B51804-A385-8A4D-BD04-0DCE5293DF0F}"/>
              </a:ext>
            </a:extLst>
          </p:cNvPr>
          <p:cNvGrpSpPr/>
          <p:nvPr/>
        </p:nvGrpSpPr>
        <p:grpSpPr>
          <a:xfrm>
            <a:off x="7047291" y="3380617"/>
            <a:ext cx="4243690" cy="1211943"/>
            <a:chOff x="6444714" y="2942771"/>
            <a:chExt cx="4243690" cy="1211943"/>
          </a:xfrm>
        </p:grpSpPr>
        <p:sp>
          <p:nvSpPr>
            <p:cNvPr id="9" name="Rectangle 8">
              <a:extLst>
                <a:ext uri="{FF2B5EF4-FFF2-40B4-BE49-F238E27FC236}">
                  <a16:creationId xmlns:a16="http://schemas.microsoft.com/office/drawing/2014/main" id="{5E5A9DB9-60B3-1A44-B8A6-B83C4D89FA1A}"/>
                </a:ext>
              </a:extLst>
            </p:cNvPr>
            <p:cNvSpPr/>
            <p:nvPr/>
          </p:nvSpPr>
          <p:spPr>
            <a:xfrm>
              <a:off x="7949475" y="2942771"/>
              <a:ext cx="1213575" cy="1211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G</a:t>
              </a:r>
            </a:p>
          </p:txBody>
        </p:sp>
        <p:pic>
          <p:nvPicPr>
            <p:cNvPr id="29" name="Picture 28">
              <a:extLst>
                <a:ext uri="{FF2B5EF4-FFF2-40B4-BE49-F238E27FC236}">
                  <a16:creationId xmlns:a16="http://schemas.microsoft.com/office/drawing/2014/main" id="{CF3EFF75-0E8C-FF4B-9F54-94A6B0F823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886" t="66372" r="72584" b="19696"/>
            <a:stretch/>
          </p:blipFill>
          <p:spPr>
            <a:xfrm>
              <a:off x="10045983" y="3161448"/>
              <a:ext cx="642421" cy="669693"/>
            </a:xfrm>
            <a:prstGeom prst="rect">
              <a:avLst/>
            </a:prstGeom>
          </p:spPr>
        </p:pic>
        <p:pic>
          <p:nvPicPr>
            <p:cNvPr id="31" name="Picture 30">
              <a:extLst>
                <a:ext uri="{FF2B5EF4-FFF2-40B4-BE49-F238E27FC236}">
                  <a16:creationId xmlns:a16="http://schemas.microsoft.com/office/drawing/2014/main" id="{5E940224-DAE2-BA45-BCB0-51EA562ADF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306" t="85888" r="76191" b="2789"/>
            <a:stretch/>
          </p:blipFill>
          <p:spPr>
            <a:xfrm>
              <a:off x="6444714" y="3294112"/>
              <a:ext cx="516426" cy="544286"/>
            </a:xfrm>
            <a:prstGeom prst="rect">
              <a:avLst/>
            </a:prstGeom>
          </p:spPr>
        </p:pic>
        <p:cxnSp>
          <p:nvCxnSpPr>
            <p:cNvPr id="34" name="Straight Arrow Connector 33">
              <a:extLst>
                <a:ext uri="{FF2B5EF4-FFF2-40B4-BE49-F238E27FC236}">
                  <a16:creationId xmlns:a16="http://schemas.microsoft.com/office/drawing/2014/main" id="{4219F90E-540F-F44D-934E-5BC76795C09E}"/>
                </a:ext>
              </a:extLst>
            </p:cNvPr>
            <p:cNvCxnSpPr/>
            <p:nvPr/>
          </p:nvCxnSpPr>
          <p:spPr>
            <a:xfrm>
              <a:off x="7113071" y="3548742"/>
              <a:ext cx="680276"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D9FE9EF-01B4-BB47-8D09-7DC93004EF6F}"/>
                </a:ext>
              </a:extLst>
            </p:cNvPr>
            <p:cNvCxnSpPr/>
            <p:nvPr/>
          </p:nvCxnSpPr>
          <p:spPr>
            <a:xfrm>
              <a:off x="9304728" y="3548742"/>
              <a:ext cx="680276"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A8D60B7A-2CAD-DE45-86B5-2E676D81DF41}"/>
              </a:ext>
            </a:extLst>
          </p:cNvPr>
          <p:cNvGrpSpPr/>
          <p:nvPr/>
        </p:nvGrpSpPr>
        <p:grpSpPr>
          <a:xfrm>
            <a:off x="7000229" y="5115441"/>
            <a:ext cx="4448811" cy="1211943"/>
            <a:chOff x="6459927" y="4964559"/>
            <a:chExt cx="4448811" cy="1211943"/>
          </a:xfrm>
        </p:grpSpPr>
        <p:sp>
          <p:nvSpPr>
            <p:cNvPr id="16" name="Rectangle 15">
              <a:extLst>
                <a:ext uri="{FF2B5EF4-FFF2-40B4-BE49-F238E27FC236}">
                  <a16:creationId xmlns:a16="http://schemas.microsoft.com/office/drawing/2014/main" id="{4FD2FAED-3497-8841-BBD7-1AE3548DA4D2}"/>
                </a:ext>
              </a:extLst>
            </p:cNvPr>
            <p:cNvSpPr/>
            <p:nvPr/>
          </p:nvSpPr>
          <p:spPr>
            <a:xfrm>
              <a:off x="8022047" y="4964559"/>
              <a:ext cx="1213575" cy="1211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D</a:t>
              </a:r>
            </a:p>
          </p:txBody>
        </p:sp>
        <p:sp>
          <p:nvSpPr>
            <p:cNvPr id="21" name="TextBox 20">
              <a:extLst>
                <a:ext uri="{FF2B5EF4-FFF2-40B4-BE49-F238E27FC236}">
                  <a16:creationId xmlns:a16="http://schemas.microsoft.com/office/drawing/2014/main" id="{3BD950D9-DF96-704D-8D07-4B710AE1B7EC}"/>
                </a:ext>
              </a:extLst>
            </p:cNvPr>
            <p:cNvSpPr txBox="1"/>
            <p:nvPr/>
          </p:nvSpPr>
          <p:spPr>
            <a:xfrm>
              <a:off x="10118137" y="5278143"/>
              <a:ext cx="790601" cy="584775"/>
            </a:xfrm>
            <a:prstGeom prst="rect">
              <a:avLst/>
            </a:prstGeom>
            <a:noFill/>
          </p:spPr>
          <p:txBody>
            <a:bodyPr wrap="none" rtlCol="0">
              <a:spAutoFit/>
            </a:bodyPr>
            <a:lstStyle/>
            <a:p>
              <a:r>
                <a:rPr lang="en-GB" sz="3200" dirty="0"/>
                <a:t>1|0</a:t>
              </a:r>
            </a:p>
          </p:txBody>
        </p:sp>
        <p:pic>
          <p:nvPicPr>
            <p:cNvPr id="30" name="Picture 29">
              <a:extLst>
                <a:ext uri="{FF2B5EF4-FFF2-40B4-BE49-F238E27FC236}">
                  <a16:creationId xmlns:a16="http://schemas.microsoft.com/office/drawing/2014/main" id="{05B0656A-A801-9044-8342-110FB4ADB5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760" t="19661" r="72368" b="70471"/>
            <a:stretch/>
          </p:blipFill>
          <p:spPr>
            <a:xfrm>
              <a:off x="6459927" y="5329119"/>
              <a:ext cx="653144" cy="474363"/>
            </a:xfrm>
            <a:prstGeom prst="rect">
              <a:avLst/>
            </a:prstGeom>
          </p:spPr>
        </p:pic>
        <p:cxnSp>
          <p:nvCxnSpPr>
            <p:cNvPr id="35" name="Straight Arrow Connector 34">
              <a:extLst>
                <a:ext uri="{FF2B5EF4-FFF2-40B4-BE49-F238E27FC236}">
                  <a16:creationId xmlns:a16="http://schemas.microsoft.com/office/drawing/2014/main" id="{56038BEB-C6E4-D24E-A64D-4A5D29F373FF}"/>
                </a:ext>
              </a:extLst>
            </p:cNvPr>
            <p:cNvCxnSpPr/>
            <p:nvPr/>
          </p:nvCxnSpPr>
          <p:spPr>
            <a:xfrm>
              <a:off x="7179456" y="5570530"/>
              <a:ext cx="680276"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135BE95-781C-EA41-9DDD-92C91D16ECE3}"/>
                </a:ext>
              </a:extLst>
            </p:cNvPr>
            <p:cNvCxnSpPr/>
            <p:nvPr/>
          </p:nvCxnSpPr>
          <p:spPr>
            <a:xfrm>
              <a:off x="9365707" y="5570530"/>
              <a:ext cx="680276"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0263A91E-945C-D54B-B243-B8A5A15B4D1C}"/>
              </a:ext>
            </a:extLst>
          </p:cNvPr>
          <p:cNvPicPr>
            <a:picLocks noChangeAspect="1"/>
          </p:cNvPicPr>
          <p:nvPr/>
        </p:nvPicPr>
        <p:blipFill>
          <a:blip r:embed="rId4"/>
          <a:stretch>
            <a:fillRect/>
          </a:stretch>
        </p:blipFill>
        <p:spPr>
          <a:xfrm>
            <a:off x="3561752" y="2317509"/>
            <a:ext cx="2717800" cy="342900"/>
          </a:xfrm>
          <a:prstGeom prst="rect">
            <a:avLst/>
          </a:prstGeom>
        </p:spPr>
      </p:pic>
      <p:cxnSp>
        <p:nvCxnSpPr>
          <p:cNvPr id="10" name="Elbow Connector 9">
            <a:extLst>
              <a:ext uri="{FF2B5EF4-FFF2-40B4-BE49-F238E27FC236}">
                <a16:creationId xmlns:a16="http://schemas.microsoft.com/office/drawing/2014/main" id="{A8C4700F-F68E-4547-B55C-904BBA3D4EB7}"/>
              </a:ext>
            </a:extLst>
          </p:cNvPr>
          <p:cNvCxnSpPr>
            <a:cxnSpLocks/>
            <a:stCxn id="33" idx="3"/>
            <a:endCxn id="30" idx="1"/>
          </p:cNvCxnSpPr>
          <p:nvPr/>
        </p:nvCxnSpPr>
        <p:spPr>
          <a:xfrm>
            <a:off x="6279552" y="2488959"/>
            <a:ext cx="720677" cy="3228224"/>
          </a:xfrm>
          <a:prstGeom prst="bentConnector3">
            <a:avLst>
              <a:gd name="adj1" fmla="val 50000"/>
            </a:avLst>
          </a:prstGeom>
          <a:solidFill>
            <a:schemeClr val="tx1"/>
          </a:solid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6" name="Elbow Connector 25">
            <a:extLst>
              <a:ext uri="{FF2B5EF4-FFF2-40B4-BE49-F238E27FC236}">
                <a16:creationId xmlns:a16="http://schemas.microsoft.com/office/drawing/2014/main" id="{7F1D3BCE-E091-6B44-8D54-0AD15539404C}"/>
              </a:ext>
            </a:extLst>
          </p:cNvPr>
          <p:cNvCxnSpPr>
            <a:cxnSpLocks/>
            <a:stCxn id="29" idx="2"/>
            <a:endCxn id="30" idx="1"/>
          </p:cNvCxnSpPr>
          <p:nvPr/>
        </p:nvCxnSpPr>
        <p:spPr>
          <a:xfrm rot="5400000">
            <a:off x="8260902" y="3008314"/>
            <a:ext cx="1448196" cy="3969542"/>
          </a:xfrm>
          <a:prstGeom prst="bentConnector4">
            <a:avLst>
              <a:gd name="adj1" fmla="val 41811"/>
              <a:gd name="adj2" fmla="val 105759"/>
            </a:avLst>
          </a:prstGeom>
          <a:solidFill>
            <a:schemeClr val="tx1"/>
          </a:solid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5" name="TextBox 4">
            <a:extLst>
              <a:ext uri="{FF2B5EF4-FFF2-40B4-BE49-F238E27FC236}">
                <a16:creationId xmlns:a16="http://schemas.microsoft.com/office/drawing/2014/main" id="{F12EF9FB-F16C-397F-B6C9-5C8CEF70CC99}"/>
              </a:ext>
            </a:extLst>
          </p:cNvPr>
          <p:cNvSpPr txBox="1"/>
          <p:nvPr/>
        </p:nvSpPr>
        <p:spPr>
          <a:xfrm>
            <a:off x="8192223" y="1904294"/>
            <a:ext cx="3256817" cy="461665"/>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a:spAutoFit/>
          </a:bodyPr>
          <a:lstStyle>
            <a:defPPr>
              <a:defRPr lang="de-DE"/>
            </a:defPPr>
            <a:lvl1pPr algn="ctr">
              <a:defRPr sz="2400">
                <a:solidFill>
                  <a:schemeClr val="accent6">
                    <a:lumMod val="75000"/>
                  </a:schemeClr>
                </a:solidFill>
                <a:latin typeface="Calibri" panose="020F0502020204030204" pitchFamily="34" charset="0"/>
                <a:cs typeface="Calibri" panose="020F0502020204030204" pitchFamily="34" charset="0"/>
              </a:defRPr>
            </a:lvl1pPr>
          </a:lstStyle>
          <a:p>
            <a:r>
              <a:rPr lang="en-FR" dirty="0"/>
              <a:t>[Goodfellow et al 2014]</a:t>
            </a:r>
          </a:p>
        </p:txBody>
      </p:sp>
    </p:spTree>
    <p:extLst>
      <p:ext uri="{BB962C8B-B14F-4D97-AF65-F5344CB8AC3E}">
        <p14:creationId xmlns:p14="http://schemas.microsoft.com/office/powerpoint/2010/main" val="38927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14237-7722-BD67-F559-6ED2164D43C1}"/>
              </a:ext>
            </a:extLst>
          </p:cNvPr>
          <p:cNvSpPr>
            <a:spLocks noGrp="1"/>
          </p:cNvSpPr>
          <p:nvPr>
            <p:ph type="title"/>
          </p:nvPr>
        </p:nvSpPr>
        <p:spPr/>
        <p:txBody>
          <a:bodyPr/>
          <a:lstStyle/>
          <a:p>
            <a:r>
              <a:rPr lang="en-FR" dirty="0"/>
              <a:t>Conditional GAN</a:t>
            </a:r>
          </a:p>
        </p:txBody>
      </p:sp>
      <p:sp>
        <p:nvSpPr>
          <p:cNvPr id="3" name="Content Placeholder 2">
            <a:extLst>
              <a:ext uri="{FF2B5EF4-FFF2-40B4-BE49-F238E27FC236}">
                <a16:creationId xmlns:a16="http://schemas.microsoft.com/office/drawing/2014/main" id="{49B1C56B-414C-5F7C-EC76-FAA9AA85739D}"/>
              </a:ext>
            </a:extLst>
          </p:cNvPr>
          <p:cNvSpPr>
            <a:spLocks noGrp="1"/>
          </p:cNvSpPr>
          <p:nvPr>
            <p:ph idx="1"/>
          </p:nvPr>
        </p:nvSpPr>
        <p:spPr>
          <a:xfrm>
            <a:off x="2564350" y="4986542"/>
            <a:ext cx="7645427" cy="1129172"/>
          </a:xfrm>
        </p:spPr>
        <p:txBody>
          <a:bodyPr>
            <a:normAutofit/>
          </a:bodyPr>
          <a:lstStyle/>
          <a:p>
            <a:pPr marL="0" indent="0">
              <a:buNone/>
            </a:pPr>
            <a:r>
              <a:rPr lang="en-FR" dirty="0">
                <a:solidFill>
                  <a:sysClr val="windowText" lastClr="000000"/>
                </a:solidFill>
              </a:rPr>
              <a:t>Regularisation: gradient penalty</a:t>
            </a:r>
            <a:endParaRPr lang="en-FR" dirty="0"/>
          </a:p>
          <a:p>
            <a:pPr marL="0" indent="0">
              <a:buNone/>
            </a:pPr>
            <a:r>
              <a:rPr lang="en-FR" dirty="0">
                <a:solidFill>
                  <a:sysClr val="windowText" lastClr="000000"/>
                </a:solidFill>
              </a:rPr>
              <a:t>Conditional input activity map</a:t>
            </a:r>
          </a:p>
          <a:p>
            <a:pPr marL="0" indent="0">
              <a:buNone/>
            </a:pPr>
            <a:endParaRPr lang="en-FR" dirty="0"/>
          </a:p>
          <a:p>
            <a:pPr marL="0" indent="0">
              <a:buNone/>
            </a:pPr>
            <a:endParaRPr lang="en-FR" dirty="0"/>
          </a:p>
          <a:p>
            <a:pPr marL="0" indent="0">
              <a:buNone/>
            </a:pPr>
            <a:endParaRPr lang="en-FR" dirty="0"/>
          </a:p>
        </p:txBody>
      </p:sp>
      <p:pic>
        <p:nvPicPr>
          <p:cNvPr id="4" name="Picture 3">
            <a:extLst>
              <a:ext uri="{FF2B5EF4-FFF2-40B4-BE49-F238E27FC236}">
                <a16:creationId xmlns:a16="http://schemas.microsoft.com/office/drawing/2014/main" id="{DC3AECB4-404A-4BC2-E9E3-5DD8AF5302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6280" y="2861470"/>
            <a:ext cx="7772400" cy="1608864"/>
          </a:xfrm>
          <a:prstGeom prst="rect">
            <a:avLst/>
          </a:prstGeom>
        </p:spPr>
      </p:pic>
      <p:sp>
        <p:nvSpPr>
          <p:cNvPr id="7" name="TextBox 6">
            <a:extLst>
              <a:ext uri="{FF2B5EF4-FFF2-40B4-BE49-F238E27FC236}">
                <a16:creationId xmlns:a16="http://schemas.microsoft.com/office/drawing/2014/main" id="{5225762E-CE61-3FC3-2FAA-65253EAB8CC5}"/>
              </a:ext>
            </a:extLst>
          </p:cNvPr>
          <p:cNvSpPr txBox="1"/>
          <p:nvPr/>
        </p:nvSpPr>
        <p:spPr>
          <a:xfrm>
            <a:off x="8480241" y="2155966"/>
            <a:ext cx="3710940" cy="461665"/>
          </a:xfrm>
          <a:prstGeom prst="rect">
            <a:avLst/>
          </a:prstGeom>
          <a:noFill/>
        </p:spPr>
        <p:txBody>
          <a:bodyPr wrap="square">
            <a:spAutoFit/>
          </a:bodyPr>
          <a:lstStyle/>
          <a:p>
            <a:pPr indent="0" algn="ctr">
              <a:buNone/>
            </a:pPr>
            <a:r>
              <a:rPr lang="en-FR" sz="2400" dirty="0">
                <a:solidFill>
                  <a:schemeClr val="accent6">
                    <a:lumMod val="75000"/>
                  </a:schemeClr>
                </a:solidFill>
                <a:latin typeface="Calibri" panose="020F0502020204030204" pitchFamily="34" charset="0"/>
                <a:cs typeface="Calibri" panose="020F0502020204030204" pitchFamily="34" charset="0"/>
              </a:rPr>
              <a:t>[Saporta et al, PMB 2022]</a:t>
            </a:r>
          </a:p>
        </p:txBody>
      </p:sp>
      <p:grpSp>
        <p:nvGrpSpPr>
          <p:cNvPr id="13" name="Group 12">
            <a:extLst>
              <a:ext uri="{FF2B5EF4-FFF2-40B4-BE49-F238E27FC236}">
                <a16:creationId xmlns:a16="http://schemas.microsoft.com/office/drawing/2014/main" id="{2161BA5E-DCA0-D3AF-2041-5D7096EFAD75}"/>
              </a:ext>
            </a:extLst>
          </p:cNvPr>
          <p:cNvGrpSpPr/>
          <p:nvPr/>
        </p:nvGrpSpPr>
        <p:grpSpPr>
          <a:xfrm>
            <a:off x="2600996" y="3073185"/>
            <a:ext cx="5010187" cy="2850949"/>
            <a:chOff x="3470054" y="4778638"/>
            <a:chExt cx="5010187" cy="2850949"/>
          </a:xfrm>
        </p:grpSpPr>
        <p:sp>
          <p:nvSpPr>
            <p:cNvPr id="5" name="Rounded Rectangle 4">
              <a:extLst>
                <a:ext uri="{FF2B5EF4-FFF2-40B4-BE49-F238E27FC236}">
                  <a16:creationId xmlns:a16="http://schemas.microsoft.com/office/drawing/2014/main" id="{0A898DBA-8B0C-CE4B-D344-0C45B2F76FE7}"/>
                </a:ext>
              </a:extLst>
            </p:cNvPr>
            <p:cNvSpPr/>
            <p:nvPr/>
          </p:nvSpPr>
          <p:spPr>
            <a:xfrm>
              <a:off x="4005223" y="4791153"/>
              <a:ext cx="332509" cy="408079"/>
            </a:xfrm>
            <a:prstGeom prst="roundRect">
              <a:avLst/>
            </a:prstGeom>
            <a:solidFill>
              <a:srgbClr val="C00000">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6" name="Rounded Rectangle 5">
              <a:extLst>
                <a:ext uri="{FF2B5EF4-FFF2-40B4-BE49-F238E27FC236}">
                  <a16:creationId xmlns:a16="http://schemas.microsoft.com/office/drawing/2014/main" id="{F4192CE9-29AF-603A-4165-C93042E15DC2}"/>
                </a:ext>
              </a:extLst>
            </p:cNvPr>
            <p:cNvSpPr/>
            <p:nvPr/>
          </p:nvSpPr>
          <p:spPr>
            <a:xfrm>
              <a:off x="5640752" y="4791153"/>
              <a:ext cx="332509" cy="408079"/>
            </a:xfrm>
            <a:prstGeom prst="roundRect">
              <a:avLst/>
            </a:prstGeom>
            <a:solidFill>
              <a:srgbClr val="C00000">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8" name="Rounded Rectangle 7">
              <a:extLst>
                <a:ext uri="{FF2B5EF4-FFF2-40B4-BE49-F238E27FC236}">
                  <a16:creationId xmlns:a16="http://schemas.microsoft.com/office/drawing/2014/main" id="{188DB2D1-D3FC-A4F5-BC81-774886FE8AFA}"/>
                </a:ext>
              </a:extLst>
            </p:cNvPr>
            <p:cNvSpPr/>
            <p:nvPr/>
          </p:nvSpPr>
          <p:spPr>
            <a:xfrm>
              <a:off x="8147732" y="4778638"/>
              <a:ext cx="332509" cy="408079"/>
            </a:xfrm>
            <a:prstGeom prst="roundRect">
              <a:avLst/>
            </a:prstGeom>
            <a:solidFill>
              <a:srgbClr val="C00000">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 name="Rounded Rectangle 8">
              <a:extLst>
                <a:ext uri="{FF2B5EF4-FFF2-40B4-BE49-F238E27FC236}">
                  <a16:creationId xmlns:a16="http://schemas.microsoft.com/office/drawing/2014/main" id="{F8D3F2EB-09E7-9808-D49B-E1D733D61801}"/>
                </a:ext>
              </a:extLst>
            </p:cNvPr>
            <p:cNvSpPr/>
            <p:nvPr/>
          </p:nvSpPr>
          <p:spPr>
            <a:xfrm>
              <a:off x="4216819" y="5682619"/>
              <a:ext cx="332509" cy="408079"/>
            </a:xfrm>
            <a:prstGeom prst="roundRect">
              <a:avLst/>
            </a:prstGeom>
            <a:solidFill>
              <a:srgbClr val="C00000">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0" name="Rounded Rectangle 9">
              <a:extLst>
                <a:ext uri="{FF2B5EF4-FFF2-40B4-BE49-F238E27FC236}">
                  <a16:creationId xmlns:a16="http://schemas.microsoft.com/office/drawing/2014/main" id="{41283AB2-F1B7-AA3A-5FBC-23E8CFA09A9B}"/>
                </a:ext>
              </a:extLst>
            </p:cNvPr>
            <p:cNvSpPr/>
            <p:nvPr/>
          </p:nvSpPr>
          <p:spPr>
            <a:xfrm>
              <a:off x="3470054" y="7221508"/>
              <a:ext cx="1780695" cy="408079"/>
            </a:xfrm>
            <a:prstGeom prst="roundRect">
              <a:avLst/>
            </a:prstGeom>
            <a:solidFill>
              <a:srgbClr val="C00000">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grpSp>
      <p:sp>
        <p:nvSpPr>
          <p:cNvPr id="11" name="Rounded Rectangle 10">
            <a:extLst>
              <a:ext uri="{FF2B5EF4-FFF2-40B4-BE49-F238E27FC236}">
                <a16:creationId xmlns:a16="http://schemas.microsoft.com/office/drawing/2014/main" id="{8BB02FAB-AAA3-72CA-FCAF-816EED06ADF8}"/>
              </a:ext>
            </a:extLst>
          </p:cNvPr>
          <p:cNvSpPr/>
          <p:nvPr/>
        </p:nvSpPr>
        <p:spPr>
          <a:xfrm>
            <a:off x="2600996" y="4994863"/>
            <a:ext cx="2258291" cy="408079"/>
          </a:xfrm>
          <a:prstGeom prst="roundRect">
            <a:avLst/>
          </a:prstGeom>
          <a:solidFill>
            <a:schemeClr val="accent6">
              <a:lumMod val="75000"/>
              <a:alpha val="3607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2" name="Rounded Rectangle 11">
            <a:extLst>
              <a:ext uri="{FF2B5EF4-FFF2-40B4-BE49-F238E27FC236}">
                <a16:creationId xmlns:a16="http://schemas.microsoft.com/office/drawing/2014/main" id="{84CFDC0B-6893-1E8E-D2A2-80886FE91885}"/>
              </a:ext>
            </a:extLst>
          </p:cNvPr>
          <p:cNvSpPr/>
          <p:nvPr/>
        </p:nvSpPr>
        <p:spPr>
          <a:xfrm>
            <a:off x="5408612" y="3026808"/>
            <a:ext cx="3358374" cy="882647"/>
          </a:xfrm>
          <a:prstGeom prst="roundRect">
            <a:avLst/>
          </a:prstGeom>
          <a:solidFill>
            <a:schemeClr val="accent6">
              <a:lumMod val="75000"/>
              <a:alpha val="3607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4" name="TextBox 13">
            <a:extLst>
              <a:ext uri="{FF2B5EF4-FFF2-40B4-BE49-F238E27FC236}">
                <a16:creationId xmlns:a16="http://schemas.microsoft.com/office/drawing/2014/main" id="{A9DE2FE8-F7CA-BF25-12EC-6130A2100277}"/>
              </a:ext>
            </a:extLst>
          </p:cNvPr>
          <p:cNvSpPr txBox="1"/>
          <p:nvPr/>
        </p:nvSpPr>
        <p:spPr>
          <a:xfrm>
            <a:off x="187" y="6527683"/>
            <a:ext cx="4705134" cy="338554"/>
          </a:xfrm>
          <a:prstGeom prst="rect">
            <a:avLst/>
          </a:prstGeom>
          <a:noFill/>
        </p:spPr>
        <p:txBody>
          <a:bodyPr wrap="none" rtlCol="0">
            <a:spAutoFit/>
          </a:bodyPr>
          <a:lstStyle/>
          <a:p>
            <a:r>
              <a:rPr lang="en-FR" sz="1600" i="1" dirty="0"/>
              <a:t>Warning : the D (Discreminator) is called C (Critic) here</a:t>
            </a:r>
          </a:p>
        </p:txBody>
      </p:sp>
      <p:sp>
        <p:nvSpPr>
          <p:cNvPr id="16" name="TextBox 15">
            <a:extLst>
              <a:ext uri="{FF2B5EF4-FFF2-40B4-BE49-F238E27FC236}">
                <a16:creationId xmlns:a16="http://schemas.microsoft.com/office/drawing/2014/main" id="{33E16450-CC11-790A-702A-A7ED89AD6FF7}"/>
              </a:ext>
            </a:extLst>
          </p:cNvPr>
          <p:cNvSpPr txBox="1"/>
          <p:nvPr/>
        </p:nvSpPr>
        <p:spPr>
          <a:xfrm>
            <a:off x="7611183" y="4986542"/>
            <a:ext cx="2195883" cy="461665"/>
          </a:xfrm>
          <a:prstGeom prst="rect">
            <a:avLst/>
          </a:prstGeom>
          <a:noFill/>
        </p:spPr>
        <p:txBody>
          <a:bodyPr wrap="square">
            <a:spAutoFit/>
          </a:bodyPr>
          <a:lstStyle/>
          <a:p>
            <a:r>
              <a:rPr lang="en-GB" sz="2400" dirty="0">
                <a:solidFill>
                  <a:schemeClr val="accent6">
                    <a:lumMod val="75000"/>
                  </a:schemeClr>
                </a:solidFill>
              </a:rPr>
              <a:t>[</a:t>
            </a:r>
            <a:r>
              <a:rPr lang="fr-FR" sz="2400" dirty="0" err="1">
                <a:solidFill>
                  <a:schemeClr val="accent6">
                    <a:lumMod val="75000"/>
                  </a:schemeClr>
                </a:solidFill>
              </a:rPr>
              <a:t>Gulrajani</a:t>
            </a:r>
            <a:r>
              <a:rPr lang="fr-FR" sz="2400" dirty="0">
                <a:solidFill>
                  <a:schemeClr val="accent6">
                    <a:lumMod val="75000"/>
                  </a:schemeClr>
                </a:solidFill>
              </a:rPr>
              <a:t> 2017]</a:t>
            </a:r>
            <a:endParaRPr lang="en-GB" sz="2400" dirty="0">
              <a:solidFill>
                <a:schemeClr val="tx1"/>
              </a:solidFill>
            </a:endParaRPr>
          </a:p>
        </p:txBody>
      </p:sp>
      <p:sp>
        <p:nvSpPr>
          <p:cNvPr id="18" name="TextBox 17">
            <a:extLst>
              <a:ext uri="{FF2B5EF4-FFF2-40B4-BE49-F238E27FC236}">
                <a16:creationId xmlns:a16="http://schemas.microsoft.com/office/drawing/2014/main" id="{3489DE0D-ECCB-CDAC-C63A-45BABEC6E895}"/>
              </a:ext>
            </a:extLst>
          </p:cNvPr>
          <p:cNvSpPr txBox="1"/>
          <p:nvPr/>
        </p:nvSpPr>
        <p:spPr>
          <a:xfrm>
            <a:off x="750428" y="1722489"/>
            <a:ext cx="9654099" cy="523220"/>
          </a:xfrm>
          <a:prstGeom prst="rect">
            <a:avLst/>
          </a:prstGeom>
          <a:noFill/>
        </p:spPr>
        <p:txBody>
          <a:bodyPr wrap="square">
            <a:spAutoFit/>
          </a:bodyPr>
          <a:lstStyle/>
          <a:p>
            <a:pPr marL="0" indent="0">
              <a:buNone/>
            </a:pPr>
            <a:r>
              <a:rPr lang="en-FR" sz="2800" dirty="0"/>
              <a:t>Train with one </a:t>
            </a:r>
            <a:r>
              <a:rPr lang="en-FR" sz="2800" b="1" dirty="0"/>
              <a:t>phantom</a:t>
            </a:r>
            <a:r>
              <a:rPr lang="en-FR" sz="2800" dirty="0"/>
              <a:t> (CT, patient) with </a:t>
            </a:r>
            <a:r>
              <a:rPr lang="en-FR" sz="2800" b="1" dirty="0"/>
              <a:t>homogeneous</a:t>
            </a:r>
            <a:r>
              <a:rPr lang="en-FR" sz="2800" dirty="0"/>
              <a:t> activity</a:t>
            </a:r>
          </a:p>
        </p:txBody>
      </p:sp>
      <p:sp>
        <p:nvSpPr>
          <p:cNvPr id="15" name="Rectangle 14">
            <a:extLst>
              <a:ext uri="{FF2B5EF4-FFF2-40B4-BE49-F238E27FC236}">
                <a16:creationId xmlns:a16="http://schemas.microsoft.com/office/drawing/2014/main" id="{2177FF69-80F2-7C03-3F53-B6BB9B146415}"/>
              </a:ext>
            </a:extLst>
          </p:cNvPr>
          <p:cNvSpPr/>
          <p:nvPr/>
        </p:nvSpPr>
        <p:spPr>
          <a:xfrm>
            <a:off x="5267099" y="2753273"/>
            <a:ext cx="3903785" cy="13377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180887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276F0-262D-7A7F-2A6A-08C492DF26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98843" y="81212"/>
            <a:ext cx="8146775" cy="6647611"/>
          </a:xfrm>
          <a:prstGeom prst="rect">
            <a:avLst/>
          </a:prstGeom>
        </p:spPr>
      </p:pic>
      <p:sp>
        <p:nvSpPr>
          <p:cNvPr id="15" name="Rectangle 14">
            <a:extLst>
              <a:ext uri="{FF2B5EF4-FFF2-40B4-BE49-F238E27FC236}">
                <a16:creationId xmlns:a16="http://schemas.microsoft.com/office/drawing/2014/main" id="{0888A15E-7FA3-7B41-992D-1C7FB1BBFB59}"/>
              </a:ext>
            </a:extLst>
          </p:cNvPr>
          <p:cNvSpPr/>
          <p:nvPr/>
        </p:nvSpPr>
        <p:spPr>
          <a:xfrm>
            <a:off x="10981189" y="6280482"/>
            <a:ext cx="1210811" cy="577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 name="Title 1">
            <a:extLst>
              <a:ext uri="{FF2B5EF4-FFF2-40B4-BE49-F238E27FC236}">
                <a16:creationId xmlns:a16="http://schemas.microsoft.com/office/drawing/2014/main" id="{A5CD5D59-9B2A-B74C-85CD-759FAE74A54C}"/>
              </a:ext>
            </a:extLst>
          </p:cNvPr>
          <p:cNvSpPr>
            <a:spLocks noGrp="1"/>
          </p:cNvSpPr>
          <p:nvPr>
            <p:ph type="title"/>
          </p:nvPr>
        </p:nvSpPr>
        <p:spPr/>
        <p:txBody>
          <a:bodyPr/>
          <a:lstStyle/>
          <a:p>
            <a:r>
              <a:rPr lang="en-FR" dirty="0"/>
              <a:t>Results </a:t>
            </a:r>
          </a:p>
        </p:txBody>
      </p:sp>
      <p:pic>
        <p:nvPicPr>
          <p:cNvPr id="9" name="Picture 8" descr="Graphical user interface&#10;&#10;Description automatically generated">
            <a:extLst>
              <a:ext uri="{FF2B5EF4-FFF2-40B4-BE49-F238E27FC236}">
                <a16:creationId xmlns:a16="http://schemas.microsoft.com/office/drawing/2014/main" id="{9BB0695E-123D-404D-AD75-48E9916D68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5220" y="2055813"/>
            <a:ext cx="3343865" cy="1704020"/>
          </a:xfrm>
          <a:prstGeom prst="rect">
            <a:avLst/>
          </a:prstGeom>
        </p:spPr>
      </p:pic>
      <p:pic>
        <p:nvPicPr>
          <p:cNvPr id="10" name="Picture 9" descr="A picture containing text, black, white, night sky&#10;&#10;Description automatically generated">
            <a:extLst>
              <a:ext uri="{FF2B5EF4-FFF2-40B4-BE49-F238E27FC236}">
                <a16:creationId xmlns:a16="http://schemas.microsoft.com/office/drawing/2014/main" id="{EC9E24AB-38B6-F945-9D14-0547495B92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5220" y="3888172"/>
            <a:ext cx="3375773" cy="1990101"/>
          </a:xfrm>
          <a:prstGeom prst="rect">
            <a:avLst/>
          </a:prstGeom>
        </p:spPr>
      </p:pic>
      <p:sp>
        <p:nvSpPr>
          <p:cNvPr id="11" name="TextBox 10">
            <a:extLst>
              <a:ext uri="{FF2B5EF4-FFF2-40B4-BE49-F238E27FC236}">
                <a16:creationId xmlns:a16="http://schemas.microsoft.com/office/drawing/2014/main" id="{6BCB8157-35C4-E445-9B03-7AF8C6590F5E}"/>
              </a:ext>
            </a:extLst>
          </p:cNvPr>
          <p:cNvSpPr txBox="1"/>
          <p:nvPr/>
        </p:nvSpPr>
        <p:spPr>
          <a:xfrm>
            <a:off x="829445" y="5927089"/>
            <a:ext cx="2355132" cy="923330"/>
          </a:xfrm>
          <a:prstGeom prst="rect">
            <a:avLst/>
          </a:prstGeom>
          <a:noFill/>
        </p:spPr>
        <p:txBody>
          <a:bodyPr wrap="none" rtlCol="0">
            <a:spAutoFit/>
          </a:bodyPr>
          <a:lstStyle/>
          <a:p>
            <a:pPr algn="ctr"/>
            <a:r>
              <a:rPr lang="fr-FR" dirty="0"/>
              <a:t>2D projections</a:t>
            </a:r>
          </a:p>
          <a:p>
            <a:pPr algn="ctr"/>
            <a:r>
              <a:rPr lang="fr-FR" dirty="0"/>
              <a:t>Lu177 </a:t>
            </a:r>
          </a:p>
          <a:p>
            <a:pPr algn="ctr"/>
            <a:r>
              <a:rPr lang="fr-FR" dirty="0"/>
              <a:t>(2x </a:t>
            </a:r>
            <a:r>
              <a:rPr lang="fr-FR" dirty="0" err="1"/>
              <a:t>peaks</a:t>
            </a:r>
            <a:r>
              <a:rPr lang="fr-FR" dirty="0"/>
              <a:t> &amp; 4 x </a:t>
            </a:r>
            <a:r>
              <a:rPr lang="fr-FR" dirty="0" err="1"/>
              <a:t>scatter</a:t>
            </a:r>
            <a:r>
              <a:rPr lang="fr-FR" dirty="0"/>
              <a:t>)</a:t>
            </a:r>
            <a:endParaRPr lang="en-FR" dirty="0"/>
          </a:p>
        </p:txBody>
      </p:sp>
      <p:sp>
        <p:nvSpPr>
          <p:cNvPr id="3" name="TextBox 2">
            <a:extLst>
              <a:ext uri="{FF2B5EF4-FFF2-40B4-BE49-F238E27FC236}">
                <a16:creationId xmlns:a16="http://schemas.microsoft.com/office/drawing/2014/main" id="{C9346B1A-01BC-C04F-B692-780A9BC1A1E0}"/>
              </a:ext>
            </a:extLst>
          </p:cNvPr>
          <p:cNvSpPr txBox="1"/>
          <p:nvPr/>
        </p:nvSpPr>
        <p:spPr>
          <a:xfrm>
            <a:off x="3631784" y="2802280"/>
            <a:ext cx="410690" cy="584775"/>
          </a:xfrm>
          <a:prstGeom prst="rect">
            <a:avLst/>
          </a:prstGeom>
          <a:noFill/>
        </p:spPr>
        <p:txBody>
          <a:bodyPr wrap="none" rtlCol="0">
            <a:spAutoFit/>
          </a:bodyPr>
          <a:lstStyle/>
          <a:p>
            <a:r>
              <a:rPr lang="en-FR" sz="3200" b="1" dirty="0"/>
              <a:t>X</a:t>
            </a:r>
          </a:p>
        </p:txBody>
      </p:sp>
      <p:sp>
        <p:nvSpPr>
          <p:cNvPr id="8" name="TextBox 7">
            <a:extLst>
              <a:ext uri="{FF2B5EF4-FFF2-40B4-BE49-F238E27FC236}">
                <a16:creationId xmlns:a16="http://schemas.microsoft.com/office/drawing/2014/main" id="{B53C3CA3-1094-704A-941F-1625D2802871}"/>
              </a:ext>
            </a:extLst>
          </p:cNvPr>
          <p:cNvSpPr txBox="1"/>
          <p:nvPr/>
        </p:nvSpPr>
        <p:spPr>
          <a:xfrm>
            <a:off x="3631784" y="3470945"/>
            <a:ext cx="410690" cy="584775"/>
          </a:xfrm>
          <a:prstGeom prst="rect">
            <a:avLst/>
          </a:prstGeom>
          <a:noFill/>
        </p:spPr>
        <p:txBody>
          <a:bodyPr wrap="none" rtlCol="0">
            <a:spAutoFit/>
          </a:bodyPr>
          <a:lstStyle/>
          <a:p>
            <a:r>
              <a:rPr lang="en-FR" sz="3200" b="1" dirty="0"/>
              <a:t>Y</a:t>
            </a:r>
          </a:p>
        </p:txBody>
      </p:sp>
      <p:cxnSp>
        <p:nvCxnSpPr>
          <p:cNvPr id="5" name="Straight Connector 4">
            <a:extLst>
              <a:ext uri="{FF2B5EF4-FFF2-40B4-BE49-F238E27FC236}">
                <a16:creationId xmlns:a16="http://schemas.microsoft.com/office/drawing/2014/main" id="{6E36784C-F067-884D-9305-D7BBB1277D06}"/>
              </a:ext>
            </a:extLst>
          </p:cNvPr>
          <p:cNvCxnSpPr>
            <a:cxnSpLocks/>
          </p:cNvCxnSpPr>
          <p:nvPr/>
        </p:nvCxnSpPr>
        <p:spPr>
          <a:xfrm>
            <a:off x="3631784" y="3387055"/>
            <a:ext cx="8560216" cy="0"/>
          </a:xfrm>
          <a:prstGeom prst="line">
            <a:avLst/>
          </a:prstGeom>
          <a:ln w="38100"/>
        </p:spPr>
        <p:style>
          <a:lnRef idx="1">
            <a:schemeClr val="dk1"/>
          </a:lnRef>
          <a:fillRef idx="0">
            <a:schemeClr val="dk1"/>
          </a:fillRef>
          <a:effectRef idx="0">
            <a:schemeClr val="dk1"/>
          </a:effectRef>
          <a:fontRef idx="minor">
            <a:schemeClr val="tx1"/>
          </a:fontRef>
        </p:style>
      </p:cxnSp>
      <p:sp>
        <p:nvSpPr>
          <p:cNvPr id="17" name="Rounded Rectangle 16">
            <a:extLst>
              <a:ext uri="{FF2B5EF4-FFF2-40B4-BE49-F238E27FC236}">
                <a16:creationId xmlns:a16="http://schemas.microsoft.com/office/drawing/2014/main" id="{9D5F2847-39B6-AC47-8518-9D1227BF9368}"/>
              </a:ext>
            </a:extLst>
          </p:cNvPr>
          <p:cNvSpPr/>
          <p:nvPr/>
        </p:nvSpPr>
        <p:spPr>
          <a:xfrm>
            <a:off x="6591925" y="0"/>
            <a:ext cx="2869035" cy="6795083"/>
          </a:xfrm>
          <a:prstGeom prst="roundRect">
            <a:avLst/>
          </a:prstGeom>
          <a:solidFill>
            <a:srgbClr val="4472C4">
              <a:alpha val="2802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74733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F674C-740A-56C4-04D7-0635C38A8558}"/>
              </a:ext>
            </a:extLst>
          </p:cNvPr>
          <p:cNvSpPr>
            <a:spLocks noGrp="1"/>
          </p:cNvSpPr>
          <p:nvPr>
            <p:ph type="title"/>
          </p:nvPr>
        </p:nvSpPr>
        <p:spPr>
          <a:xfrm>
            <a:off x="838200" y="365125"/>
            <a:ext cx="10515600" cy="757384"/>
          </a:xfrm>
        </p:spPr>
        <p:txBody>
          <a:bodyPr/>
          <a:lstStyle/>
          <a:p>
            <a:pPr algn="ctr"/>
            <a:r>
              <a:rPr lang="en-FR" dirty="0"/>
              <a:t>Research applications</a:t>
            </a:r>
          </a:p>
        </p:txBody>
      </p:sp>
      <p:sp>
        <p:nvSpPr>
          <p:cNvPr id="4" name="TextBox 3">
            <a:extLst>
              <a:ext uri="{FF2B5EF4-FFF2-40B4-BE49-F238E27FC236}">
                <a16:creationId xmlns:a16="http://schemas.microsoft.com/office/drawing/2014/main" id="{E8A78684-7842-83C5-8A0C-FD9D0806A032}"/>
              </a:ext>
            </a:extLst>
          </p:cNvPr>
          <p:cNvSpPr txBox="1"/>
          <p:nvPr/>
        </p:nvSpPr>
        <p:spPr>
          <a:xfrm>
            <a:off x="1136799" y="1454334"/>
            <a:ext cx="2408608" cy="461665"/>
          </a:xfrm>
          <a:prstGeom prst="rect">
            <a:avLst/>
          </a:prstGeom>
          <a:noFill/>
        </p:spPr>
        <p:txBody>
          <a:bodyPr wrap="none" rtlCol="0">
            <a:spAutoFit/>
          </a:bodyPr>
          <a:lstStyle/>
          <a:p>
            <a:r>
              <a:rPr lang="en-FR" sz="2400" dirty="0"/>
              <a:t>Radiation therapy</a:t>
            </a:r>
          </a:p>
        </p:txBody>
      </p:sp>
      <p:sp>
        <p:nvSpPr>
          <p:cNvPr id="5" name="TextBox 4">
            <a:extLst>
              <a:ext uri="{FF2B5EF4-FFF2-40B4-BE49-F238E27FC236}">
                <a16:creationId xmlns:a16="http://schemas.microsoft.com/office/drawing/2014/main" id="{9B748610-51CF-840E-D4AF-81A128798B06}"/>
              </a:ext>
            </a:extLst>
          </p:cNvPr>
          <p:cNvSpPr txBox="1"/>
          <p:nvPr/>
        </p:nvSpPr>
        <p:spPr>
          <a:xfrm>
            <a:off x="5035666" y="3923996"/>
            <a:ext cx="2388795" cy="461665"/>
          </a:xfrm>
          <a:prstGeom prst="rect">
            <a:avLst/>
          </a:prstGeom>
          <a:noFill/>
        </p:spPr>
        <p:txBody>
          <a:bodyPr wrap="none" rtlCol="0">
            <a:spAutoFit/>
          </a:bodyPr>
          <a:lstStyle/>
          <a:p>
            <a:r>
              <a:rPr lang="en-FR" sz="2400"/>
              <a:t>Nuclear Medicine</a:t>
            </a:r>
          </a:p>
        </p:txBody>
      </p:sp>
      <p:sp>
        <p:nvSpPr>
          <p:cNvPr id="6" name="TextBox 5">
            <a:extLst>
              <a:ext uri="{FF2B5EF4-FFF2-40B4-BE49-F238E27FC236}">
                <a16:creationId xmlns:a16="http://schemas.microsoft.com/office/drawing/2014/main" id="{E0BBB71B-474A-B033-44FF-C5BEBB540C80}"/>
              </a:ext>
            </a:extLst>
          </p:cNvPr>
          <p:cNvSpPr txBox="1"/>
          <p:nvPr/>
        </p:nvSpPr>
        <p:spPr>
          <a:xfrm>
            <a:off x="9397128" y="1454333"/>
            <a:ext cx="1409360" cy="461665"/>
          </a:xfrm>
          <a:prstGeom prst="rect">
            <a:avLst/>
          </a:prstGeom>
          <a:noFill/>
        </p:spPr>
        <p:txBody>
          <a:bodyPr wrap="none" rtlCol="0">
            <a:spAutoFit/>
          </a:bodyPr>
          <a:lstStyle/>
          <a:p>
            <a:r>
              <a:rPr lang="en-FR" sz="2400"/>
              <a:t>Radiology</a:t>
            </a:r>
          </a:p>
        </p:txBody>
      </p:sp>
      <p:pic>
        <p:nvPicPr>
          <p:cNvPr id="7" name="Picture 2" descr="9 Things to Know About Radiation Therapy">
            <a:extLst>
              <a:ext uri="{FF2B5EF4-FFF2-40B4-BE49-F238E27FC236}">
                <a16:creationId xmlns:a16="http://schemas.microsoft.com/office/drawing/2014/main" id="{8DC61C12-559D-D27E-A7B5-BE2E3617586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0831" y="1847637"/>
            <a:ext cx="4093464" cy="2728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descr="Radiology | VCU Health">
            <a:extLst>
              <a:ext uri="{FF2B5EF4-FFF2-40B4-BE49-F238E27FC236}">
                <a16:creationId xmlns:a16="http://schemas.microsoft.com/office/drawing/2014/main" id="{D6484FDE-824D-7503-473A-AD2DA3DA0C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86476" y="1847637"/>
            <a:ext cx="4114821" cy="27415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Nuclear Medicine - IPEM">
            <a:extLst>
              <a:ext uri="{FF2B5EF4-FFF2-40B4-BE49-F238E27FC236}">
                <a16:creationId xmlns:a16="http://schemas.microsoft.com/office/drawing/2014/main" id="{B7491193-FA49-1876-4FFF-7607F87A449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03905" y="4370021"/>
            <a:ext cx="4584191" cy="2406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8289EFB-8E09-2484-7278-E2183D3C8552}"/>
              </a:ext>
            </a:extLst>
          </p:cNvPr>
          <p:cNvSpPr txBox="1"/>
          <p:nvPr/>
        </p:nvSpPr>
        <p:spPr>
          <a:xfrm>
            <a:off x="5254475" y="2022512"/>
            <a:ext cx="1951175" cy="1569660"/>
          </a:xfrm>
          <a:prstGeom prst="rect">
            <a:avLst/>
          </a:prstGeom>
          <a:noFill/>
        </p:spPr>
        <p:txBody>
          <a:bodyPr wrap="none" rtlCol="0">
            <a:spAutoFit/>
          </a:bodyPr>
          <a:lstStyle/>
          <a:p>
            <a:pPr algn="ctr"/>
            <a:r>
              <a:rPr lang="en-FR" sz="3200" b="1" dirty="0"/>
              <a:t>Diagnostic</a:t>
            </a:r>
          </a:p>
          <a:p>
            <a:pPr algn="ctr"/>
            <a:r>
              <a:rPr lang="en-FR" sz="3200" b="1" dirty="0"/>
              <a:t>Therapy</a:t>
            </a:r>
          </a:p>
          <a:p>
            <a:pPr algn="ctr"/>
            <a:r>
              <a:rPr lang="en-FR" sz="3200" b="1" dirty="0"/>
              <a:t>Cancer</a:t>
            </a:r>
          </a:p>
        </p:txBody>
      </p:sp>
    </p:spTree>
    <p:extLst>
      <p:ext uri="{BB962C8B-B14F-4D97-AF65-F5344CB8AC3E}">
        <p14:creationId xmlns:p14="http://schemas.microsoft.com/office/powerpoint/2010/main" val="725137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0E04D1-38CA-AE4E-B156-2FCDEF00AAD8}"/>
              </a:ext>
            </a:extLst>
          </p:cNvPr>
          <p:cNvSpPr>
            <a:spLocks noGrp="1"/>
          </p:cNvSpPr>
          <p:nvPr>
            <p:ph type="title"/>
          </p:nvPr>
        </p:nvSpPr>
        <p:spPr/>
        <p:txBody>
          <a:bodyPr/>
          <a:lstStyle/>
          <a:p>
            <a:r>
              <a:rPr lang="en-FR" dirty="0"/>
              <a:t>SPECT simulation</a:t>
            </a:r>
          </a:p>
        </p:txBody>
      </p:sp>
      <p:sp>
        <p:nvSpPr>
          <p:cNvPr id="5" name="Content Placeholder 4">
            <a:extLst>
              <a:ext uri="{FF2B5EF4-FFF2-40B4-BE49-F238E27FC236}">
                <a16:creationId xmlns:a16="http://schemas.microsoft.com/office/drawing/2014/main" id="{59332E39-3E26-8240-8E35-ADA580CB81D9}"/>
              </a:ext>
            </a:extLst>
          </p:cNvPr>
          <p:cNvSpPr>
            <a:spLocks noGrp="1"/>
          </p:cNvSpPr>
          <p:nvPr>
            <p:ph idx="1"/>
          </p:nvPr>
        </p:nvSpPr>
        <p:spPr/>
        <p:txBody>
          <a:bodyPr/>
          <a:lstStyle/>
          <a:p>
            <a:r>
              <a:rPr lang="en-FR" dirty="0"/>
              <a:t>Part1: from emission to patient exit</a:t>
            </a:r>
          </a:p>
          <a:p>
            <a:r>
              <a:rPr lang="en-FR" dirty="0"/>
              <a:t>Part2: track gammas inside the detector</a:t>
            </a:r>
          </a:p>
        </p:txBody>
      </p:sp>
      <p:pic>
        <p:nvPicPr>
          <p:cNvPr id="8" name="Image 4" descr="Image 4">
            <a:extLst>
              <a:ext uri="{FF2B5EF4-FFF2-40B4-BE49-F238E27FC236}">
                <a16:creationId xmlns:a16="http://schemas.microsoft.com/office/drawing/2014/main" id="{6F0E9CFD-0DD2-2040-A895-3CE3A6553E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4954" y="3187733"/>
            <a:ext cx="3506102" cy="2989230"/>
          </a:xfrm>
          <a:prstGeom prst="rect">
            <a:avLst/>
          </a:prstGeom>
          <a:ln w="12700">
            <a:miter lim="400000"/>
          </a:ln>
        </p:spPr>
      </p:pic>
      <p:sp>
        <p:nvSpPr>
          <p:cNvPr id="2" name="Triangle 1">
            <a:extLst>
              <a:ext uri="{FF2B5EF4-FFF2-40B4-BE49-F238E27FC236}">
                <a16:creationId xmlns:a16="http://schemas.microsoft.com/office/drawing/2014/main" id="{9B08D068-748D-DC4B-99EC-622A4BF18072}"/>
              </a:ext>
            </a:extLst>
          </p:cNvPr>
          <p:cNvSpPr/>
          <p:nvPr/>
        </p:nvSpPr>
        <p:spPr>
          <a:xfrm>
            <a:off x="3378631" y="3037668"/>
            <a:ext cx="8331629" cy="3274232"/>
          </a:xfrm>
          <a:prstGeom prst="triangle">
            <a:avLst>
              <a:gd name="adj" fmla="val 1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3" name="Picture 2">
            <a:extLst>
              <a:ext uri="{FF2B5EF4-FFF2-40B4-BE49-F238E27FC236}">
                <a16:creationId xmlns:a16="http://schemas.microsoft.com/office/drawing/2014/main" id="{6697FCE1-7D89-5949-B95F-4FF95F95E6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345" t="-724" r="17898" b="38337"/>
          <a:stretch/>
        </p:blipFill>
        <p:spPr>
          <a:xfrm>
            <a:off x="5243052" y="3429000"/>
            <a:ext cx="5773994" cy="2448233"/>
          </a:xfrm>
          <a:prstGeom prst="rect">
            <a:avLst/>
          </a:prstGeom>
        </p:spPr>
      </p:pic>
      <p:sp>
        <p:nvSpPr>
          <p:cNvPr id="7" name="Rounded Rectangle 6">
            <a:extLst>
              <a:ext uri="{FF2B5EF4-FFF2-40B4-BE49-F238E27FC236}">
                <a16:creationId xmlns:a16="http://schemas.microsoft.com/office/drawing/2014/main" id="{05149755-1E3C-4B6B-F019-C1BADDC994E3}"/>
              </a:ext>
            </a:extLst>
          </p:cNvPr>
          <p:cNvSpPr/>
          <p:nvPr/>
        </p:nvSpPr>
        <p:spPr>
          <a:xfrm>
            <a:off x="838200" y="2312451"/>
            <a:ext cx="6250289" cy="506320"/>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 name="Rounded Rectangle 8">
            <a:extLst>
              <a:ext uri="{FF2B5EF4-FFF2-40B4-BE49-F238E27FC236}">
                <a16:creationId xmlns:a16="http://schemas.microsoft.com/office/drawing/2014/main" id="{5A2135AD-ADEC-8983-601C-8630A28EC163}"/>
              </a:ext>
            </a:extLst>
          </p:cNvPr>
          <p:cNvSpPr/>
          <p:nvPr/>
        </p:nvSpPr>
        <p:spPr>
          <a:xfrm>
            <a:off x="7912205" y="3037669"/>
            <a:ext cx="3219294" cy="2448234"/>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400789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877C-F904-B048-86C1-85225DB2F73A}"/>
              </a:ext>
            </a:extLst>
          </p:cNvPr>
          <p:cNvSpPr>
            <a:spLocks noGrp="1"/>
          </p:cNvSpPr>
          <p:nvPr>
            <p:ph type="title"/>
          </p:nvPr>
        </p:nvSpPr>
        <p:spPr/>
        <p:txBody>
          <a:bodyPr/>
          <a:lstStyle/>
          <a:p>
            <a:pPr marL="0" indent="0">
              <a:buNone/>
            </a:pPr>
            <a:r>
              <a:rPr lang="en-FR" dirty="0"/>
              <a:t>Angular Response Function (ARF)</a:t>
            </a:r>
          </a:p>
        </p:txBody>
      </p:sp>
      <p:sp>
        <p:nvSpPr>
          <p:cNvPr id="3" name="Content Placeholder 2">
            <a:extLst>
              <a:ext uri="{FF2B5EF4-FFF2-40B4-BE49-F238E27FC236}">
                <a16:creationId xmlns:a16="http://schemas.microsoft.com/office/drawing/2014/main" id="{DF9B34B9-4524-E947-B277-1DDAE503B33F}"/>
              </a:ext>
            </a:extLst>
          </p:cNvPr>
          <p:cNvSpPr>
            <a:spLocks noGrp="1"/>
          </p:cNvSpPr>
          <p:nvPr>
            <p:ph idx="1"/>
          </p:nvPr>
        </p:nvSpPr>
        <p:spPr/>
        <p:txBody>
          <a:bodyPr/>
          <a:lstStyle/>
          <a:p>
            <a:r>
              <a:rPr lang="en-FR" dirty="0"/>
              <a:t>Train with MC detected events</a:t>
            </a:r>
          </a:p>
          <a:p>
            <a:r>
              <a:rPr lang="en-FR" dirty="0"/>
              <a:t>Detection probability</a:t>
            </a:r>
          </a:p>
          <a:p>
            <a:r>
              <a:rPr lang="en-FR" dirty="0"/>
              <a:t>Neural Network  </a:t>
            </a:r>
          </a:p>
        </p:txBody>
      </p:sp>
      <p:pic>
        <p:nvPicPr>
          <p:cNvPr id="4" name="Picture 3">
            <a:extLst>
              <a:ext uri="{FF2B5EF4-FFF2-40B4-BE49-F238E27FC236}">
                <a16:creationId xmlns:a16="http://schemas.microsoft.com/office/drawing/2014/main" id="{E34905ED-1216-F343-913B-4272B60130E0}"/>
              </a:ext>
            </a:extLst>
          </p:cNvPr>
          <p:cNvPicPr>
            <a:picLocks noChangeAspect="1"/>
          </p:cNvPicPr>
          <p:nvPr/>
        </p:nvPicPr>
        <p:blipFill>
          <a:blip r:embed="rId2" cstate="print"/>
          <a:stretch>
            <a:fillRect/>
          </a:stretch>
        </p:blipFill>
        <p:spPr>
          <a:xfrm>
            <a:off x="5726884" y="2801752"/>
            <a:ext cx="5754012" cy="2523690"/>
          </a:xfrm>
          <a:prstGeom prst="rect">
            <a:avLst/>
          </a:prstGeom>
        </p:spPr>
      </p:pic>
      <p:sp>
        <p:nvSpPr>
          <p:cNvPr id="8" name="TextBox 7">
            <a:extLst>
              <a:ext uri="{FF2B5EF4-FFF2-40B4-BE49-F238E27FC236}">
                <a16:creationId xmlns:a16="http://schemas.microsoft.com/office/drawing/2014/main" id="{29669C83-312D-444B-8D3B-53AA7E54A6AA}"/>
              </a:ext>
            </a:extLst>
          </p:cNvPr>
          <p:cNvSpPr txBox="1"/>
          <p:nvPr/>
        </p:nvSpPr>
        <p:spPr>
          <a:xfrm>
            <a:off x="1551148" y="4499113"/>
            <a:ext cx="2258852" cy="1589538"/>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a:spAutoFit/>
          </a:bodyPr>
          <a:lstStyle/>
          <a:p>
            <a:pPr algn="ctr"/>
            <a:r>
              <a:rPr lang="en-GB" sz="2400" dirty="0">
                <a:solidFill>
                  <a:schemeClr val="accent6">
                    <a:lumMod val="75000"/>
                  </a:schemeClr>
                </a:solidFill>
                <a:latin typeface="Calibri" panose="020F0502020204030204" pitchFamily="34" charset="0"/>
                <a:cs typeface="Calibri" panose="020F0502020204030204" pitchFamily="34" charset="0"/>
              </a:rPr>
              <a:t>[Song2005] [Descourt2010] [Rydeen2018]</a:t>
            </a:r>
          </a:p>
          <a:p>
            <a:pPr algn="ctr"/>
            <a:r>
              <a:rPr lang="en-GB" sz="2400" dirty="0">
                <a:solidFill>
                  <a:schemeClr val="accent6">
                    <a:lumMod val="75000"/>
                  </a:schemeClr>
                </a:solidFill>
                <a:latin typeface="Calibri" panose="020F0502020204030204" pitchFamily="34" charset="0"/>
                <a:cs typeface="Calibri" panose="020F0502020204030204" pitchFamily="34" charset="0"/>
              </a:rPr>
              <a:t>[Sarrut2018]</a:t>
            </a:r>
          </a:p>
        </p:txBody>
      </p:sp>
      <p:grpSp>
        <p:nvGrpSpPr>
          <p:cNvPr id="14" name="Group 13">
            <a:extLst>
              <a:ext uri="{FF2B5EF4-FFF2-40B4-BE49-F238E27FC236}">
                <a16:creationId xmlns:a16="http://schemas.microsoft.com/office/drawing/2014/main" id="{6F45F86A-F447-4545-A20E-47D56BD768BB}"/>
              </a:ext>
            </a:extLst>
          </p:cNvPr>
          <p:cNvGrpSpPr/>
          <p:nvPr/>
        </p:nvGrpSpPr>
        <p:grpSpPr>
          <a:xfrm>
            <a:off x="8603890" y="2462873"/>
            <a:ext cx="1226466" cy="3403971"/>
            <a:chOff x="8603890" y="2462873"/>
            <a:chExt cx="1226466" cy="3403971"/>
          </a:xfrm>
        </p:grpSpPr>
        <p:cxnSp>
          <p:nvCxnSpPr>
            <p:cNvPr id="6" name="Straight Connector 5">
              <a:extLst>
                <a:ext uri="{FF2B5EF4-FFF2-40B4-BE49-F238E27FC236}">
                  <a16:creationId xmlns:a16="http://schemas.microsoft.com/office/drawing/2014/main" id="{76FE0204-BCD5-4847-80D2-CEC16C81DF2A}"/>
                </a:ext>
              </a:extLst>
            </p:cNvPr>
            <p:cNvCxnSpPr>
              <a:cxnSpLocks/>
            </p:cNvCxnSpPr>
            <p:nvPr/>
          </p:nvCxnSpPr>
          <p:spPr>
            <a:xfrm>
              <a:off x="8730184" y="2462873"/>
              <a:ext cx="947772" cy="325045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8E12E71-D92C-3247-BDD0-BD0A3F759254}"/>
                </a:ext>
              </a:extLst>
            </p:cNvPr>
            <p:cNvCxnSpPr>
              <a:cxnSpLocks/>
            </p:cNvCxnSpPr>
            <p:nvPr/>
          </p:nvCxnSpPr>
          <p:spPr>
            <a:xfrm flipH="1">
              <a:off x="8603890" y="2462873"/>
              <a:ext cx="1226466" cy="340397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188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877C-F904-B048-86C1-85225DB2F73A}"/>
              </a:ext>
            </a:extLst>
          </p:cNvPr>
          <p:cNvSpPr>
            <a:spLocks noGrp="1"/>
          </p:cNvSpPr>
          <p:nvPr>
            <p:ph type="title"/>
          </p:nvPr>
        </p:nvSpPr>
        <p:spPr/>
        <p:txBody>
          <a:bodyPr/>
          <a:lstStyle/>
          <a:p>
            <a:pPr marL="0" indent="0">
              <a:buNone/>
            </a:pPr>
            <a:r>
              <a:rPr lang="en-FR" dirty="0"/>
              <a:t>Angular Response Function (ARF)</a:t>
            </a:r>
          </a:p>
        </p:txBody>
      </p:sp>
      <p:sp>
        <p:nvSpPr>
          <p:cNvPr id="3" name="Content Placeholder 2">
            <a:extLst>
              <a:ext uri="{FF2B5EF4-FFF2-40B4-BE49-F238E27FC236}">
                <a16:creationId xmlns:a16="http://schemas.microsoft.com/office/drawing/2014/main" id="{DF9B34B9-4524-E947-B277-1DDAE503B33F}"/>
              </a:ext>
            </a:extLst>
          </p:cNvPr>
          <p:cNvSpPr>
            <a:spLocks noGrp="1"/>
          </p:cNvSpPr>
          <p:nvPr>
            <p:ph idx="1"/>
          </p:nvPr>
        </p:nvSpPr>
        <p:spPr/>
        <p:txBody>
          <a:bodyPr/>
          <a:lstStyle/>
          <a:p>
            <a:r>
              <a:rPr lang="en-FR" dirty="0"/>
              <a:t>Train with MC detected events</a:t>
            </a:r>
          </a:p>
          <a:p>
            <a:r>
              <a:rPr lang="en-FR" dirty="0"/>
              <a:t>Detection probability</a:t>
            </a:r>
          </a:p>
          <a:p>
            <a:r>
              <a:rPr lang="en-FR" dirty="0"/>
              <a:t>Neural Network  </a:t>
            </a:r>
          </a:p>
        </p:txBody>
      </p:sp>
      <p:grpSp>
        <p:nvGrpSpPr>
          <p:cNvPr id="5" name="Group 4">
            <a:extLst>
              <a:ext uri="{FF2B5EF4-FFF2-40B4-BE49-F238E27FC236}">
                <a16:creationId xmlns:a16="http://schemas.microsoft.com/office/drawing/2014/main" id="{D96008AF-B32E-A44B-A6CD-92E7CE87AB3A}"/>
              </a:ext>
            </a:extLst>
          </p:cNvPr>
          <p:cNvGrpSpPr/>
          <p:nvPr/>
        </p:nvGrpSpPr>
        <p:grpSpPr>
          <a:xfrm>
            <a:off x="4797552" y="2987201"/>
            <a:ext cx="7394448" cy="3189762"/>
            <a:chOff x="4774220" y="3122138"/>
            <a:chExt cx="7394448" cy="3189762"/>
          </a:xfrm>
        </p:grpSpPr>
        <p:pic>
          <p:nvPicPr>
            <p:cNvPr id="6" name="Picture 5">
              <a:extLst>
                <a:ext uri="{FF2B5EF4-FFF2-40B4-BE49-F238E27FC236}">
                  <a16:creationId xmlns:a16="http://schemas.microsoft.com/office/drawing/2014/main" id="{A0AB168B-3D99-6A46-95AA-2D5855E8A42F}"/>
                </a:ext>
              </a:extLst>
            </p:cNvPr>
            <p:cNvPicPr>
              <a:picLocks noChangeAspect="1"/>
            </p:cNvPicPr>
            <p:nvPr/>
          </p:nvPicPr>
          <p:blipFill>
            <a:blip r:embed="rId2" cstate="print"/>
            <a:stretch>
              <a:fillRect/>
            </a:stretch>
          </p:blipFill>
          <p:spPr>
            <a:xfrm>
              <a:off x="4774220" y="3122138"/>
              <a:ext cx="7394448" cy="3189762"/>
            </a:xfrm>
            <a:prstGeom prst="rect">
              <a:avLst/>
            </a:prstGeom>
          </p:spPr>
        </p:pic>
        <p:sp>
          <p:nvSpPr>
            <p:cNvPr id="7" name="Oval 6">
              <a:extLst>
                <a:ext uri="{FF2B5EF4-FFF2-40B4-BE49-F238E27FC236}">
                  <a16:creationId xmlns:a16="http://schemas.microsoft.com/office/drawing/2014/main" id="{C4D04692-38CD-5044-850D-BFA681FE0AF7}"/>
                </a:ext>
              </a:extLst>
            </p:cNvPr>
            <p:cNvSpPr/>
            <p:nvPr/>
          </p:nvSpPr>
          <p:spPr>
            <a:xfrm>
              <a:off x="8237284" y="3826045"/>
              <a:ext cx="1644371" cy="12377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t>ARF</a:t>
              </a:r>
            </a:p>
          </p:txBody>
        </p:sp>
      </p:grpSp>
      <p:pic>
        <p:nvPicPr>
          <p:cNvPr id="9" name="Picture 8" descr="Image result for neural network">
            <a:extLst>
              <a:ext uri="{FF2B5EF4-FFF2-40B4-BE49-F238E27FC236}">
                <a16:creationId xmlns:a16="http://schemas.microsoft.com/office/drawing/2014/main" id="{042134C0-0300-214D-A46F-362E8598DC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94776" y="3821802"/>
            <a:ext cx="1282000" cy="976343"/>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86423056-2773-900F-9424-A43A25B61BF3}"/>
              </a:ext>
            </a:extLst>
          </p:cNvPr>
          <p:cNvSpPr txBox="1"/>
          <p:nvPr/>
        </p:nvSpPr>
        <p:spPr>
          <a:xfrm>
            <a:off x="1551148" y="4499113"/>
            <a:ext cx="2258852" cy="1589538"/>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a:spAutoFit/>
          </a:bodyPr>
          <a:lstStyle/>
          <a:p>
            <a:pPr algn="ctr"/>
            <a:r>
              <a:rPr lang="en-GB" sz="2400" dirty="0">
                <a:solidFill>
                  <a:schemeClr val="accent6">
                    <a:lumMod val="75000"/>
                  </a:schemeClr>
                </a:solidFill>
                <a:latin typeface="Calibri" panose="020F0502020204030204" pitchFamily="34" charset="0"/>
                <a:cs typeface="Calibri" panose="020F0502020204030204" pitchFamily="34" charset="0"/>
              </a:rPr>
              <a:t>[Song2005] [Descourt2010] [Rydeen2018]</a:t>
            </a:r>
          </a:p>
          <a:p>
            <a:pPr algn="ctr"/>
            <a:r>
              <a:rPr lang="en-GB" sz="2400" dirty="0">
                <a:solidFill>
                  <a:schemeClr val="accent6">
                    <a:lumMod val="75000"/>
                  </a:schemeClr>
                </a:solidFill>
                <a:latin typeface="Calibri" panose="020F0502020204030204" pitchFamily="34" charset="0"/>
                <a:cs typeface="Calibri" panose="020F0502020204030204" pitchFamily="34" charset="0"/>
              </a:rPr>
              <a:t>[Sarrut2018]</a:t>
            </a:r>
          </a:p>
        </p:txBody>
      </p:sp>
      <p:sp>
        <p:nvSpPr>
          <p:cNvPr id="10" name="Rectangle 9">
            <a:extLst>
              <a:ext uri="{FF2B5EF4-FFF2-40B4-BE49-F238E27FC236}">
                <a16:creationId xmlns:a16="http://schemas.microsoft.com/office/drawing/2014/main" id="{48AB2C2E-D001-3628-7B2C-6737E387CA34}"/>
              </a:ext>
            </a:extLst>
          </p:cNvPr>
          <p:cNvSpPr/>
          <p:nvPr/>
        </p:nvSpPr>
        <p:spPr>
          <a:xfrm>
            <a:off x="9695663" y="5864251"/>
            <a:ext cx="2100853" cy="453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2" name="TextBox 11">
            <a:extLst>
              <a:ext uri="{FF2B5EF4-FFF2-40B4-BE49-F238E27FC236}">
                <a16:creationId xmlns:a16="http://schemas.microsoft.com/office/drawing/2014/main" id="{0EE41411-80AB-A963-912C-2D55AC874C41}"/>
              </a:ext>
            </a:extLst>
          </p:cNvPr>
          <p:cNvSpPr txBox="1"/>
          <p:nvPr/>
        </p:nvSpPr>
        <p:spPr>
          <a:xfrm>
            <a:off x="5643737" y="6121448"/>
            <a:ext cx="6128746" cy="523220"/>
          </a:xfrm>
          <a:prstGeom prst="rect">
            <a:avLst/>
          </a:prstGeom>
          <a:noFill/>
        </p:spPr>
        <p:txBody>
          <a:bodyPr wrap="square">
            <a:spAutoFit/>
          </a:bodyPr>
          <a:lstStyle/>
          <a:p>
            <a:pPr marL="0" indent="0" algn="ctr">
              <a:buNone/>
            </a:pPr>
            <a:r>
              <a:rPr lang="en-GB" sz="2800" dirty="0">
                <a:solidFill>
                  <a:schemeClr val="accent1"/>
                </a:solidFill>
              </a:rPr>
              <a:t>Speedup : ~ x</a:t>
            </a:r>
            <a:r>
              <a:rPr lang="en-FR" sz="2800" dirty="0">
                <a:solidFill>
                  <a:schemeClr val="accent1"/>
                </a:solidFill>
              </a:rPr>
              <a:t>10 (but different noise)</a:t>
            </a:r>
          </a:p>
        </p:txBody>
      </p:sp>
      <p:sp>
        <p:nvSpPr>
          <p:cNvPr id="11" name="Rectangle 10">
            <a:extLst>
              <a:ext uri="{FF2B5EF4-FFF2-40B4-BE49-F238E27FC236}">
                <a16:creationId xmlns:a16="http://schemas.microsoft.com/office/drawing/2014/main" id="{E44A7083-E2FD-81BB-5983-B5CEDFF78D8B}"/>
              </a:ext>
            </a:extLst>
          </p:cNvPr>
          <p:cNvSpPr/>
          <p:nvPr/>
        </p:nvSpPr>
        <p:spPr>
          <a:xfrm>
            <a:off x="4697894" y="2285652"/>
            <a:ext cx="7494106" cy="38913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8" name="Picture 7">
            <a:extLst>
              <a:ext uri="{FF2B5EF4-FFF2-40B4-BE49-F238E27FC236}">
                <a16:creationId xmlns:a16="http://schemas.microsoft.com/office/drawing/2014/main" id="{DAA58D0F-0B0A-CF06-829A-4D4020A3E8C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0064"/>
          <a:stretch/>
        </p:blipFill>
        <p:spPr>
          <a:xfrm>
            <a:off x="7215101" y="1498630"/>
            <a:ext cx="2986019" cy="4537346"/>
          </a:xfrm>
          <a:prstGeom prst="rect">
            <a:avLst/>
          </a:prstGeom>
        </p:spPr>
      </p:pic>
    </p:spTree>
    <p:extLst>
      <p:ext uri="{BB962C8B-B14F-4D97-AF65-F5344CB8AC3E}">
        <p14:creationId xmlns:p14="http://schemas.microsoft.com/office/powerpoint/2010/main" val="354476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0E04D1-38CA-AE4E-B156-2FCDEF00AAD8}"/>
              </a:ext>
            </a:extLst>
          </p:cNvPr>
          <p:cNvSpPr>
            <a:spLocks noGrp="1"/>
          </p:cNvSpPr>
          <p:nvPr>
            <p:ph type="title"/>
          </p:nvPr>
        </p:nvSpPr>
        <p:spPr/>
        <p:txBody>
          <a:bodyPr/>
          <a:lstStyle/>
          <a:p>
            <a:r>
              <a:rPr lang="en-FR" dirty="0"/>
              <a:t>Combine GAN and ANN</a:t>
            </a:r>
          </a:p>
        </p:txBody>
      </p:sp>
      <p:pic>
        <p:nvPicPr>
          <p:cNvPr id="6" name="Picture 5" descr="Diagram&#10;&#10;Description automatically generated">
            <a:extLst>
              <a:ext uri="{FF2B5EF4-FFF2-40B4-BE49-F238E27FC236}">
                <a16:creationId xmlns:a16="http://schemas.microsoft.com/office/drawing/2014/main" id="{72F2ACDD-F231-DE41-924C-738ADA3EAB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516" y="1842707"/>
            <a:ext cx="8291489" cy="4407807"/>
          </a:xfrm>
          <a:prstGeom prst="rect">
            <a:avLst/>
          </a:prstGeom>
        </p:spPr>
      </p:pic>
      <p:grpSp>
        <p:nvGrpSpPr>
          <p:cNvPr id="16" name="Group 15">
            <a:extLst>
              <a:ext uri="{FF2B5EF4-FFF2-40B4-BE49-F238E27FC236}">
                <a16:creationId xmlns:a16="http://schemas.microsoft.com/office/drawing/2014/main" id="{4F4381C1-C853-5D4C-876C-CE8FB6538D18}"/>
              </a:ext>
            </a:extLst>
          </p:cNvPr>
          <p:cNvGrpSpPr/>
          <p:nvPr/>
        </p:nvGrpSpPr>
        <p:grpSpPr>
          <a:xfrm>
            <a:off x="6547182" y="3457404"/>
            <a:ext cx="2311420" cy="2344315"/>
            <a:chOff x="10206334" y="4300186"/>
            <a:chExt cx="2049139" cy="2078301"/>
          </a:xfrm>
        </p:grpSpPr>
        <p:grpSp>
          <p:nvGrpSpPr>
            <p:cNvPr id="15" name="Group 14">
              <a:extLst>
                <a:ext uri="{FF2B5EF4-FFF2-40B4-BE49-F238E27FC236}">
                  <a16:creationId xmlns:a16="http://schemas.microsoft.com/office/drawing/2014/main" id="{E64345B2-989F-294C-829B-20D88D2E794D}"/>
                </a:ext>
              </a:extLst>
            </p:cNvPr>
            <p:cNvGrpSpPr/>
            <p:nvPr/>
          </p:nvGrpSpPr>
          <p:grpSpPr>
            <a:xfrm>
              <a:off x="10596177" y="4300186"/>
              <a:ext cx="1429219" cy="1938683"/>
              <a:chOff x="10596177" y="4300186"/>
              <a:chExt cx="1429219" cy="1938683"/>
            </a:xfrm>
          </p:grpSpPr>
          <p:sp>
            <p:nvSpPr>
              <p:cNvPr id="13" name="Rectangle 12">
                <a:extLst>
                  <a:ext uri="{FF2B5EF4-FFF2-40B4-BE49-F238E27FC236}">
                    <a16:creationId xmlns:a16="http://schemas.microsoft.com/office/drawing/2014/main" id="{503FF8BE-9E42-7646-B561-9AD0616FD30F}"/>
                  </a:ext>
                </a:extLst>
              </p:cNvPr>
              <p:cNvSpPr/>
              <p:nvPr/>
            </p:nvSpPr>
            <p:spPr>
              <a:xfrm rot="20700248">
                <a:off x="10596177" y="4300186"/>
                <a:ext cx="1294317" cy="1938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4" name="Rectangle 13">
                <a:extLst>
                  <a:ext uri="{FF2B5EF4-FFF2-40B4-BE49-F238E27FC236}">
                    <a16:creationId xmlns:a16="http://schemas.microsoft.com/office/drawing/2014/main" id="{0618F773-70FF-3345-B382-20BCD6498F57}"/>
                  </a:ext>
                </a:extLst>
              </p:cNvPr>
              <p:cNvSpPr/>
              <p:nvPr/>
            </p:nvSpPr>
            <p:spPr>
              <a:xfrm>
                <a:off x="10869433" y="4493516"/>
                <a:ext cx="1155963" cy="658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grpSp>
          <p:nvGrpSpPr>
            <p:cNvPr id="3" name="Group 2">
              <a:extLst>
                <a:ext uri="{FF2B5EF4-FFF2-40B4-BE49-F238E27FC236}">
                  <a16:creationId xmlns:a16="http://schemas.microsoft.com/office/drawing/2014/main" id="{9A9EC7AB-CB4E-1A46-8E65-1EB6B3A0DD02}"/>
                </a:ext>
              </a:extLst>
            </p:cNvPr>
            <p:cNvGrpSpPr/>
            <p:nvPr/>
          </p:nvGrpSpPr>
          <p:grpSpPr>
            <a:xfrm>
              <a:off x="10206334" y="4537681"/>
              <a:ext cx="2049139" cy="1840806"/>
              <a:chOff x="9241436" y="305828"/>
              <a:chExt cx="2049139" cy="1840806"/>
            </a:xfrm>
          </p:grpSpPr>
          <p:pic>
            <p:nvPicPr>
              <p:cNvPr id="7" name="Picture 6" descr="Diagram&#10;&#10;Description automatically generated">
                <a:extLst>
                  <a:ext uri="{FF2B5EF4-FFF2-40B4-BE49-F238E27FC236}">
                    <a16:creationId xmlns:a16="http://schemas.microsoft.com/office/drawing/2014/main" id="{EFC370E4-B358-9247-8F0F-6C83249CA8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41436" y="305828"/>
                <a:ext cx="1988457" cy="1840806"/>
              </a:xfrm>
              <a:prstGeom prst="rect">
                <a:avLst/>
              </a:prstGeom>
            </p:spPr>
          </p:pic>
          <p:sp>
            <p:nvSpPr>
              <p:cNvPr id="2" name="Rectangle 1">
                <a:extLst>
                  <a:ext uri="{FF2B5EF4-FFF2-40B4-BE49-F238E27FC236}">
                    <a16:creationId xmlns:a16="http://schemas.microsoft.com/office/drawing/2014/main" id="{E13234C9-6291-7E42-BE39-67821345E83A}"/>
                  </a:ext>
                </a:extLst>
              </p:cNvPr>
              <p:cNvSpPr/>
              <p:nvPr/>
            </p:nvSpPr>
            <p:spPr>
              <a:xfrm>
                <a:off x="9247367" y="837754"/>
                <a:ext cx="278296" cy="190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8" name="Rectangle 7">
                <a:extLst>
                  <a:ext uri="{FF2B5EF4-FFF2-40B4-BE49-F238E27FC236}">
                    <a16:creationId xmlns:a16="http://schemas.microsoft.com/office/drawing/2014/main" id="{908A46B0-9388-4A48-96F4-FE9BAE8206B5}"/>
                  </a:ext>
                </a:extLst>
              </p:cNvPr>
              <p:cNvSpPr/>
              <p:nvPr/>
            </p:nvSpPr>
            <p:spPr>
              <a:xfrm>
                <a:off x="10385729" y="653428"/>
                <a:ext cx="844164" cy="515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 name="Rectangle 8">
                <a:extLst>
                  <a:ext uri="{FF2B5EF4-FFF2-40B4-BE49-F238E27FC236}">
                    <a16:creationId xmlns:a16="http://schemas.microsoft.com/office/drawing/2014/main" id="{DFB4CBC2-5FF4-4E48-B19D-B6ECDDDA228A}"/>
                  </a:ext>
                </a:extLst>
              </p:cNvPr>
              <p:cNvSpPr/>
              <p:nvPr/>
            </p:nvSpPr>
            <p:spPr>
              <a:xfrm rot="19979927">
                <a:off x="10269670" y="1969752"/>
                <a:ext cx="1020905" cy="135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grpSp>
      <p:sp>
        <p:nvSpPr>
          <p:cNvPr id="5" name="TextBox 4">
            <a:extLst>
              <a:ext uri="{FF2B5EF4-FFF2-40B4-BE49-F238E27FC236}">
                <a16:creationId xmlns:a16="http://schemas.microsoft.com/office/drawing/2014/main" id="{D637BD72-E89D-A18E-5F34-4EC7AA638897}"/>
              </a:ext>
            </a:extLst>
          </p:cNvPr>
          <p:cNvSpPr txBox="1"/>
          <p:nvPr/>
        </p:nvSpPr>
        <p:spPr>
          <a:xfrm>
            <a:off x="8494347" y="1341854"/>
            <a:ext cx="3399520" cy="193899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FR" sz="2400" dirty="0"/>
              <a:t>Computation gain </a:t>
            </a:r>
          </a:p>
          <a:p>
            <a:pPr marL="285750" indent="-285750">
              <a:buFont typeface="Arial" panose="020B0604020202020204" pitchFamily="34" charset="0"/>
              <a:buChar char="•"/>
            </a:pPr>
            <a:endParaRPr lang="en-FR" sz="2400" dirty="0"/>
          </a:p>
          <a:p>
            <a:pPr marL="285750" indent="-285750">
              <a:buFont typeface="Arial" panose="020B0604020202020204" pitchFamily="34" charset="0"/>
              <a:buChar char="•"/>
            </a:pPr>
            <a:r>
              <a:rPr lang="en-FR" sz="2400" dirty="0"/>
              <a:t>4x to 400x</a:t>
            </a:r>
          </a:p>
          <a:p>
            <a:pPr marL="285750" indent="-285750">
              <a:buFont typeface="Arial" panose="020B0604020202020204" pitchFamily="34" charset="0"/>
              <a:buChar char="•"/>
            </a:pPr>
            <a:r>
              <a:rPr lang="en-FR" sz="2400" dirty="0"/>
              <a:t>Simple MC : low gain</a:t>
            </a:r>
          </a:p>
          <a:p>
            <a:pPr marL="285750" indent="-285750">
              <a:buFont typeface="Arial" panose="020B0604020202020204" pitchFamily="34" charset="0"/>
              <a:buChar char="•"/>
            </a:pPr>
            <a:r>
              <a:rPr lang="en-FR" sz="2400" dirty="0"/>
              <a:t>Complex MC : high gain</a:t>
            </a:r>
          </a:p>
        </p:txBody>
      </p:sp>
    </p:spTree>
    <p:extLst>
      <p:ext uri="{BB962C8B-B14F-4D97-AF65-F5344CB8AC3E}">
        <p14:creationId xmlns:p14="http://schemas.microsoft.com/office/powerpoint/2010/main" val="33192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14237-7722-BD67-F559-6ED2164D43C1}"/>
              </a:ext>
            </a:extLst>
          </p:cNvPr>
          <p:cNvSpPr>
            <a:spLocks noGrp="1"/>
          </p:cNvSpPr>
          <p:nvPr>
            <p:ph type="title"/>
          </p:nvPr>
        </p:nvSpPr>
        <p:spPr/>
        <p:txBody>
          <a:bodyPr/>
          <a:lstStyle/>
          <a:p>
            <a:r>
              <a:rPr lang="en-FR" dirty="0"/>
              <a:t>PET GAN</a:t>
            </a:r>
          </a:p>
        </p:txBody>
      </p:sp>
      <p:sp>
        <p:nvSpPr>
          <p:cNvPr id="3" name="Content Placeholder 2">
            <a:extLst>
              <a:ext uri="{FF2B5EF4-FFF2-40B4-BE49-F238E27FC236}">
                <a16:creationId xmlns:a16="http://schemas.microsoft.com/office/drawing/2014/main" id="{49B1C56B-414C-5F7C-EC76-FAA9AA85739D}"/>
              </a:ext>
            </a:extLst>
          </p:cNvPr>
          <p:cNvSpPr>
            <a:spLocks noGrp="1"/>
          </p:cNvSpPr>
          <p:nvPr>
            <p:ph idx="1"/>
          </p:nvPr>
        </p:nvSpPr>
        <p:spPr/>
        <p:txBody>
          <a:bodyPr/>
          <a:lstStyle/>
          <a:p>
            <a:pPr marL="0" indent="0">
              <a:buNone/>
            </a:pPr>
            <a:r>
              <a:rPr lang="en-GB" dirty="0"/>
              <a:t>Back-to-back GAN photon source for PET Monte Carlo simulation</a:t>
            </a:r>
            <a:endParaRPr lang="en-FR" dirty="0"/>
          </a:p>
        </p:txBody>
      </p:sp>
      <p:pic>
        <p:nvPicPr>
          <p:cNvPr id="5" name="Picture 4">
            <a:extLst>
              <a:ext uri="{FF2B5EF4-FFF2-40B4-BE49-F238E27FC236}">
                <a16:creationId xmlns:a16="http://schemas.microsoft.com/office/drawing/2014/main" id="{4F91264E-2ECA-D771-39BC-5964B3F094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1780" y="2802279"/>
            <a:ext cx="5054903" cy="3229904"/>
          </a:xfrm>
          <a:prstGeom prst="rect">
            <a:avLst/>
          </a:prstGeom>
        </p:spPr>
      </p:pic>
      <p:pic>
        <p:nvPicPr>
          <p:cNvPr id="6" name="Picture 5">
            <a:extLst>
              <a:ext uri="{FF2B5EF4-FFF2-40B4-BE49-F238E27FC236}">
                <a16:creationId xmlns:a16="http://schemas.microsoft.com/office/drawing/2014/main" id="{C4373CA4-EE13-4DF1-6117-D0B2A6ADCF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2643" y="3429000"/>
            <a:ext cx="5213357" cy="2032325"/>
          </a:xfrm>
          <a:prstGeom prst="rect">
            <a:avLst/>
          </a:prstGeom>
        </p:spPr>
      </p:pic>
      <p:sp>
        <p:nvSpPr>
          <p:cNvPr id="7" name="TextBox 6">
            <a:extLst>
              <a:ext uri="{FF2B5EF4-FFF2-40B4-BE49-F238E27FC236}">
                <a16:creationId xmlns:a16="http://schemas.microsoft.com/office/drawing/2014/main" id="{49F10CFE-C59E-C304-F041-C746FCEF0B98}"/>
              </a:ext>
            </a:extLst>
          </p:cNvPr>
          <p:cNvSpPr txBox="1"/>
          <p:nvPr/>
        </p:nvSpPr>
        <p:spPr>
          <a:xfrm>
            <a:off x="4626096" y="6311900"/>
            <a:ext cx="3710940" cy="461665"/>
          </a:xfrm>
          <a:prstGeom prst="rect">
            <a:avLst/>
          </a:prstGeom>
          <a:noFill/>
        </p:spPr>
        <p:txBody>
          <a:bodyPr wrap="square">
            <a:spAutoFit/>
          </a:bodyPr>
          <a:lstStyle/>
          <a:p>
            <a:pPr indent="0" algn="ctr">
              <a:buNone/>
            </a:pPr>
            <a:r>
              <a:rPr lang="en-FR" sz="2400" dirty="0">
                <a:solidFill>
                  <a:schemeClr val="accent6">
                    <a:lumMod val="75000"/>
                  </a:schemeClr>
                </a:solidFill>
                <a:latin typeface="Calibri" panose="020F0502020204030204" pitchFamily="34" charset="0"/>
                <a:cs typeface="Calibri" panose="020F0502020204030204" pitchFamily="34" charset="0"/>
              </a:rPr>
              <a:t>[Sarrut et al, PMB 2023]</a:t>
            </a:r>
          </a:p>
        </p:txBody>
      </p:sp>
    </p:spTree>
    <p:extLst>
      <p:ext uri="{BB962C8B-B14F-4D97-AF65-F5344CB8AC3E}">
        <p14:creationId xmlns:p14="http://schemas.microsoft.com/office/powerpoint/2010/main" val="2778877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9BAB9B-F620-E94B-BD02-633629AFBC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18092" y="112819"/>
            <a:ext cx="5160033" cy="26200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DAEF2D0B-ED6C-EA46-B9E1-6111C2DE74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39145"/>
          <a:stretch/>
        </p:blipFill>
        <p:spPr>
          <a:xfrm>
            <a:off x="51201" y="166254"/>
            <a:ext cx="4779885" cy="224997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C10DC304-6721-C34B-9163-4E42EDF88811}"/>
              </a:ext>
            </a:extLst>
          </p:cNvPr>
          <p:cNvSpPr txBox="1"/>
          <p:nvPr/>
        </p:nvSpPr>
        <p:spPr>
          <a:xfrm>
            <a:off x="3519508" y="740345"/>
            <a:ext cx="1311578" cy="369332"/>
          </a:xfrm>
          <a:prstGeom prst="rect">
            <a:avLst/>
          </a:prstGeom>
          <a:noFill/>
        </p:spPr>
        <p:txBody>
          <a:bodyPr wrap="none" rtlCol="0">
            <a:spAutoFit/>
          </a:bodyPr>
          <a:lstStyle/>
          <a:p>
            <a:r>
              <a:rPr lang="en-FR" b="1" dirty="0">
                <a:solidFill>
                  <a:schemeClr val="accent6"/>
                </a:solidFill>
              </a:rPr>
              <a:t>[PMB 2018]</a:t>
            </a:r>
          </a:p>
        </p:txBody>
      </p:sp>
      <p:pic>
        <p:nvPicPr>
          <p:cNvPr id="5" name="Picture 4">
            <a:extLst>
              <a:ext uri="{FF2B5EF4-FFF2-40B4-BE49-F238E27FC236}">
                <a16:creationId xmlns:a16="http://schemas.microsoft.com/office/drawing/2014/main" id="{BCD4B69B-85FC-A94B-8598-C760D1EFB8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48768"/>
          <a:stretch/>
        </p:blipFill>
        <p:spPr>
          <a:xfrm>
            <a:off x="550163" y="2187097"/>
            <a:ext cx="4779885" cy="221196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9BD89761-F5B8-8694-0FBE-14D013881B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19534" y="2355697"/>
            <a:ext cx="4869180" cy="254581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2C9FE731-6B45-3C12-02BA-0051411EF0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47208" y="4158114"/>
            <a:ext cx="5229945" cy="236649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7B0EB33-6194-FB42-A925-758383391E0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38974"/>
          <a:stretch/>
        </p:blipFill>
        <p:spPr>
          <a:xfrm>
            <a:off x="1094358" y="4201734"/>
            <a:ext cx="5229982" cy="248912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993864A5-9B9E-B341-A5EB-98791303BD34}"/>
              </a:ext>
            </a:extLst>
          </p:cNvPr>
          <p:cNvSpPr txBox="1"/>
          <p:nvPr/>
        </p:nvSpPr>
        <p:spPr>
          <a:xfrm>
            <a:off x="3957767" y="2821981"/>
            <a:ext cx="1311578" cy="369332"/>
          </a:xfrm>
          <a:prstGeom prst="rect">
            <a:avLst/>
          </a:prstGeom>
          <a:noFill/>
        </p:spPr>
        <p:txBody>
          <a:bodyPr wrap="none" rtlCol="0">
            <a:spAutoFit/>
          </a:bodyPr>
          <a:lstStyle/>
          <a:p>
            <a:r>
              <a:rPr lang="en-FR" b="1" dirty="0">
                <a:solidFill>
                  <a:schemeClr val="accent6"/>
                </a:solidFill>
              </a:rPr>
              <a:t>[PMB 2019]</a:t>
            </a:r>
          </a:p>
        </p:txBody>
      </p:sp>
      <p:sp>
        <p:nvSpPr>
          <p:cNvPr id="12" name="TextBox 11">
            <a:extLst>
              <a:ext uri="{FF2B5EF4-FFF2-40B4-BE49-F238E27FC236}">
                <a16:creationId xmlns:a16="http://schemas.microsoft.com/office/drawing/2014/main" id="{E3BC814E-736E-2921-B280-D74521BAE14B}"/>
              </a:ext>
            </a:extLst>
          </p:cNvPr>
          <p:cNvSpPr txBox="1"/>
          <p:nvPr/>
        </p:nvSpPr>
        <p:spPr>
          <a:xfrm>
            <a:off x="8622767" y="219901"/>
            <a:ext cx="2678362" cy="369332"/>
          </a:xfrm>
          <a:prstGeom prst="rect">
            <a:avLst/>
          </a:prstGeom>
          <a:noFill/>
        </p:spPr>
        <p:txBody>
          <a:bodyPr wrap="none" rtlCol="0">
            <a:spAutoFit/>
          </a:bodyPr>
          <a:lstStyle/>
          <a:p>
            <a:r>
              <a:rPr lang="en-FR" b="1" dirty="0">
                <a:solidFill>
                  <a:schemeClr val="accent6"/>
                </a:solidFill>
              </a:rPr>
              <a:t>[Frontiers in Physics 2021]</a:t>
            </a:r>
          </a:p>
        </p:txBody>
      </p:sp>
      <p:sp>
        <p:nvSpPr>
          <p:cNvPr id="10" name="TextBox 9">
            <a:extLst>
              <a:ext uri="{FF2B5EF4-FFF2-40B4-BE49-F238E27FC236}">
                <a16:creationId xmlns:a16="http://schemas.microsoft.com/office/drawing/2014/main" id="{FC92D7FE-AA4B-B147-8758-40CE61C8DA51}"/>
              </a:ext>
            </a:extLst>
          </p:cNvPr>
          <p:cNvSpPr txBox="1"/>
          <p:nvPr/>
        </p:nvSpPr>
        <p:spPr>
          <a:xfrm>
            <a:off x="5004062" y="4976821"/>
            <a:ext cx="1311578" cy="369332"/>
          </a:xfrm>
          <a:prstGeom prst="rect">
            <a:avLst/>
          </a:prstGeom>
          <a:noFill/>
        </p:spPr>
        <p:txBody>
          <a:bodyPr wrap="none" rtlCol="0">
            <a:spAutoFit/>
          </a:bodyPr>
          <a:lstStyle/>
          <a:p>
            <a:r>
              <a:rPr lang="en-FR" b="1" dirty="0">
                <a:solidFill>
                  <a:schemeClr val="accent6"/>
                </a:solidFill>
              </a:rPr>
              <a:t>[PMB 2021]</a:t>
            </a:r>
          </a:p>
        </p:txBody>
      </p:sp>
      <p:sp>
        <p:nvSpPr>
          <p:cNvPr id="13" name="TextBox 12">
            <a:extLst>
              <a:ext uri="{FF2B5EF4-FFF2-40B4-BE49-F238E27FC236}">
                <a16:creationId xmlns:a16="http://schemas.microsoft.com/office/drawing/2014/main" id="{551E0292-2251-4844-DF42-0D67F05614EE}"/>
              </a:ext>
            </a:extLst>
          </p:cNvPr>
          <p:cNvSpPr txBox="1"/>
          <p:nvPr/>
        </p:nvSpPr>
        <p:spPr>
          <a:xfrm>
            <a:off x="10785444" y="4865721"/>
            <a:ext cx="1311578" cy="369332"/>
          </a:xfrm>
          <a:prstGeom prst="rect">
            <a:avLst/>
          </a:prstGeom>
          <a:noFill/>
        </p:spPr>
        <p:txBody>
          <a:bodyPr wrap="none" rtlCol="0">
            <a:spAutoFit/>
          </a:bodyPr>
          <a:lstStyle/>
          <a:p>
            <a:r>
              <a:rPr lang="en-FR" b="1" dirty="0">
                <a:solidFill>
                  <a:schemeClr val="accent6"/>
                </a:solidFill>
              </a:rPr>
              <a:t>[PMB 2023]</a:t>
            </a:r>
          </a:p>
        </p:txBody>
      </p:sp>
      <p:sp>
        <p:nvSpPr>
          <p:cNvPr id="3" name="TextBox 2">
            <a:extLst>
              <a:ext uri="{FF2B5EF4-FFF2-40B4-BE49-F238E27FC236}">
                <a16:creationId xmlns:a16="http://schemas.microsoft.com/office/drawing/2014/main" id="{34087167-8E7C-FBF1-B594-35CC07C8C5E3}"/>
              </a:ext>
            </a:extLst>
          </p:cNvPr>
          <p:cNvSpPr txBox="1"/>
          <p:nvPr/>
        </p:nvSpPr>
        <p:spPr>
          <a:xfrm>
            <a:off x="10177136" y="2905550"/>
            <a:ext cx="1311578" cy="369332"/>
          </a:xfrm>
          <a:prstGeom prst="rect">
            <a:avLst/>
          </a:prstGeom>
          <a:noFill/>
        </p:spPr>
        <p:txBody>
          <a:bodyPr wrap="none" rtlCol="0">
            <a:spAutoFit/>
          </a:bodyPr>
          <a:lstStyle/>
          <a:p>
            <a:r>
              <a:rPr lang="en-FR" b="1" dirty="0">
                <a:solidFill>
                  <a:schemeClr val="accent6"/>
                </a:solidFill>
              </a:rPr>
              <a:t>[PMB 2022]</a:t>
            </a:r>
          </a:p>
        </p:txBody>
      </p:sp>
    </p:spTree>
    <p:extLst>
      <p:ext uri="{BB962C8B-B14F-4D97-AF65-F5344CB8AC3E}">
        <p14:creationId xmlns:p14="http://schemas.microsoft.com/office/powerpoint/2010/main" val="1333172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728AF-64CF-6946-B3FF-335FEF176E30}"/>
              </a:ext>
            </a:extLst>
          </p:cNvPr>
          <p:cNvSpPr>
            <a:spLocks noGrp="1"/>
          </p:cNvSpPr>
          <p:nvPr>
            <p:ph type="title"/>
          </p:nvPr>
        </p:nvSpPr>
        <p:spPr/>
        <p:txBody>
          <a:bodyPr/>
          <a:lstStyle/>
          <a:p>
            <a:r>
              <a:rPr lang="en-FR" dirty="0"/>
              <a:t>Conclusion</a:t>
            </a:r>
          </a:p>
        </p:txBody>
      </p:sp>
      <p:sp>
        <p:nvSpPr>
          <p:cNvPr id="3" name="Content Placeholder 2">
            <a:extLst>
              <a:ext uri="{FF2B5EF4-FFF2-40B4-BE49-F238E27FC236}">
                <a16:creationId xmlns:a16="http://schemas.microsoft.com/office/drawing/2014/main" id="{2AC6E60E-FFAF-1E4B-A6C5-40AB386F581E}"/>
              </a:ext>
            </a:extLst>
          </p:cNvPr>
          <p:cNvSpPr>
            <a:spLocks noGrp="1"/>
          </p:cNvSpPr>
          <p:nvPr>
            <p:ph idx="1"/>
          </p:nvPr>
        </p:nvSpPr>
        <p:spPr>
          <a:xfrm>
            <a:off x="838200" y="1825625"/>
            <a:ext cx="10515600" cy="4667250"/>
          </a:xfrm>
        </p:spPr>
        <p:txBody>
          <a:bodyPr>
            <a:normAutofit fontScale="92500" lnSpcReduction="20000"/>
          </a:bodyPr>
          <a:lstStyle/>
          <a:p>
            <a:r>
              <a:rPr lang="en-FR" b="1" dirty="0">
                <a:solidFill>
                  <a:schemeClr val="accent1"/>
                </a:solidFill>
              </a:rPr>
              <a:t>AI</a:t>
            </a:r>
            <a:r>
              <a:rPr lang="en-FR" dirty="0"/>
              <a:t> and </a:t>
            </a:r>
            <a:r>
              <a:rPr lang="en-FR" b="1" dirty="0">
                <a:solidFill>
                  <a:schemeClr val="accent1"/>
                </a:solidFill>
              </a:rPr>
              <a:t>MC</a:t>
            </a:r>
            <a:r>
              <a:rPr lang="en-FR" dirty="0"/>
              <a:t> can be combined in various ways</a:t>
            </a:r>
          </a:p>
          <a:p>
            <a:r>
              <a:rPr lang="en-FR" b="1" dirty="0">
                <a:solidFill>
                  <a:schemeClr val="accent1"/>
                </a:solidFill>
              </a:rPr>
              <a:t>Data-driven</a:t>
            </a:r>
            <a:r>
              <a:rPr lang="en-FR" dirty="0"/>
              <a:t> from MC simulations (/!\ crap-in, crap-out)</a:t>
            </a:r>
          </a:p>
          <a:p>
            <a:r>
              <a:rPr lang="en-FR" b="1" dirty="0">
                <a:solidFill>
                  <a:schemeClr val="accent1"/>
                </a:solidFill>
              </a:rPr>
              <a:t>GAN</a:t>
            </a:r>
            <a:r>
              <a:rPr lang="en-FR" dirty="0"/>
              <a:t> to produce complex particles distributions</a:t>
            </a:r>
          </a:p>
          <a:p>
            <a:r>
              <a:rPr lang="en-FR" b="1" dirty="0">
                <a:solidFill>
                  <a:schemeClr val="accent1"/>
                </a:solidFill>
              </a:rPr>
              <a:t>Open</a:t>
            </a:r>
            <a:r>
              <a:rPr lang="en-FR" dirty="0"/>
              <a:t> science, available toolkits</a:t>
            </a:r>
          </a:p>
          <a:p>
            <a:endParaRPr lang="en-FR" dirty="0">
              <a:solidFill>
                <a:schemeClr val="accent1"/>
              </a:solidFill>
            </a:endParaRPr>
          </a:p>
          <a:p>
            <a:r>
              <a:rPr lang="en-FR" dirty="0">
                <a:solidFill>
                  <a:schemeClr val="accent1"/>
                </a:solidFill>
              </a:rPr>
              <a:t>Limitations</a:t>
            </a:r>
          </a:p>
          <a:p>
            <a:pPr lvl="1"/>
            <a:r>
              <a:rPr lang="en-FR" dirty="0"/>
              <a:t>Training dataset size ?</a:t>
            </a:r>
          </a:p>
          <a:p>
            <a:pPr lvl="1"/>
            <a:r>
              <a:rPr lang="en-FR" dirty="0"/>
              <a:t>Unclear modeling of “rare” events (e.g. pairs prod)</a:t>
            </a:r>
          </a:p>
          <a:p>
            <a:pPr lvl="1"/>
            <a:endParaRPr lang="en-FR" dirty="0"/>
          </a:p>
          <a:p>
            <a:r>
              <a:rPr lang="en-FR" dirty="0">
                <a:solidFill>
                  <a:schemeClr val="accent1"/>
                </a:solidFill>
              </a:rPr>
              <a:t>Challenges</a:t>
            </a:r>
          </a:p>
          <a:p>
            <a:pPr lvl="1"/>
            <a:r>
              <a:rPr lang="en-FR" dirty="0"/>
              <a:t>GAN as a “forward model” ?</a:t>
            </a:r>
          </a:p>
          <a:p>
            <a:pPr lvl="1"/>
            <a:r>
              <a:rPr lang="en-FR" dirty="0"/>
              <a:t>How to condition the attenuation image ?</a:t>
            </a:r>
          </a:p>
          <a:p>
            <a:pPr lvl="1"/>
            <a:r>
              <a:rPr lang="en-FR" dirty="0"/>
              <a:t>Evaluation is difficult</a:t>
            </a:r>
          </a:p>
          <a:p>
            <a:pPr marL="457200" lvl="1" indent="0">
              <a:buNone/>
            </a:pPr>
            <a:endParaRPr lang="en-FR" b="1" dirty="0"/>
          </a:p>
        </p:txBody>
      </p:sp>
      <p:grpSp>
        <p:nvGrpSpPr>
          <p:cNvPr id="12" name="Group 11">
            <a:extLst>
              <a:ext uri="{FF2B5EF4-FFF2-40B4-BE49-F238E27FC236}">
                <a16:creationId xmlns:a16="http://schemas.microsoft.com/office/drawing/2014/main" id="{4DF22908-F358-C289-8D40-01071812E66E}"/>
              </a:ext>
            </a:extLst>
          </p:cNvPr>
          <p:cNvGrpSpPr/>
          <p:nvPr/>
        </p:nvGrpSpPr>
        <p:grpSpPr>
          <a:xfrm>
            <a:off x="7596862" y="365677"/>
            <a:ext cx="4176143" cy="2681697"/>
            <a:chOff x="7264354" y="341017"/>
            <a:chExt cx="4176143" cy="2681697"/>
          </a:xfrm>
        </p:grpSpPr>
        <p:pic>
          <p:nvPicPr>
            <p:cNvPr id="13" name="Picture 12">
              <a:extLst>
                <a:ext uri="{FF2B5EF4-FFF2-40B4-BE49-F238E27FC236}">
                  <a16:creationId xmlns:a16="http://schemas.microsoft.com/office/drawing/2014/main" id="{C1CC75C3-95BA-6AFA-D2B1-F4745CE135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03920" y="681038"/>
              <a:ext cx="2933700" cy="2341676"/>
            </a:xfrm>
            <a:prstGeom prst="rect">
              <a:avLst/>
            </a:prstGeom>
          </p:spPr>
        </p:pic>
        <p:cxnSp>
          <p:nvCxnSpPr>
            <p:cNvPr id="14" name="Straight Connector 13">
              <a:extLst>
                <a:ext uri="{FF2B5EF4-FFF2-40B4-BE49-F238E27FC236}">
                  <a16:creationId xmlns:a16="http://schemas.microsoft.com/office/drawing/2014/main" id="{A59E55E0-465C-DFD6-44DE-7655A646019D}"/>
                </a:ext>
              </a:extLst>
            </p:cNvPr>
            <p:cNvCxnSpPr/>
            <p:nvPr/>
          </p:nvCxnSpPr>
          <p:spPr>
            <a:xfrm flipV="1">
              <a:off x="8347687" y="975953"/>
              <a:ext cx="2367814" cy="75077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BF28E83-EB24-A254-D79B-CE55C1BF1D59}"/>
                </a:ext>
              </a:extLst>
            </p:cNvPr>
            <p:cNvSpPr txBox="1"/>
            <p:nvPr/>
          </p:nvSpPr>
          <p:spPr>
            <a:xfrm rot="21135560">
              <a:off x="7264354" y="341017"/>
              <a:ext cx="4176143" cy="923330"/>
            </a:xfrm>
            <a:prstGeom prst="rect">
              <a:avLst/>
            </a:prstGeom>
            <a:noFill/>
          </p:spPr>
          <p:txBody>
            <a:bodyPr wrap="none" rtlCol="0">
              <a:spAutoFit/>
            </a:bodyPr>
            <a:lstStyle/>
            <a:p>
              <a:r>
                <a:rPr lang="fr-FR" sz="5400" b="1" dirty="0"/>
                <a:t>Monte </a:t>
              </a:r>
              <a:r>
                <a:rPr lang="fr-FR" sz="5400" b="1" dirty="0" err="1"/>
                <a:t>Carlo’s</a:t>
              </a:r>
              <a:endParaRPr lang="fr-FR" sz="5400" b="1" dirty="0"/>
            </a:p>
          </p:txBody>
        </p:sp>
      </p:grpSp>
      <p:pic>
        <p:nvPicPr>
          <p:cNvPr id="17" name="Picture 2" descr="Introduction — GATE documentation">
            <a:extLst>
              <a:ext uri="{FF2B5EF4-FFF2-40B4-BE49-F238E27FC236}">
                <a16:creationId xmlns:a16="http://schemas.microsoft.com/office/drawing/2014/main" id="{E4FB068C-0C4E-526F-76F9-7F67A216832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334357" y="3589587"/>
            <a:ext cx="3642395" cy="1968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87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ubli Ticket | Pourquoi la publicité est si importante ?">
            <a:extLst>
              <a:ext uri="{FF2B5EF4-FFF2-40B4-BE49-F238E27FC236}">
                <a16:creationId xmlns:a16="http://schemas.microsoft.com/office/drawing/2014/main" id="{C84359DF-9B74-EFCB-2DC7-A9321505193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11" y="1283970"/>
            <a:ext cx="9996257" cy="429006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83C4649C-901D-3F9D-EABE-A3E8D5EDE6CE}"/>
              </a:ext>
            </a:extLst>
          </p:cNvPr>
          <p:cNvSpPr/>
          <p:nvPr/>
        </p:nvSpPr>
        <p:spPr>
          <a:xfrm>
            <a:off x="6454140" y="2217420"/>
            <a:ext cx="360000" cy="360000"/>
          </a:xfrm>
          <a:prstGeom prst="ellipse">
            <a:avLst/>
          </a:prstGeom>
          <a:gradFill flip="none" rotWithShape="1">
            <a:gsLst>
              <a:gs pos="0">
                <a:srgbClr val="E9CB13"/>
              </a:gs>
              <a:gs pos="50000">
                <a:schemeClr val="accent4">
                  <a:lumMod val="60000"/>
                  <a:lumOff val="40000"/>
                </a:schemeClr>
              </a:gs>
              <a:gs pos="100000">
                <a:schemeClr val="accent4">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6" name="Oval 5">
            <a:extLst>
              <a:ext uri="{FF2B5EF4-FFF2-40B4-BE49-F238E27FC236}">
                <a16:creationId xmlns:a16="http://schemas.microsoft.com/office/drawing/2014/main" id="{D3E8AD11-C636-4CEE-5D99-763EC59F8638}"/>
              </a:ext>
            </a:extLst>
          </p:cNvPr>
          <p:cNvSpPr/>
          <p:nvPr/>
        </p:nvSpPr>
        <p:spPr>
          <a:xfrm>
            <a:off x="7970520" y="2225040"/>
            <a:ext cx="360000" cy="360000"/>
          </a:xfrm>
          <a:prstGeom prst="ellipse">
            <a:avLst/>
          </a:prstGeom>
          <a:gradFill flip="none" rotWithShape="1">
            <a:gsLst>
              <a:gs pos="0">
                <a:srgbClr val="C43A75"/>
              </a:gs>
              <a:gs pos="50000">
                <a:srgbClr val="EC478C"/>
              </a:gs>
              <a:gs pos="100000">
                <a:srgbClr val="EC478C"/>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 name="TextBox 1">
            <a:extLst>
              <a:ext uri="{FF2B5EF4-FFF2-40B4-BE49-F238E27FC236}">
                <a16:creationId xmlns:a16="http://schemas.microsoft.com/office/drawing/2014/main" id="{EF9F7CE5-E2E8-8E77-B561-A0F1D5743A3E}"/>
              </a:ext>
            </a:extLst>
          </p:cNvPr>
          <p:cNvSpPr txBox="1"/>
          <p:nvPr/>
        </p:nvSpPr>
        <p:spPr>
          <a:xfrm>
            <a:off x="6814140" y="4880113"/>
            <a:ext cx="3548279" cy="461665"/>
          </a:xfrm>
          <a:prstGeom prst="rect">
            <a:avLst/>
          </a:prstGeom>
          <a:noFill/>
        </p:spPr>
        <p:txBody>
          <a:bodyPr wrap="none" rtlCol="0">
            <a:spAutoFit/>
          </a:bodyPr>
          <a:lstStyle/>
          <a:p>
            <a:r>
              <a:rPr lang="en-FR" sz="2400" dirty="0"/>
              <a:t>(shameless advertisement)</a:t>
            </a:r>
          </a:p>
        </p:txBody>
      </p:sp>
    </p:spTree>
    <p:extLst>
      <p:ext uri="{BB962C8B-B14F-4D97-AF65-F5344CB8AC3E}">
        <p14:creationId xmlns:p14="http://schemas.microsoft.com/office/powerpoint/2010/main" val="3446448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728AF-64CF-6946-B3FF-335FEF176E30}"/>
              </a:ext>
            </a:extLst>
          </p:cNvPr>
          <p:cNvSpPr>
            <a:spLocks noGrp="1"/>
          </p:cNvSpPr>
          <p:nvPr>
            <p:ph type="title"/>
          </p:nvPr>
        </p:nvSpPr>
        <p:spPr/>
        <p:txBody>
          <a:bodyPr/>
          <a:lstStyle/>
          <a:p>
            <a:r>
              <a:rPr lang="en-FR" b="1" dirty="0"/>
              <a:t>GATE 10</a:t>
            </a:r>
            <a:r>
              <a:rPr lang="en-FR" dirty="0"/>
              <a:t> (beta)</a:t>
            </a:r>
          </a:p>
        </p:txBody>
      </p:sp>
      <p:sp>
        <p:nvSpPr>
          <p:cNvPr id="3" name="Content Placeholder 2">
            <a:extLst>
              <a:ext uri="{FF2B5EF4-FFF2-40B4-BE49-F238E27FC236}">
                <a16:creationId xmlns:a16="http://schemas.microsoft.com/office/drawing/2014/main" id="{2AC6E60E-FFAF-1E4B-A6C5-40AB386F581E}"/>
              </a:ext>
            </a:extLst>
          </p:cNvPr>
          <p:cNvSpPr>
            <a:spLocks noGrp="1"/>
          </p:cNvSpPr>
          <p:nvPr>
            <p:ph idx="1"/>
          </p:nvPr>
        </p:nvSpPr>
        <p:spPr>
          <a:xfrm>
            <a:off x="838200" y="1825624"/>
            <a:ext cx="10515600" cy="4589727"/>
          </a:xfrm>
        </p:spPr>
        <p:txBody>
          <a:bodyPr>
            <a:normAutofit fontScale="92500" lnSpcReduction="20000"/>
          </a:bodyPr>
          <a:lstStyle/>
          <a:p>
            <a:r>
              <a:rPr lang="en-FR" dirty="0"/>
              <a:t>New version is coming (current is beta04)</a:t>
            </a:r>
          </a:p>
          <a:p>
            <a:r>
              <a:rPr lang="en-FR" dirty="0"/>
              <a:t>Macros script replaced by </a:t>
            </a:r>
            <a:r>
              <a:rPr lang="en-FR" dirty="0">
                <a:solidFill>
                  <a:schemeClr val="accent1"/>
                </a:solidFill>
              </a:rPr>
              <a:t>Python</a:t>
            </a:r>
            <a:r>
              <a:rPr lang="en-FR" dirty="0"/>
              <a:t> scripts</a:t>
            </a:r>
          </a:p>
          <a:p>
            <a:pPr marL="0" indent="0">
              <a:buNone/>
            </a:pPr>
            <a:r>
              <a:rPr lang="en-GB" dirty="0"/>
              <a:t>	</a:t>
            </a:r>
            <a:r>
              <a:rPr lang="en-GB" sz="2000" dirty="0">
                <a:solidFill>
                  <a:schemeClr val="accent1"/>
                </a:solidFill>
                <a:latin typeface="Monaco" pitchFamily="2" charset="77"/>
              </a:rPr>
              <a:t>p</a:t>
            </a:r>
            <a:r>
              <a:rPr lang="en-FR" sz="2000" dirty="0">
                <a:solidFill>
                  <a:schemeClr val="accent1"/>
                </a:solidFill>
                <a:latin typeface="Monaco" pitchFamily="2" charset="77"/>
              </a:rPr>
              <a:t>ip install opengate</a:t>
            </a:r>
            <a:endParaRPr lang="en-FR" dirty="0">
              <a:solidFill>
                <a:schemeClr val="accent1"/>
              </a:solidFill>
              <a:latin typeface="Monaco" pitchFamily="2" charset="77"/>
            </a:endParaRPr>
          </a:p>
          <a:p>
            <a:endParaRPr lang="en-FR" dirty="0"/>
          </a:p>
          <a:p>
            <a:r>
              <a:rPr lang="en-FR" dirty="0"/>
              <a:t>Multi-thread,</a:t>
            </a:r>
          </a:p>
          <a:p>
            <a:r>
              <a:rPr lang="en-FR" dirty="0"/>
              <a:t>Faster, </a:t>
            </a:r>
            <a:r>
              <a:rPr lang="en-GB" dirty="0"/>
              <a:t>embeddable</a:t>
            </a:r>
            <a:r>
              <a:rPr lang="en-FR" dirty="0"/>
              <a:t>, powerful</a:t>
            </a:r>
          </a:p>
          <a:p>
            <a:r>
              <a:rPr lang="en-FR" dirty="0"/>
              <a:t>SPECT, PET, Linac, proton, dose …</a:t>
            </a:r>
          </a:p>
          <a:p>
            <a:pPr marL="0" indent="0">
              <a:buNone/>
            </a:pPr>
            <a:r>
              <a:rPr lang="en-FR" dirty="0"/>
              <a:t>+100 tests and examples</a:t>
            </a:r>
          </a:p>
          <a:p>
            <a:endParaRPr lang="en-FR" dirty="0"/>
          </a:p>
          <a:p>
            <a:pPr marL="0" indent="0">
              <a:buNone/>
            </a:pPr>
            <a:endParaRPr lang="en-FR" dirty="0"/>
          </a:p>
          <a:p>
            <a:pPr marL="0" indent="0">
              <a:buNone/>
            </a:pPr>
            <a:r>
              <a:rPr lang="en-FR" dirty="0"/>
              <a:t>Open and Open-source</a:t>
            </a:r>
          </a:p>
          <a:p>
            <a:pPr lvl="1"/>
            <a:endParaRPr lang="en-FR" b="1" dirty="0"/>
          </a:p>
          <a:p>
            <a:endParaRPr lang="en-FR" dirty="0"/>
          </a:p>
          <a:p>
            <a:endParaRPr lang="en-FR" dirty="0"/>
          </a:p>
        </p:txBody>
      </p:sp>
      <p:pic>
        <p:nvPicPr>
          <p:cNvPr id="4" name="Picture 4">
            <a:extLst>
              <a:ext uri="{FF2B5EF4-FFF2-40B4-BE49-F238E27FC236}">
                <a16:creationId xmlns:a16="http://schemas.microsoft.com/office/drawing/2014/main" id="{4DC6BAFD-FDB6-B827-F1C8-E78A0226127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18923" y="3448878"/>
            <a:ext cx="1491767" cy="3682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ntroduction — GATE documentation">
            <a:extLst>
              <a:ext uri="{FF2B5EF4-FFF2-40B4-BE49-F238E27FC236}">
                <a16:creationId xmlns:a16="http://schemas.microsoft.com/office/drawing/2014/main" id="{6E1A4D38-7276-04E7-D6BB-48DE298D06C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97341" y="2896688"/>
            <a:ext cx="5577841" cy="30150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2F0A8A3-3C4C-6537-ABC8-3078A6E7AABB}"/>
              </a:ext>
            </a:extLst>
          </p:cNvPr>
          <p:cNvSpPr txBox="1"/>
          <p:nvPr/>
        </p:nvSpPr>
        <p:spPr>
          <a:xfrm>
            <a:off x="7785122" y="5816126"/>
            <a:ext cx="4290060" cy="369332"/>
          </a:xfrm>
          <a:prstGeom prst="rect">
            <a:avLst/>
          </a:prstGeom>
          <a:noFill/>
        </p:spPr>
        <p:txBody>
          <a:bodyPr wrap="square">
            <a:spAutoFit/>
          </a:bodyPr>
          <a:lstStyle/>
          <a:p>
            <a:pPr algn="ctr"/>
            <a:r>
              <a:rPr lang="en-GB" sz="1800" dirty="0">
                <a:solidFill>
                  <a:srgbClr val="0260BF"/>
                </a:solidFill>
                <a:effectLst/>
                <a:latin typeface="Calibri" panose="020F0502020204030204" pitchFamily="34" charset="0"/>
              </a:rPr>
              <a:t>https://</a:t>
            </a:r>
            <a:r>
              <a:rPr lang="en-GB" sz="1800" dirty="0" err="1">
                <a:solidFill>
                  <a:srgbClr val="0260BF"/>
                </a:solidFill>
                <a:effectLst/>
                <a:latin typeface="Calibri" panose="020F0502020204030204" pitchFamily="34" charset="0"/>
              </a:rPr>
              <a:t>github.com</a:t>
            </a:r>
            <a:r>
              <a:rPr lang="en-GB" sz="1800" dirty="0">
                <a:solidFill>
                  <a:srgbClr val="0260BF"/>
                </a:solidFill>
                <a:effectLst/>
                <a:latin typeface="Calibri" panose="020F0502020204030204" pitchFamily="34" charset="0"/>
              </a:rPr>
              <a:t>/</a:t>
            </a:r>
            <a:r>
              <a:rPr lang="en-GB" sz="1800" dirty="0" err="1">
                <a:solidFill>
                  <a:srgbClr val="0260BF"/>
                </a:solidFill>
                <a:effectLst/>
                <a:latin typeface="Calibri" panose="020F0502020204030204" pitchFamily="34" charset="0"/>
              </a:rPr>
              <a:t>OpenGate</a:t>
            </a:r>
            <a:r>
              <a:rPr lang="en-GB" sz="1800" dirty="0">
                <a:solidFill>
                  <a:srgbClr val="0260BF"/>
                </a:solidFill>
                <a:effectLst/>
                <a:latin typeface="Calibri" panose="020F0502020204030204" pitchFamily="34" charset="0"/>
              </a:rPr>
              <a:t>/</a:t>
            </a:r>
            <a:r>
              <a:rPr lang="en-GB" sz="1800" dirty="0" err="1">
                <a:solidFill>
                  <a:srgbClr val="0260BF"/>
                </a:solidFill>
                <a:effectLst/>
                <a:latin typeface="Calibri" panose="020F0502020204030204" pitchFamily="34" charset="0"/>
              </a:rPr>
              <a:t>opengate</a:t>
            </a:r>
            <a:endParaRPr lang="en-GB" dirty="0">
              <a:effectLst/>
            </a:endParaRPr>
          </a:p>
        </p:txBody>
      </p:sp>
      <p:pic>
        <p:nvPicPr>
          <p:cNvPr id="5" name="Image 4">
            <a:extLst>
              <a:ext uri="{FF2B5EF4-FFF2-40B4-BE49-F238E27FC236}">
                <a16:creationId xmlns:a16="http://schemas.microsoft.com/office/drawing/2014/main" id="{DE6F4F7D-2853-177F-B72E-8E5B4EF4A5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80667" y="1861187"/>
            <a:ext cx="3194515" cy="1063774"/>
          </a:xfrm>
          <a:prstGeom prst="rect">
            <a:avLst/>
          </a:prstGeom>
        </p:spPr>
      </p:pic>
      <p:pic>
        <p:nvPicPr>
          <p:cNvPr id="7" name="Picture 2" descr="Picture 2">
            <a:extLst>
              <a:ext uri="{FF2B5EF4-FFF2-40B4-BE49-F238E27FC236}">
                <a16:creationId xmlns:a16="http://schemas.microsoft.com/office/drawing/2014/main" id="{9A727AAB-CD2C-1D9F-6C72-2172447D91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16654" y="5440383"/>
            <a:ext cx="1256276" cy="1129775"/>
          </a:xfrm>
          <a:prstGeom prst="rect">
            <a:avLst/>
          </a:prstGeom>
          <a:ln w="12700">
            <a:miter lim="400000"/>
          </a:ln>
        </p:spPr>
      </p:pic>
    </p:spTree>
    <p:extLst>
      <p:ext uri="{BB962C8B-B14F-4D97-AF65-F5344CB8AC3E}">
        <p14:creationId xmlns:p14="http://schemas.microsoft.com/office/powerpoint/2010/main" val="1994748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D3F404-651C-FD5E-B5A1-49CED0D45331}"/>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1026" name="Picture 2" descr="Logo&#10;&#10;Description automatically generated">
            <a:extLst>
              <a:ext uri="{FF2B5EF4-FFF2-40B4-BE49-F238E27FC236}">
                <a16:creationId xmlns:a16="http://schemas.microsoft.com/office/drawing/2014/main" id="{5F180A8B-F1F8-4353-5DBD-E5A316F8C7AC}"/>
              </a:ext>
            </a:extLst>
          </p:cNvPr>
          <p:cNvPicPr>
            <a:picLocks noChangeAspect="1" noChangeArrowheads="1"/>
          </p:cNvPicPr>
          <p:nvPr/>
        </p:nvPicPr>
        <p:blipFill>
          <a:blip r:embed="rId3"/>
          <a:srcRect/>
          <a:stretch>
            <a:fillRect/>
          </a:stretch>
        </p:blipFill>
        <p:spPr bwMode="auto">
          <a:xfrm>
            <a:off x="7347" y="-1"/>
            <a:ext cx="8365376" cy="46286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78FA191-8F2C-4D87-D5F5-109BFFA4666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4624659"/>
            <a:ext cx="8380071" cy="22390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2C270B-7653-AF71-D17E-23B7C7AAB3CA}"/>
              </a:ext>
            </a:extLst>
          </p:cNvPr>
          <p:cNvSpPr txBox="1"/>
          <p:nvPr/>
        </p:nvSpPr>
        <p:spPr>
          <a:xfrm>
            <a:off x="8601918" y="691067"/>
            <a:ext cx="3368233" cy="3323987"/>
          </a:xfrm>
          <a:prstGeom prst="rect">
            <a:avLst/>
          </a:prstGeom>
          <a:noFill/>
        </p:spPr>
        <p:txBody>
          <a:bodyPr wrap="square" lIns="91440" tIns="45720" rIns="91440" bIns="45720" rtlCol="0" anchor="t">
            <a:spAutoFit/>
          </a:bodyPr>
          <a:lstStyle/>
          <a:p>
            <a:pPr algn="ctr"/>
            <a:r>
              <a:rPr lang="en-GB" sz="3000" b="1" i="0">
                <a:solidFill>
                  <a:srgbClr val="2F1708"/>
                </a:solidFill>
                <a:effectLst/>
                <a:latin typeface="Raleway Bold"/>
              </a:rPr>
              <a:t>8 - 11 </a:t>
            </a:r>
            <a:r>
              <a:rPr lang="en-GB" sz="3000" b="1" i="0">
                <a:solidFill>
                  <a:schemeClr val="accent2"/>
                </a:solidFill>
                <a:effectLst/>
                <a:latin typeface="Raleway Bold"/>
              </a:rPr>
              <a:t>July</a:t>
            </a:r>
            <a:r>
              <a:rPr lang="en-GB" sz="3000" b="1" i="0">
                <a:solidFill>
                  <a:srgbClr val="2F1708"/>
                </a:solidFill>
                <a:effectLst/>
                <a:latin typeface="Raleway Bold"/>
              </a:rPr>
              <a:t> 2024</a:t>
            </a:r>
          </a:p>
          <a:p>
            <a:pPr algn="ctr"/>
            <a:r>
              <a:rPr lang="en-GB" sz="3000" b="1" i="0">
                <a:solidFill>
                  <a:schemeClr val="accent2"/>
                </a:solidFill>
                <a:effectLst/>
                <a:latin typeface="Raleway Bold"/>
              </a:rPr>
              <a:t>Lyon</a:t>
            </a:r>
            <a:r>
              <a:rPr lang="en-GB" sz="3000" b="1" i="0">
                <a:solidFill>
                  <a:srgbClr val="2F1708"/>
                </a:solidFill>
                <a:effectLst/>
                <a:latin typeface="Raleway Bold"/>
              </a:rPr>
              <a:t> - France</a:t>
            </a:r>
            <a:endParaRPr lang="en-FR" sz="3000" b="1">
              <a:latin typeface="Raleway Bold"/>
            </a:endParaRPr>
          </a:p>
          <a:p>
            <a:pPr algn="ctr"/>
            <a:r>
              <a:rPr lang="en-FR" sz="2400" b="1">
                <a:latin typeface="Raleway Bold"/>
              </a:rPr>
              <a:t>20</a:t>
            </a:r>
            <a:r>
              <a:rPr lang="en-FR" sz="2400" b="1" baseline="30000">
                <a:latin typeface="Raleway Bold"/>
              </a:rPr>
              <a:t>th</a:t>
            </a:r>
            <a:r>
              <a:rPr lang="en-FR" sz="2400" b="1">
                <a:latin typeface="Raleway Bold"/>
              </a:rPr>
              <a:t> edition</a:t>
            </a:r>
          </a:p>
          <a:p>
            <a:pPr algn="ctr"/>
            <a:endParaRPr lang="en-GB" sz="2400" b="1">
              <a:latin typeface="Raleway Bold"/>
            </a:endParaRPr>
          </a:p>
          <a:p>
            <a:pPr algn="ctr"/>
            <a:r>
              <a:rPr lang="en-GB" sz="2400" b="1">
                <a:latin typeface="Raleway Bold"/>
              </a:rPr>
              <a:t>A</a:t>
            </a:r>
            <a:r>
              <a:rPr lang="en-FR" sz="2400" b="1">
                <a:latin typeface="Raleway Bold"/>
              </a:rPr>
              <a:t>bstract deadline : January </a:t>
            </a:r>
            <a:r>
              <a:rPr lang="en-FR" sz="2400" b="1">
                <a:solidFill>
                  <a:schemeClr val="accent2"/>
                </a:solidFill>
                <a:latin typeface="Raleway Bold"/>
              </a:rPr>
              <a:t>2024</a:t>
            </a:r>
          </a:p>
          <a:p>
            <a:pPr algn="ctr"/>
            <a:endParaRPr lang="en-FR" sz="2400" b="1">
              <a:latin typeface="Raleway Bold"/>
            </a:endParaRPr>
          </a:p>
          <a:p>
            <a:pPr algn="ctr"/>
            <a:endParaRPr lang="en-FR" sz="2400" b="1">
              <a:latin typeface="Raleway Bold"/>
            </a:endParaRPr>
          </a:p>
        </p:txBody>
      </p:sp>
      <p:sp>
        <p:nvSpPr>
          <p:cNvPr id="7" name="TextBox 6">
            <a:extLst>
              <a:ext uri="{FF2B5EF4-FFF2-40B4-BE49-F238E27FC236}">
                <a16:creationId xmlns:a16="http://schemas.microsoft.com/office/drawing/2014/main" id="{DC30FD46-7009-0895-2454-C2D2BC38EA86}"/>
              </a:ext>
            </a:extLst>
          </p:cNvPr>
          <p:cNvSpPr txBox="1"/>
          <p:nvPr/>
        </p:nvSpPr>
        <p:spPr>
          <a:xfrm>
            <a:off x="8791906" y="3454421"/>
            <a:ext cx="3044142" cy="2862322"/>
          </a:xfrm>
          <a:prstGeom prst="rect">
            <a:avLst/>
          </a:prstGeom>
          <a:noFill/>
        </p:spPr>
        <p:txBody>
          <a:bodyPr wrap="square" lIns="91440" tIns="45720" rIns="91440" bIns="45720" rtlCol="0" anchor="t">
            <a:spAutoFit/>
          </a:bodyPr>
          <a:lstStyle/>
          <a:p>
            <a:pPr algn="ctr"/>
            <a:r>
              <a:rPr lang="en-GB" sz="2000" dirty="0"/>
              <a:t>Treatment Planning </a:t>
            </a:r>
            <a:endParaRPr lang="en-GB" dirty="0"/>
          </a:p>
          <a:p>
            <a:pPr algn="ctr"/>
            <a:r>
              <a:rPr lang="en-GB" sz="2000" dirty="0"/>
              <a:t>Imaging </a:t>
            </a:r>
            <a:endParaRPr lang="en-GB"/>
          </a:p>
          <a:p>
            <a:pPr algn="ctr"/>
            <a:r>
              <a:rPr lang="en-GB" sz="2000" dirty="0"/>
              <a:t>Dose Delivery </a:t>
            </a:r>
            <a:endParaRPr lang="en-GB"/>
          </a:p>
          <a:p>
            <a:pPr algn="ctr"/>
            <a:r>
              <a:rPr lang="en-GB" sz="2000" dirty="0"/>
              <a:t>Quality Assurance </a:t>
            </a:r>
            <a:endParaRPr lang="en-GB"/>
          </a:p>
          <a:p>
            <a:pPr algn="ctr"/>
            <a:r>
              <a:rPr lang="en-GB" sz="2000" dirty="0"/>
              <a:t>Artificial Intelligence </a:t>
            </a:r>
            <a:endParaRPr lang="en-GB"/>
          </a:p>
          <a:p>
            <a:pPr algn="ctr"/>
            <a:r>
              <a:rPr lang="en-GB" sz="2000" dirty="0"/>
              <a:t>…</a:t>
            </a:r>
            <a:endParaRPr lang="en-US">
              <a:solidFill>
                <a:srgbClr val="ED7D31"/>
              </a:solidFill>
            </a:endParaRPr>
          </a:p>
          <a:p>
            <a:pPr algn="ctr"/>
            <a:endParaRPr lang="en-GB" sz="2000" dirty="0"/>
          </a:p>
          <a:p>
            <a:pPr algn="ctr"/>
            <a:r>
              <a:rPr lang="en-GB" sz="2000" b="1" dirty="0">
                <a:latin typeface="Raleway Bold"/>
              </a:rPr>
              <a:t>using </a:t>
            </a:r>
            <a:r>
              <a:rPr lang="en-GB" sz="2000" b="1" dirty="0">
                <a:solidFill>
                  <a:schemeClr val="accent2"/>
                </a:solidFill>
                <a:latin typeface="Raleway Bold"/>
              </a:rPr>
              <a:t>Computers</a:t>
            </a:r>
            <a:endParaRPr lang="en-US">
              <a:solidFill>
                <a:schemeClr val="accent2"/>
              </a:solidFill>
            </a:endParaRPr>
          </a:p>
          <a:p>
            <a:pPr algn="ctr"/>
            <a:r>
              <a:rPr lang="en-GB" sz="2000" b="1" dirty="0">
                <a:latin typeface="Raleway Bold"/>
              </a:rPr>
              <a:t>for </a:t>
            </a:r>
            <a:r>
              <a:rPr lang="en-GB" sz="2000" b="1" dirty="0">
                <a:solidFill>
                  <a:schemeClr val="accent2"/>
                </a:solidFill>
                <a:latin typeface="Raleway Bold"/>
              </a:rPr>
              <a:t>Radiation</a:t>
            </a:r>
            <a:r>
              <a:rPr lang="en-GB" sz="2000" b="1" dirty="0">
                <a:latin typeface="Raleway Bold"/>
              </a:rPr>
              <a:t> Therapy</a:t>
            </a:r>
            <a:endParaRPr lang="en-GB" sz="2000" b="1" i="0">
              <a:solidFill>
                <a:srgbClr val="984806"/>
              </a:solidFill>
              <a:effectLst/>
              <a:latin typeface="Raleway Bold"/>
            </a:endParaRPr>
          </a:p>
        </p:txBody>
      </p:sp>
      <p:sp>
        <p:nvSpPr>
          <p:cNvPr id="9" name="TextBox 8">
            <a:extLst>
              <a:ext uri="{FF2B5EF4-FFF2-40B4-BE49-F238E27FC236}">
                <a16:creationId xmlns:a16="http://schemas.microsoft.com/office/drawing/2014/main" id="{9D32E32D-F340-8D14-CC13-A63AE5D84D9D}"/>
              </a:ext>
            </a:extLst>
          </p:cNvPr>
          <p:cNvSpPr txBox="1"/>
          <p:nvPr/>
        </p:nvSpPr>
        <p:spPr>
          <a:xfrm>
            <a:off x="0" y="0"/>
            <a:ext cx="4029246" cy="584775"/>
          </a:xfrm>
          <a:prstGeom prst="rect">
            <a:avLst/>
          </a:prstGeom>
          <a:noFill/>
        </p:spPr>
        <p:txBody>
          <a:bodyPr wrap="square" lIns="91440" tIns="45720" rIns="91440" bIns="45720" anchor="t">
            <a:spAutoFit/>
          </a:bodyPr>
          <a:lstStyle/>
          <a:p>
            <a:r>
              <a:rPr lang="en-FR" sz="3200" b="1">
                <a:solidFill>
                  <a:schemeClr val="bg1"/>
                </a:solidFill>
              </a:rPr>
              <a:t>www.iccr2024.org</a:t>
            </a:r>
            <a:endParaRPr lang="en-US" sz="3200" b="1">
              <a:solidFill>
                <a:schemeClr val="bg1"/>
              </a:solidFill>
            </a:endParaRPr>
          </a:p>
        </p:txBody>
      </p:sp>
    </p:spTree>
    <p:extLst>
      <p:ext uri="{BB962C8B-B14F-4D97-AF65-F5344CB8AC3E}">
        <p14:creationId xmlns:p14="http://schemas.microsoft.com/office/powerpoint/2010/main" val="22776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5A82D9-7CDA-299E-ABCE-A776B62A60DD}"/>
              </a:ext>
            </a:extLst>
          </p:cNvPr>
          <p:cNvSpPr txBox="1"/>
          <p:nvPr/>
        </p:nvSpPr>
        <p:spPr>
          <a:xfrm>
            <a:off x="6583679" y="2323793"/>
            <a:ext cx="3928403" cy="1754326"/>
          </a:xfrm>
          <a:prstGeom prst="rect">
            <a:avLst/>
          </a:prstGeom>
          <a:noFill/>
        </p:spPr>
        <p:txBody>
          <a:bodyPr wrap="square">
            <a:spAutoFit/>
          </a:bodyPr>
          <a:lstStyle/>
          <a:p>
            <a:pPr algn="ctr"/>
            <a:r>
              <a:rPr lang="en-FR" sz="5400" b="1" dirty="0">
                <a:solidFill>
                  <a:schemeClr val="accent1"/>
                </a:solidFill>
              </a:rPr>
              <a:t>Monte Carlo simulations</a:t>
            </a:r>
          </a:p>
        </p:txBody>
      </p:sp>
      <p:sp>
        <p:nvSpPr>
          <p:cNvPr id="7" name="TextBox 6">
            <a:extLst>
              <a:ext uri="{FF2B5EF4-FFF2-40B4-BE49-F238E27FC236}">
                <a16:creationId xmlns:a16="http://schemas.microsoft.com/office/drawing/2014/main" id="{AF4AA615-DB07-AA97-FB33-F1AB044F08BE}"/>
              </a:ext>
            </a:extLst>
          </p:cNvPr>
          <p:cNvSpPr txBox="1"/>
          <p:nvPr/>
        </p:nvSpPr>
        <p:spPr>
          <a:xfrm>
            <a:off x="1290710" y="2323793"/>
            <a:ext cx="3624969" cy="1754326"/>
          </a:xfrm>
          <a:prstGeom prst="rect">
            <a:avLst/>
          </a:prstGeom>
          <a:noFill/>
        </p:spPr>
        <p:txBody>
          <a:bodyPr wrap="square">
            <a:spAutoFit/>
          </a:bodyPr>
          <a:lstStyle/>
          <a:p>
            <a:pPr algn="ctr"/>
            <a:r>
              <a:rPr lang="en-FR" sz="5400" b="1" dirty="0">
                <a:solidFill>
                  <a:schemeClr val="accent1"/>
                </a:solidFill>
              </a:rPr>
              <a:t>Artificial intelligence</a:t>
            </a:r>
          </a:p>
        </p:txBody>
      </p:sp>
    </p:spTree>
    <p:extLst>
      <p:ext uri="{BB962C8B-B14F-4D97-AF65-F5344CB8AC3E}">
        <p14:creationId xmlns:p14="http://schemas.microsoft.com/office/powerpoint/2010/main" val="380390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196A3B4C-1BA3-3E48-BE5F-3CCE5EB0BCDF}"/>
              </a:ext>
            </a:extLst>
          </p:cNvPr>
          <p:cNvSpPr txBox="1">
            <a:spLocks/>
          </p:cNvSpPr>
          <p:nvPr/>
        </p:nvSpPr>
        <p:spPr>
          <a:xfrm>
            <a:off x="377372" y="568039"/>
            <a:ext cx="5026510" cy="696001"/>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4000" b="1" dirty="0" err="1">
                <a:solidFill>
                  <a:schemeClr val="accent1"/>
                </a:solidFill>
              </a:rPr>
              <a:t>Thanks</a:t>
            </a:r>
            <a:r>
              <a:rPr lang="fr-FR" sz="4000" b="1" dirty="0">
                <a:solidFill>
                  <a:schemeClr val="accent1"/>
                </a:solidFill>
              </a:rPr>
              <a:t> for </a:t>
            </a:r>
            <a:r>
              <a:rPr lang="fr-FR" sz="4000" b="1" dirty="0" err="1">
                <a:solidFill>
                  <a:schemeClr val="accent1"/>
                </a:solidFill>
              </a:rPr>
              <a:t>your</a:t>
            </a:r>
            <a:r>
              <a:rPr lang="fr-FR" sz="4000" b="1" dirty="0">
                <a:solidFill>
                  <a:schemeClr val="accent1"/>
                </a:solidFill>
              </a:rPr>
              <a:t> attention !</a:t>
            </a:r>
          </a:p>
        </p:txBody>
      </p:sp>
      <p:pic>
        <p:nvPicPr>
          <p:cNvPr id="6" name="Picture 5" descr="Picture 5">
            <a:extLst>
              <a:ext uri="{FF2B5EF4-FFF2-40B4-BE49-F238E27FC236}">
                <a16:creationId xmlns:a16="http://schemas.microsoft.com/office/drawing/2014/main" id="{6C59E6B0-313E-3C46-A37A-C57C2B2F09EB}"/>
              </a:ext>
            </a:extLst>
          </p:cNvPr>
          <p:cNvPicPr>
            <a:picLocks noChangeAspect="1"/>
          </p:cNvPicPr>
          <p:nvPr/>
        </p:nvPicPr>
        <p:blipFill>
          <a:blip r:embed="rId2" cstate="print"/>
          <a:stretch>
            <a:fillRect/>
          </a:stretch>
        </p:blipFill>
        <p:spPr>
          <a:xfrm>
            <a:off x="2757789" y="3382163"/>
            <a:ext cx="1122253" cy="1124412"/>
          </a:xfrm>
          <a:prstGeom prst="rect">
            <a:avLst/>
          </a:prstGeom>
          <a:ln w="12700">
            <a:miter lim="400000"/>
          </a:ln>
        </p:spPr>
      </p:pic>
      <p:pic>
        <p:nvPicPr>
          <p:cNvPr id="7" name="Picture 2" descr="Picture 2">
            <a:extLst>
              <a:ext uri="{FF2B5EF4-FFF2-40B4-BE49-F238E27FC236}">
                <a16:creationId xmlns:a16="http://schemas.microsoft.com/office/drawing/2014/main" id="{8651D81E-DB4F-C041-BE39-96A8B6865F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2330" y="4940704"/>
            <a:ext cx="1710796" cy="921198"/>
          </a:xfrm>
          <a:prstGeom prst="rect">
            <a:avLst/>
          </a:prstGeom>
          <a:ln w="12700">
            <a:miter lim="400000"/>
          </a:ln>
        </p:spPr>
      </p:pic>
      <p:pic>
        <p:nvPicPr>
          <p:cNvPr id="8" name="Picture 6" descr="Picture 6">
            <a:extLst>
              <a:ext uri="{FF2B5EF4-FFF2-40B4-BE49-F238E27FC236}">
                <a16:creationId xmlns:a16="http://schemas.microsoft.com/office/drawing/2014/main" id="{4839BC25-CADE-1043-8613-B290C52D8C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4849" y="240544"/>
            <a:ext cx="3004150" cy="654991"/>
          </a:xfrm>
          <a:prstGeom prst="rect">
            <a:avLst/>
          </a:prstGeom>
          <a:ln w="12700">
            <a:miter lim="400000"/>
          </a:ln>
        </p:spPr>
      </p:pic>
      <p:pic>
        <p:nvPicPr>
          <p:cNvPr id="9" name="Image 6" descr="logo-primes.jpeg">
            <a:extLst>
              <a:ext uri="{FF2B5EF4-FFF2-40B4-BE49-F238E27FC236}">
                <a16:creationId xmlns:a16="http://schemas.microsoft.com/office/drawing/2014/main" id="{16AD2349-A5BB-CB4E-AE97-A3F28FD86BD3}"/>
              </a:ext>
            </a:extLst>
          </p:cNvPr>
          <p:cNvPicPr>
            <a:picLocks noChangeAspect="1"/>
          </p:cNvPicPr>
          <p:nvPr/>
        </p:nvPicPr>
        <p:blipFill>
          <a:blip r:embed="rId5" cstate="print"/>
          <a:stretch>
            <a:fillRect/>
          </a:stretch>
        </p:blipFill>
        <p:spPr>
          <a:xfrm>
            <a:off x="99940" y="4983257"/>
            <a:ext cx="2227112" cy="836091"/>
          </a:xfrm>
          <a:prstGeom prst="rect">
            <a:avLst/>
          </a:prstGeom>
        </p:spPr>
      </p:pic>
      <p:pic>
        <p:nvPicPr>
          <p:cNvPr id="10" name="Picture 9">
            <a:extLst>
              <a:ext uri="{FF2B5EF4-FFF2-40B4-BE49-F238E27FC236}">
                <a16:creationId xmlns:a16="http://schemas.microsoft.com/office/drawing/2014/main" id="{4F88CBC2-0B88-9745-9FEE-B906B52D4826}"/>
              </a:ext>
            </a:extLst>
          </p:cNvPr>
          <p:cNvPicPr>
            <a:picLocks noChangeAspect="1"/>
          </p:cNvPicPr>
          <p:nvPr/>
        </p:nvPicPr>
        <p:blipFill>
          <a:blip r:embed="rId6" cstate="print"/>
          <a:stretch>
            <a:fillRect/>
          </a:stretch>
        </p:blipFill>
        <p:spPr>
          <a:xfrm>
            <a:off x="473024" y="3478498"/>
            <a:ext cx="1883565" cy="877570"/>
          </a:xfrm>
          <a:prstGeom prst="rect">
            <a:avLst/>
          </a:prstGeom>
        </p:spPr>
      </p:pic>
      <p:pic>
        <p:nvPicPr>
          <p:cNvPr id="12" name="Picture 11">
            <a:extLst>
              <a:ext uri="{FF2B5EF4-FFF2-40B4-BE49-F238E27FC236}">
                <a16:creationId xmlns:a16="http://schemas.microsoft.com/office/drawing/2014/main" id="{0958B12A-8D2E-EB45-9344-FA17745469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80581" y="2028687"/>
            <a:ext cx="1752016" cy="878718"/>
          </a:xfrm>
          <a:prstGeom prst="rect">
            <a:avLst/>
          </a:prstGeom>
        </p:spPr>
      </p:pic>
      <p:sp>
        <p:nvSpPr>
          <p:cNvPr id="2" name="TextBox 1">
            <a:extLst>
              <a:ext uri="{FF2B5EF4-FFF2-40B4-BE49-F238E27FC236}">
                <a16:creationId xmlns:a16="http://schemas.microsoft.com/office/drawing/2014/main" id="{1ED2C740-38E6-564E-A5F0-414BA168FD00}"/>
              </a:ext>
            </a:extLst>
          </p:cNvPr>
          <p:cNvSpPr txBox="1"/>
          <p:nvPr/>
        </p:nvSpPr>
        <p:spPr>
          <a:xfrm>
            <a:off x="9898845" y="306429"/>
            <a:ext cx="2005677" cy="523220"/>
          </a:xfrm>
          <a:prstGeom prst="rect">
            <a:avLst/>
          </a:prstGeom>
          <a:noFill/>
        </p:spPr>
        <p:txBody>
          <a:bodyPr wrap="none" rtlCol="0">
            <a:spAutoFit/>
          </a:bodyPr>
          <a:lstStyle/>
          <a:p>
            <a:r>
              <a:rPr lang="fr-FR" sz="2800" dirty="0"/>
              <a:t>Lyon, France</a:t>
            </a:r>
          </a:p>
        </p:txBody>
      </p:sp>
      <p:pic>
        <p:nvPicPr>
          <p:cNvPr id="5" name="Picture 4">
            <a:extLst>
              <a:ext uri="{FF2B5EF4-FFF2-40B4-BE49-F238E27FC236}">
                <a16:creationId xmlns:a16="http://schemas.microsoft.com/office/drawing/2014/main" id="{79AC7008-D22F-8143-8709-52C4E96C3CC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60996" y="1236618"/>
            <a:ext cx="7431064" cy="5496952"/>
          </a:xfrm>
          <a:prstGeom prst="rect">
            <a:avLst/>
          </a:prstGeom>
        </p:spPr>
      </p:pic>
    </p:spTree>
    <p:extLst>
      <p:ext uri="{BB962C8B-B14F-4D97-AF65-F5344CB8AC3E}">
        <p14:creationId xmlns:p14="http://schemas.microsoft.com/office/powerpoint/2010/main" val="1968857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834D05-1EB3-C00B-88B0-5B78A06847FD}"/>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1618519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5A82D9-7CDA-299E-ABCE-A776B62A60DD}"/>
              </a:ext>
            </a:extLst>
          </p:cNvPr>
          <p:cNvSpPr txBox="1"/>
          <p:nvPr/>
        </p:nvSpPr>
        <p:spPr>
          <a:xfrm>
            <a:off x="6583679" y="2323793"/>
            <a:ext cx="3928403" cy="1754326"/>
          </a:xfrm>
          <a:prstGeom prst="rect">
            <a:avLst/>
          </a:prstGeom>
          <a:noFill/>
        </p:spPr>
        <p:txBody>
          <a:bodyPr wrap="square">
            <a:spAutoFit/>
          </a:bodyPr>
          <a:lstStyle/>
          <a:p>
            <a:pPr algn="ctr"/>
            <a:r>
              <a:rPr lang="en-FR" sz="5400" b="1" dirty="0">
                <a:solidFill>
                  <a:schemeClr val="accent1"/>
                </a:solidFill>
              </a:rPr>
              <a:t>Monte Carlo simulations</a:t>
            </a:r>
          </a:p>
        </p:txBody>
      </p:sp>
      <p:sp>
        <p:nvSpPr>
          <p:cNvPr id="7" name="TextBox 6">
            <a:extLst>
              <a:ext uri="{FF2B5EF4-FFF2-40B4-BE49-F238E27FC236}">
                <a16:creationId xmlns:a16="http://schemas.microsoft.com/office/drawing/2014/main" id="{AF4AA615-DB07-AA97-FB33-F1AB044F08BE}"/>
              </a:ext>
            </a:extLst>
          </p:cNvPr>
          <p:cNvSpPr txBox="1"/>
          <p:nvPr/>
        </p:nvSpPr>
        <p:spPr>
          <a:xfrm>
            <a:off x="1290710" y="2323793"/>
            <a:ext cx="3624969" cy="1754326"/>
          </a:xfrm>
          <a:prstGeom prst="rect">
            <a:avLst/>
          </a:prstGeom>
          <a:noFill/>
        </p:spPr>
        <p:txBody>
          <a:bodyPr wrap="square">
            <a:spAutoFit/>
          </a:bodyPr>
          <a:lstStyle/>
          <a:p>
            <a:pPr algn="ctr"/>
            <a:r>
              <a:rPr lang="en-FR" sz="5400" b="1" dirty="0">
                <a:solidFill>
                  <a:srgbClr val="C00000"/>
                </a:solidFill>
              </a:rPr>
              <a:t>Artificial intelligence</a:t>
            </a:r>
          </a:p>
        </p:txBody>
      </p:sp>
    </p:spTree>
    <p:extLst>
      <p:ext uri="{BB962C8B-B14F-4D97-AF65-F5344CB8AC3E}">
        <p14:creationId xmlns:p14="http://schemas.microsoft.com/office/powerpoint/2010/main" val="2474314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chine Learning">
            <a:extLst>
              <a:ext uri="{FF2B5EF4-FFF2-40B4-BE49-F238E27FC236}">
                <a16:creationId xmlns:a16="http://schemas.microsoft.com/office/drawing/2014/main" id="{89F6AF09-3AAF-C63A-12AB-6995D111308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85243" y="68969"/>
            <a:ext cx="5621513" cy="66518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B32A21-B46E-273F-E45F-1151FA735B03}"/>
              </a:ext>
            </a:extLst>
          </p:cNvPr>
          <p:cNvSpPr txBox="1"/>
          <p:nvPr/>
        </p:nvSpPr>
        <p:spPr>
          <a:xfrm>
            <a:off x="9555200" y="6355087"/>
            <a:ext cx="2368576" cy="369332"/>
          </a:xfrm>
          <a:prstGeom prst="rect">
            <a:avLst/>
          </a:prstGeom>
          <a:noFill/>
        </p:spPr>
        <p:txBody>
          <a:bodyPr wrap="square">
            <a:spAutoFit/>
          </a:bodyPr>
          <a:lstStyle/>
          <a:p>
            <a:r>
              <a:rPr lang="en-FR" dirty="0">
                <a:hlinkClick r:id="rId3"/>
              </a:rPr>
              <a:t>https://xkcd.com/1838</a:t>
            </a:r>
            <a:endParaRPr lang="en-FR" dirty="0"/>
          </a:p>
        </p:txBody>
      </p:sp>
    </p:spTree>
    <p:extLst>
      <p:ext uri="{BB962C8B-B14F-4D97-AF65-F5344CB8AC3E}">
        <p14:creationId xmlns:p14="http://schemas.microsoft.com/office/powerpoint/2010/main" val="310243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ABD06-F49E-B342-96A8-A3AE467BACD8}"/>
              </a:ext>
            </a:extLst>
          </p:cNvPr>
          <p:cNvSpPr>
            <a:spLocks noGrp="1"/>
          </p:cNvSpPr>
          <p:nvPr>
            <p:ph type="title"/>
          </p:nvPr>
        </p:nvSpPr>
        <p:spPr/>
        <p:txBody>
          <a:bodyPr/>
          <a:lstStyle/>
          <a:p>
            <a:r>
              <a:rPr lang="en-GB" dirty="0"/>
              <a:t>Deep Learning (DL)</a:t>
            </a:r>
          </a:p>
        </p:txBody>
      </p:sp>
      <p:sp>
        <p:nvSpPr>
          <p:cNvPr id="3" name="Content Placeholder 2">
            <a:extLst>
              <a:ext uri="{FF2B5EF4-FFF2-40B4-BE49-F238E27FC236}">
                <a16:creationId xmlns:a16="http://schemas.microsoft.com/office/drawing/2014/main" id="{3F31B05B-E485-F447-B2CD-CBFF7D4B0736}"/>
              </a:ext>
            </a:extLst>
          </p:cNvPr>
          <p:cNvSpPr>
            <a:spLocks noGrp="1"/>
          </p:cNvSpPr>
          <p:nvPr>
            <p:ph idx="1"/>
          </p:nvPr>
        </p:nvSpPr>
        <p:spPr>
          <a:xfrm>
            <a:off x="838200" y="1825625"/>
            <a:ext cx="7689783" cy="4351338"/>
          </a:xfrm>
        </p:spPr>
        <p:txBody>
          <a:bodyPr>
            <a:normAutofit/>
          </a:bodyPr>
          <a:lstStyle/>
          <a:p>
            <a:pPr>
              <a:lnSpc>
                <a:spcPct val="100000"/>
              </a:lnSpc>
            </a:pPr>
            <a:r>
              <a:rPr lang="en-GB" b="1" dirty="0"/>
              <a:t>Step1</a:t>
            </a:r>
            <a:r>
              <a:rPr lang="en-GB" dirty="0"/>
              <a:t>: learn a model (</a:t>
            </a:r>
            <a:r>
              <a:rPr lang="en-GB" i="1" dirty="0"/>
              <a:t>training</a:t>
            </a:r>
            <a:r>
              <a:rPr lang="en-GB" dirty="0"/>
              <a:t>)</a:t>
            </a:r>
          </a:p>
          <a:p>
            <a:pPr lvl="1">
              <a:lnSpc>
                <a:spcPct val="100000"/>
              </a:lnSpc>
            </a:pPr>
            <a:r>
              <a:rPr lang="en-GB" dirty="0"/>
              <a:t>Input training database</a:t>
            </a:r>
          </a:p>
          <a:p>
            <a:pPr marL="457200" lvl="1" indent="0">
              <a:lnSpc>
                <a:spcPct val="100000"/>
              </a:lnSpc>
              <a:buNone/>
            </a:pPr>
            <a:r>
              <a:rPr lang="en-GB" dirty="0"/>
              <a:t>    from numerous independent samples</a:t>
            </a:r>
          </a:p>
          <a:p>
            <a:pPr lvl="1">
              <a:lnSpc>
                <a:spcPct val="100000"/>
              </a:lnSpc>
            </a:pPr>
            <a:r>
              <a:rPr lang="en-GB" dirty="0"/>
              <a:t>Neural network architecture</a:t>
            </a:r>
          </a:p>
          <a:p>
            <a:pPr lvl="1">
              <a:lnSpc>
                <a:spcPct val="100000"/>
              </a:lnSpc>
            </a:pPr>
            <a:r>
              <a:rPr lang="en-GB" dirty="0"/>
              <a:t>Learning method (optimisation)</a:t>
            </a:r>
          </a:p>
          <a:p>
            <a:pPr lvl="1">
              <a:lnSpc>
                <a:spcPct val="100000"/>
              </a:lnSpc>
            </a:pPr>
            <a:endParaRPr lang="en-GB" dirty="0"/>
          </a:p>
          <a:p>
            <a:pPr>
              <a:lnSpc>
                <a:spcPct val="100000"/>
              </a:lnSpc>
            </a:pPr>
            <a:r>
              <a:rPr lang="en-GB" b="1" dirty="0"/>
              <a:t>Step2</a:t>
            </a:r>
            <a:r>
              <a:rPr lang="en-GB" dirty="0"/>
              <a:t>: use the model (</a:t>
            </a:r>
            <a:r>
              <a:rPr lang="en-GB" i="1" dirty="0"/>
              <a:t>inference</a:t>
            </a:r>
            <a:r>
              <a:rPr lang="en-GB" dirty="0"/>
              <a:t>)</a:t>
            </a:r>
          </a:p>
          <a:p>
            <a:pPr lvl="1">
              <a:lnSpc>
                <a:spcPct val="100000"/>
              </a:lnSpc>
            </a:pPr>
            <a:r>
              <a:rPr lang="en-GB" dirty="0"/>
              <a:t>Get new input data</a:t>
            </a:r>
          </a:p>
          <a:p>
            <a:pPr lvl="1">
              <a:lnSpc>
                <a:spcPct val="100000"/>
              </a:lnSpc>
            </a:pPr>
            <a:r>
              <a:rPr lang="en-GB" dirty="0"/>
              <a:t>Apply the NN model to get output</a:t>
            </a:r>
          </a:p>
          <a:p>
            <a:pPr>
              <a:lnSpc>
                <a:spcPct val="100000"/>
              </a:lnSpc>
            </a:pPr>
            <a:endParaRPr lang="en-GB" dirty="0"/>
          </a:p>
          <a:p>
            <a:pPr lvl="1">
              <a:lnSpc>
                <a:spcPct val="100000"/>
              </a:lnSpc>
            </a:pPr>
            <a:endParaRPr lang="en-GB" dirty="0"/>
          </a:p>
        </p:txBody>
      </p:sp>
      <p:grpSp>
        <p:nvGrpSpPr>
          <p:cNvPr id="8" name="Group 7">
            <a:extLst>
              <a:ext uri="{FF2B5EF4-FFF2-40B4-BE49-F238E27FC236}">
                <a16:creationId xmlns:a16="http://schemas.microsoft.com/office/drawing/2014/main" id="{70F25552-3494-4C46-9006-33893C8289E2}"/>
              </a:ext>
            </a:extLst>
          </p:cNvPr>
          <p:cNvGrpSpPr/>
          <p:nvPr/>
        </p:nvGrpSpPr>
        <p:grpSpPr>
          <a:xfrm>
            <a:off x="8387173" y="4833183"/>
            <a:ext cx="2348221" cy="572755"/>
            <a:chOff x="3735238" y="5270290"/>
            <a:chExt cx="3821504" cy="932103"/>
          </a:xfrm>
        </p:grpSpPr>
        <p:pic>
          <p:nvPicPr>
            <p:cNvPr id="19" name="Picture 18">
              <a:extLst>
                <a:ext uri="{FF2B5EF4-FFF2-40B4-BE49-F238E27FC236}">
                  <a16:creationId xmlns:a16="http://schemas.microsoft.com/office/drawing/2014/main" id="{D6416D14-7358-CB4E-9B7E-53B0044E8D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1699"/>
            <a:stretch/>
          </p:blipFill>
          <p:spPr>
            <a:xfrm>
              <a:off x="6857347" y="5270290"/>
              <a:ext cx="699395" cy="932103"/>
            </a:xfrm>
            <a:prstGeom prst="rect">
              <a:avLst/>
            </a:prstGeom>
          </p:spPr>
        </p:pic>
        <p:pic>
          <p:nvPicPr>
            <p:cNvPr id="20" name="Picture 19">
              <a:extLst>
                <a:ext uri="{FF2B5EF4-FFF2-40B4-BE49-F238E27FC236}">
                  <a16:creationId xmlns:a16="http://schemas.microsoft.com/office/drawing/2014/main" id="{DC457D21-7063-B646-A437-80F5A6B076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6345" r="62663"/>
            <a:stretch/>
          </p:blipFill>
          <p:spPr>
            <a:xfrm>
              <a:off x="5986736" y="5270290"/>
              <a:ext cx="802258" cy="932103"/>
            </a:xfrm>
            <a:prstGeom prst="rect">
              <a:avLst/>
            </a:prstGeom>
          </p:spPr>
        </p:pic>
        <p:pic>
          <p:nvPicPr>
            <p:cNvPr id="21" name="Picture 20">
              <a:extLst>
                <a:ext uri="{FF2B5EF4-FFF2-40B4-BE49-F238E27FC236}">
                  <a16:creationId xmlns:a16="http://schemas.microsoft.com/office/drawing/2014/main" id="{8ACF244A-B475-5B48-8AF0-CAFB355038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8226"/>
            <a:stretch/>
          </p:blipFill>
          <p:spPr>
            <a:xfrm>
              <a:off x="3735238" y="5270290"/>
              <a:ext cx="2360762" cy="932103"/>
            </a:xfrm>
            <a:prstGeom prst="rect">
              <a:avLst/>
            </a:prstGeom>
          </p:spPr>
        </p:pic>
      </p:grpSp>
      <p:pic>
        <p:nvPicPr>
          <p:cNvPr id="9" name="Picture 8" descr="Image result for neural network">
            <a:extLst>
              <a:ext uri="{FF2B5EF4-FFF2-40B4-BE49-F238E27FC236}">
                <a16:creationId xmlns:a16="http://schemas.microsoft.com/office/drawing/2014/main" id="{21284BE7-8EF8-574B-9FEC-96E0FBFFD586}"/>
              </a:ext>
            </a:extLst>
          </p:cNvPr>
          <p:cNvPicPr>
            <a:picLocks noChangeAspect="1" noChangeArrowheads="1"/>
          </p:cNvPicPr>
          <p:nvPr/>
        </p:nvPicPr>
        <p:blipFill>
          <a:blip r:embed="rId3" cstate="print"/>
          <a:srcRect/>
          <a:stretch>
            <a:fillRect/>
          </a:stretch>
        </p:blipFill>
        <p:spPr bwMode="auto">
          <a:xfrm>
            <a:off x="7618292" y="1571954"/>
            <a:ext cx="3795593" cy="2890641"/>
          </a:xfrm>
          <a:prstGeom prst="rect">
            <a:avLst/>
          </a:prstGeom>
          <a:ln>
            <a:no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B43C53BB-EF52-1943-8236-9F45E8691CCC}"/>
              </a:ext>
            </a:extLst>
          </p:cNvPr>
          <p:cNvGrpSpPr/>
          <p:nvPr/>
        </p:nvGrpSpPr>
        <p:grpSpPr>
          <a:xfrm>
            <a:off x="7345443" y="1763561"/>
            <a:ext cx="1693718" cy="3209588"/>
            <a:chOff x="2592014" y="728932"/>
            <a:chExt cx="2756363" cy="5223295"/>
          </a:xfrm>
        </p:grpSpPr>
        <p:cxnSp>
          <p:nvCxnSpPr>
            <p:cNvPr id="17" name="Straight Arrow Connector 16">
              <a:extLst>
                <a:ext uri="{FF2B5EF4-FFF2-40B4-BE49-F238E27FC236}">
                  <a16:creationId xmlns:a16="http://schemas.microsoft.com/office/drawing/2014/main" id="{3968777A-CB99-9448-B02E-434A0A6713E6}"/>
                </a:ext>
              </a:extLst>
            </p:cNvPr>
            <p:cNvCxnSpPr>
              <a:cxnSpLocks/>
            </p:cNvCxnSpPr>
            <p:nvPr/>
          </p:nvCxnSpPr>
          <p:spPr>
            <a:xfrm flipH="1" flipV="1">
              <a:off x="3434530" y="4166558"/>
              <a:ext cx="1913847" cy="17856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91DDE3AA-C243-2C43-A4BE-86C6899478DB}"/>
                </a:ext>
              </a:extLst>
            </p:cNvPr>
            <p:cNvSpPr/>
            <p:nvPr/>
          </p:nvSpPr>
          <p:spPr>
            <a:xfrm>
              <a:off x="2592014" y="728932"/>
              <a:ext cx="1397479" cy="37352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grpSp>
        <p:nvGrpSpPr>
          <p:cNvPr id="11" name="Group 10">
            <a:extLst>
              <a:ext uri="{FF2B5EF4-FFF2-40B4-BE49-F238E27FC236}">
                <a16:creationId xmlns:a16="http://schemas.microsoft.com/office/drawing/2014/main" id="{9C3A02F3-DC85-1E49-8970-FD58335773CD}"/>
              </a:ext>
            </a:extLst>
          </p:cNvPr>
          <p:cNvGrpSpPr/>
          <p:nvPr/>
        </p:nvGrpSpPr>
        <p:grpSpPr>
          <a:xfrm>
            <a:off x="10306036" y="1869668"/>
            <a:ext cx="858717" cy="3118499"/>
            <a:chOff x="7257693" y="749211"/>
            <a:chExt cx="1397479" cy="5075057"/>
          </a:xfrm>
        </p:grpSpPr>
        <p:cxnSp>
          <p:nvCxnSpPr>
            <p:cNvPr id="15" name="Straight Arrow Connector 14">
              <a:extLst>
                <a:ext uri="{FF2B5EF4-FFF2-40B4-BE49-F238E27FC236}">
                  <a16:creationId xmlns:a16="http://schemas.microsoft.com/office/drawing/2014/main" id="{4DFBB9BC-3D5F-564C-99A8-B69884C813D9}"/>
                </a:ext>
              </a:extLst>
            </p:cNvPr>
            <p:cNvCxnSpPr>
              <a:cxnSpLocks/>
            </p:cNvCxnSpPr>
            <p:nvPr/>
          </p:nvCxnSpPr>
          <p:spPr>
            <a:xfrm flipV="1">
              <a:off x="7606735" y="4311770"/>
              <a:ext cx="349698" cy="15124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DDFDE1BE-A997-C547-BBC1-AF01E0248EC4}"/>
                </a:ext>
              </a:extLst>
            </p:cNvPr>
            <p:cNvSpPr/>
            <p:nvPr/>
          </p:nvSpPr>
          <p:spPr>
            <a:xfrm>
              <a:off x="7257693" y="749211"/>
              <a:ext cx="1397479" cy="37352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grpSp>
        <p:nvGrpSpPr>
          <p:cNvPr id="12" name="Group 11">
            <a:extLst>
              <a:ext uri="{FF2B5EF4-FFF2-40B4-BE49-F238E27FC236}">
                <a16:creationId xmlns:a16="http://schemas.microsoft.com/office/drawing/2014/main" id="{0E6A8746-3FCD-9042-9F72-C3EB58D00175}"/>
              </a:ext>
            </a:extLst>
          </p:cNvPr>
          <p:cNvGrpSpPr/>
          <p:nvPr/>
        </p:nvGrpSpPr>
        <p:grpSpPr>
          <a:xfrm>
            <a:off x="7863149" y="1452062"/>
            <a:ext cx="2729952" cy="3430000"/>
            <a:chOff x="3231190" y="-82802"/>
            <a:chExt cx="3744704" cy="5581994"/>
          </a:xfrm>
        </p:grpSpPr>
        <p:cxnSp>
          <p:nvCxnSpPr>
            <p:cNvPr id="13" name="Straight Arrow Connector 12">
              <a:extLst>
                <a:ext uri="{FF2B5EF4-FFF2-40B4-BE49-F238E27FC236}">
                  <a16:creationId xmlns:a16="http://schemas.microsoft.com/office/drawing/2014/main" id="{ABB7E66F-643D-BC4D-82AF-8D87B84F77D5}"/>
                </a:ext>
              </a:extLst>
            </p:cNvPr>
            <p:cNvCxnSpPr>
              <a:cxnSpLocks/>
            </p:cNvCxnSpPr>
            <p:nvPr/>
          </p:nvCxnSpPr>
          <p:spPr>
            <a:xfrm flipH="1" flipV="1">
              <a:off x="5169200" y="3717409"/>
              <a:ext cx="305298" cy="17817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A38E60E1-02DF-6F42-A8EC-54EAE3F54441}"/>
                </a:ext>
              </a:extLst>
            </p:cNvPr>
            <p:cNvSpPr/>
            <p:nvPr/>
          </p:nvSpPr>
          <p:spPr>
            <a:xfrm>
              <a:off x="3231190" y="-82802"/>
              <a:ext cx="3744704" cy="46498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spTree>
    <p:extLst>
      <p:ext uri="{BB962C8B-B14F-4D97-AF65-F5344CB8AC3E}">
        <p14:creationId xmlns:p14="http://schemas.microsoft.com/office/powerpoint/2010/main" val="33397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1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E2B099-D1FB-844D-9353-7DC73116DD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158" t="13909" r="8187" b="9128"/>
          <a:stretch/>
        </p:blipFill>
        <p:spPr>
          <a:xfrm>
            <a:off x="989901" y="947956"/>
            <a:ext cx="10150679" cy="5245709"/>
          </a:xfrm>
          <a:prstGeom prst="rect">
            <a:avLst/>
          </a:prstGeom>
        </p:spPr>
      </p:pic>
      <p:pic>
        <p:nvPicPr>
          <p:cNvPr id="3" name="Picture 2">
            <a:extLst>
              <a:ext uri="{FF2B5EF4-FFF2-40B4-BE49-F238E27FC236}">
                <a16:creationId xmlns:a16="http://schemas.microsoft.com/office/drawing/2014/main" id="{342F7347-7425-7E41-AC6A-84150F70C9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200" t="10954" r="8187" b="7812"/>
          <a:stretch/>
        </p:blipFill>
        <p:spPr>
          <a:xfrm>
            <a:off x="1359017" y="746620"/>
            <a:ext cx="9781563" cy="5536734"/>
          </a:xfrm>
          <a:prstGeom prst="rect">
            <a:avLst/>
          </a:prstGeom>
        </p:spPr>
      </p:pic>
      <p:sp>
        <p:nvSpPr>
          <p:cNvPr id="9" name="Rectangle 8">
            <a:extLst>
              <a:ext uri="{FF2B5EF4-FFF2-40B4-BE49-F238E27FC236}">
                <a16:creationId xmlns:a16="http://schemas.microsoft.com/office/drawing/2014/main" id="{D8E18E28-4D7A-2046-9D45-1A51CFAFBC20}"/>
              </a:ext>
            </a:extLst>
          </p:cNvPr>
          <p:cNvSpPr/>
          <p:nvPr/>
        </p:nvSpPr>
        <p:spPr>
          <a:xfrm>
            <a:off x="11059886" y="6193665"/>
            <a:ext cx="1132114" cy="664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0" name="Oval 9">
            <a:extLst>
              <a:ext uri="{FF2B5EF4-FFF2-40B4-BE49-F238E27FC236}">
                <a16:creationId xmlns:a16="http://schemas.microsoft.com/office/drawing/2014/main" id="{CCA3721B-963F-E94F-8F5A-9F13C7FB3F08}"/>
              </a:ext>
            </a:extLst>
          </p:cNvPr>
          <p:cNvSpPr/>
          <p:nvPr/>
        </p:nvSpPr>
        <p:spPr>
          <a:xfrm>
            <a:off x="3531765" y="3842158"/>
            <a:ext cx="2256639" cy="138418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7" name="Oval 6">
            <a:extLst>
              <a:ext uri="{FF2B5EF4-FFF2-40B4-BE49-F238E27FC236}">
                <a16:creationId xmlns:a16="http://schemas.microsoft.com/office/drawing/2014/main" id="{1014D825-2386-044A-8074-4CE381E3BEA2}"/>
              </a:ext>
            </a:extLst>
          </p:cNvPr>
          <p:cNvSpPr/>
          <p:nvPr/>
        </p:nvSpPr>
        <p:spPr>
          <a:xfrm>
            <a:off x="5865302" y="3842158"/>
            <a:ext cx="2456577" cy="138418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Tree>
    <p:extLst>
      <p:ext uri="{BB962C8B-B14F-4D97-AF65-F5344CB8AC3E}">
        <p14:creationId xmlns:p14="http://schemas.microsoft.com/office/powerpoint/2010/main" val="397084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465D3-B896-8E19-5B72-49991379BCCF}"/>
              </a:ext>
            </a:extLst>
          </p:cNvPr>
          <p:cNvSpPr>
            <a:spLocks noGrp="1"/>
          </p:cNvSpPr>
          <p:nvPr>
            <p:ph type="title"/>
          </p:nvPr>
        </p:nvSpPr>
        <p:spPr/>
        <p:txBody>
          <a:bodyPr/>
          <a:lstStyle/>
          <a:p>
            <a:r>
              <a:rPr lang="en-FR" dirty="0"/>
              <a:t>Today’s game changer</a:t>
            </a:r>
          </a:p>
        </p:txBody>
      </p:sp>
      <p:sp>
        <p:nvSpPr>
          <p:cNvPr id="3" name="Content Placeholder 2">
            <a:extLst>
              <a:ext uri="{FF2B5EF4-FFF2-40B4-BE49-F238E27FC236}">
                <a16:creationId xmlns:a16="http://schemas.microsoft.com/office/drawing/2014/main" id="{58F922EE-1322-9790-E88D-46B7DAD5C403}"/>
              </a:ext>
            </a:extLst>
          </p:cNvPr>
          <p:cNvSpPr>
            <a:spLocks noGrp="1"/>
          </p:cNvSpPr>
          <p:nvPr>
            <p:ph idx="1"/>
          </p:nvPr>
        </p:nvSpPr>
        <p:spPr/>
        <p:txBody>
          <a:bodyPr/>
          <a:lstStyle/>
          <a:p>
            <a:r>
              <a:rPr lang="en-FR" dirty="0"/>
              <a:t>Total Segmentator</a:t>
            </a:r>
          </a:p>
          <a:p>
            <a:r>
              <a:rPr lang="en-FR" dirty="0"/>
              <a:t>Moose</a:t>
            </a:r>
          </a:p>
          <a:p>
            <a:r>
              <a:rPr lang="en-FR" dirty="0"/>
              <a:t>Medical SAM</a:t>
            </a:r>
          </a:p>
          <a:p>
            <a:r>
              <a:rPr lang="en-FR" dirty="0"/>
              <a:t>…</a:t>
            </a:r>
          </a:p>
        </p:txBody>
      </p:sp>
      <p:pic>
        <p:nvPicPr>
          <p:cNvPr id="4" name="Picture 2" descr="image">
            <a:extLst>
              <a:ext uri="{FF2B5EF4-FFF2-40B4-BE49-F238E27FC236}">
                <a16:creationId xmlns:a16="http://schemas.microsoft.com/office/drawing/2014/main" id="{8190A52F-6074-42B1-4E39-62C3F4EBE35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16459" y="4553719"/>
            <a:ext cx="6487700" cy="212032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ow to segment muscle in TotalSegmentator - Development - 3D Slicer  Community">
            <a:extLst>
              <a:ext uri="{FF2B5EF4-FFF2-40B4-BE49-F238E27FC236}">
                <a16:creationId xmlns:a16="http://schemas.microsoft.com/office/drawing/2014/main" id="{8E962713-A631-ED84-A321-99CFF616B71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70609" y="1901930"/>
            <a:ext cx="7179400" cy="22487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elineation variation of a parotid gland and a glottic larynx. Left... |  Download Scientific Diagram">
            <a:extLst>
              <a:ext uri="{FF2B5EF4-FFF2-40B4-BE49-F238E27FC236}">
                <a16:creationId xmlns:a16="http://schemas.microsoft.com/office/drawing/2014/main" id="{074E68CE-2634-79F3-F7DA-072E393A4FE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9629" y="3913409"/>
            <a:ext cx="2858011" cy="2773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819041"/>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96378</TotalTime>
  <Words>1133</Words>
  <Application>Microsoft Macintosh PowerPoint</Application>
  <PresentationFormat>Widescreen</PresentationFormat>
  <Paragraphs>273</Paragraphs>
  <Slides>41</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Arial</vt:lpstr>
      <vt:lpstr>ArialMT</vt:lpstr>
      <vt:lpstr>Calibri</vt:lpstr>
      <vt:lpstr>Calibri Light</vt:lpstr>
      <vt:lpstr>CMR10</vt:lpstr>
      <vt:lpstr>Linux Libertine</vt:lpstr>
      <vt:lpstr>Monaco</vt:lpstr>
      <vt:lpstr>MTMI</vt:lpstr>
      <vt:lpstr>Raleway Bold</vt:lpstr>
      <vt:lpstr>Times</vt:lpstr>
      <vt:lpstr>Verdana</vt:lpstr>
      <vt:lpstr>Office-Design</vt:lpstr>
      <vt:lpstr>AI and Monte-Carlo simulations in  medical physics</vt:lpstr>
      <vt:lpstr>PowerPoint Presentation</vt:lpstr>
      <vt:lpstr>Research applications</vt:lpstr>
      <vt:lpstr>PowerPoint Presentation</vt:lpstr>
      <vt:lpstr>PowerPoint Presentation</vt:lpstr>
      <vt:lpstr>PowerPoint Presentation</vt:lpstr>
      <vt:lpstr>Deep Learning (DL)</vt:lpstr>
      <vt:lpstr>PowerPoint Presentation</vt:lpstr>
      <vt:lpstr>Today’s game changer</vt:lpstr>
      <vt:lpstr>PowerPoint Presentation</vt:lpstr>
      <vt:lpstr>PowerPoint Presentation</vt:lpstr>
      <vt:lpstr>PowerPoint Presentation</vt:lpstr>
      <vt:lpstr>PowerPoint Presentation</vt:lpstr>
      <vt:lpstr>Monte Carlo simulations in medical physics</vt:lpstr>
      <vt:lpstr>PowerPoint Presentation</vt:lpstr>
      <vt:lpstr>AI and MC</vt:lpstr>
      <vt:lpstr>DL-based Monte Carlo denoising</vt:lpstr>
      <vt:lpstr>AI + MC example: learning Linac phase-space</vt:lpstr>
      <vt:lpstr>Radiation Therapy Linac head simulation</vt:lpstr>
      <vt:lpstr>Phase Space (PHSP)</vt:lpstr>
      <vt:lpstr>GAN: Generative Adversarial Network</vt:lpstr>
      <vt:lpstr>Loss function</vt:lpstr>
      <vt:lpstr>Results</vt:lpstr>
      <vt:lpstr>Results</vt:lpstr>
      <vt:lpstr>SPECT simulation</vt:lpstr>
      <vt:lpstr>Outgoing gamma forward model</vt:lpstr>
      <vt:lpstr>GAN: Generative Adversarial Network</vt:lpstr>
      <vt:lpstr>Conditional GAN</vt:lpstr>
      <vt:lpstr>Results </vt:lpstr>
      <vt:lpstr>SPECT simulation</vt:lpstr>
      <vt:lpstr>Angular Response Function (ARF)</vt:lpstr>
      <vt:lpstr>Angular Response Function (ARF)</vt:lpstr>
      <vt:lpstr>Combine GAN and ANN</vt:lpstr>
      <vt:lpstr>PET GAN</vt:lpstr>
      <vt:lpstr>PowerPoint Presentation</vt:lpstr>
      <vt:lpstr>Conclusion</vt:lpstr>
      <vt:lpstr>PowerPoint Presentation</vt:lpstr>
      <vt:lpstr>GATE 10 (beta)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Office-Anwender</dc:creator>
  <cp:lastModifiedBy>David Sarrut</cp:lastModifiedBy>
  <cp:revision>681</cp:revision>
  <cp:lastPrinted>2020-10-13T09:32:57Z</cp:lastPrinted>
  <dcterms:created xsi:type="dcterms:W3CDTF">2017-08-02T10:36:57Z</dcterms:created>
  <dcterms:modified xsi:type="dcterms:W3CDTF">2023-10-17T04:59:04Z</dcterms:modified>
</cp:coreProperties>
</file>