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4"/>
    <p:sldMasterId id="2147483815" r:id="rId5"/>
  </p:sldMasterIdLst>
  <p:notesMasterIdLst>
    <p:notesMasterId r:id="rId34"/>
  </p:notesMasterIdLst>
  <p:handoutMasterIdLst>
    <p:handoutMasterId r:id="rId35"/>
  </p:handoutMasterIdLst>
  <p:sldIdLst>
    <p:sldId id="260" r:id="rId6"/>
    <p:sldId id="382" r:id="rId7"/>
    <p:sldId id="282" r:id="rId8"/>
    <p:sldId id="383" r:id="rId9"/>
    <p:sldId id="307" r:id="rId10"/>
    <p:sldId id="291" r:id="rId11"/>
    <p:sldId id="308" r:id="rId12"/>
    <p:sldId id="356" r:id="rId13"/>
    <p:sldId id="363" r:id="rId14"/>
    <p:sldId id="360" r:id="rId15"/>
    <p:sldId id="293" r:id="rId16"/>
    <p:sldId id="366" r:id="rId17"/>
    <p:sldId id="381" r:id="rId18"/>
    <p:sldId id="365" r:id="rId19"/>
    <p:sldId id="377" r:id="rId20"/>
    <p:sldId id="364" r:id="rId21"/>
    <p:sldId id="362" r:id="rId22"/>
    <p:sldId id="374" r:id="rId23"/>
    <p:sldId id="371" r:id="rId24"/>
    <p:sldId id="380" r:id="rId25"/>
    <p:sldId id="378" r:id="rId26"/>
    <p:sldId id="367" r:id="rId27"/>
    <p:sldId id="376" r:id="rId28"/>
    <p:sldId id="372" r:id="rId29"/>
    <p:sldId id="368" r:id="rId30"/>
    <p:sldId id="379" r:id="rId31"/>
    <p:sldId id="369" r:id="rId32"/>
    <p:sldId id="370" r:id="rId33"/>
  </p:sldIdLst>
  <p:sldSz cx="9144000" cy="5143500" type="screen16x9"/>
  <p:notesSz cx="6735763" cy="98663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195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060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26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EL Marie" initials="NM" lastIdx="3" clrIdx="0">
    <p:extLst>
      <p:ext uri="{19B8F6BF-5375-455C-9EA6-DF929625EA0E}">
        <p15:presenceInfo xmlns:p15="http://schemas.microsoft.com/office/powerpoint/2012/main" userId="NOEL Marie" providerId="None"/>
      </p:ext>
    </p:extLst>
  </p:cmAuthor>
  <p:cmAuthor id="2" name="ALLA Wecal" initials="AW" lastIdx="1" clrIdx="1">
    <p:extLst>
      <p:ext uri="{19B8F6BF-5375-455C-9EA6-DF929625EA0E}">
        <p15:presenceInfo xmlns:p15="http://schemas.microsoft.com/office/powerpoint/2012/main" userId="ALLA Wec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6B0B7"/>
    <a:srgbClr val="00598F"/>
    <a:srgbClr val="B90066"/>
    <a:srgbClr val="FFFFFF"/>
    <a:srgbClr val="7D9ED5"/>
    <a:srgbClr val="071E4F"/>
    <a:srgbClr val="041D42"/>
    <a:srgbClr val="7AA0D5"/>
    <a:srgbClr val="328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1187" autoAdjust="0"/>
  </p:normalViewPr>
  <p:slideViewPr>
    <p:cSldViewPr snapToGrid="0">
      <p:cViewPr varScale="1">
        <p:scale>
          <a:sx n="137" d="100"/>
          <a:sy n="137" d="100"/>
        </p:scale>
        <p:origin x="127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3720" y="20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5FBFB4-0382-9A40-A092-F3D511B0C2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031" cy="494311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DB7B2B-904F-5348-83D7-C08183C585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227" y="0"/>
            <a:ext cx="2919031" cy="494311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>
              <a:defRPr sz="1100"/>
            </a:lvl1pPr>
          </a:lstStyle>
          <a:p>
            <a:fld id="{9E9BF594-6D82-0142-BF5D-B53C487D1A5B}" type="datetimeFigureOut">
              <a:rPr lang="fr-FR" smtClean="0"/>
              <a:t>17/10/2023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9067A-EE96-6149-8690-0819FCDDA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2003"/>
            <a:ext cx="2919031" cy="494311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C896B-8394-EB4C-A415-C5D21C882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227" y="9372003"/>
            <a:ext cx="2919031" cy="494311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r">
              <a:defRPr sz="1100"/>
            </a:lvl1pPr>
          </a:lstStyle>
          <a:p>
            <a:fld id="{D5EDAF20-22EF-B845-8AF0-E9D5F3E5E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7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FC937C-F306-F044-82C7-DA5AFE2A72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defTabSz="94869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61165C9-DD6E-5543-8006-E04A4A08CD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5227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algn="r" defTabSz="94869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38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B1B253-BA49-444F-98ED-ABDEFB10EB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76" y="4686001"/>
            <a:ext cx="5389213" cy="44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6068307-81A8-AB4B-83A9-B792F999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defTabSz="94869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14D90A7-A4F2-814B-852E-3C59D555D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227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r" defTabSz="948698" eaLnBrk="1" hangingPunct="1">
              <a:defRPr sz="1200"/>
            </a:lvl1pPr>
          </a:lstStyle>
          <a:p>
            <a:fld id="{4C3068AE-EDD4-4978-A5A6-FB19BEA97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7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640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560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246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192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705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398295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65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059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5472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7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32448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34257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6480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18491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559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7525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578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705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4259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79337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57988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494110" y="1203742"/>
            <a:ext cx="8649890" cy="3492083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0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494110" y="1203742"/>
            <a:ext cx="8649890" cy="347676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2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3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9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06" y="1275164"/>
            <a:ext cx="7696200" cy="396000"/>
          </a:xfrm>
          <a:blipFill dpi="0" rotWithShape="1">
            <a:blip r:embed="rId2"/>
            <a:srcRect/>
            <a:tile tx="0" ty="0" sx="24000" sy="24000" flip="none" algn="tl"/>
          </a:blipFill>
        </p:spPr>
        <p:txBody>
          <a:bodyPr lIns="144000" tIns="3600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4435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711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02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07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11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87412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</p:spTree>
    <p:extLst>
      <p:ext uri="{BB962C8B-B14F-4D97-AF65-F5344CB8AC3E}">
        <p14:creationId xmlns:p14="http://schemas.microsoft.com/office/powerpoint/2010/main" val="26786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Politique Salariale 2020 / Août-Septembre 2020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80" r:id="rId3"/>
    <p:sldLayoutId id="2147483812" r:id="rId4"/>
    <p:sldLayoutId id="2147483813" r:id="rId5"/>
    <p:sldLayoutId id="2147483814" r:id="rId6"/>
    <p:sldLayoutId id="2147483777" r:id="rId7"/>
    <p:sldLayoutId id="2147483782" r:id="rId8"/>
    <p:sldLayoutId id="2147483784" r:id="rId9"/>
    <p:sldLayoutId id="2147483801" r:id="rId10"/>
    <p:sldLayoutId id="2147483778" r:id="rId11"/>
    <p:sldLayoutId id="2147483788" r:id="rId12"/>
    <p:sldLayoutId id="2147483821" r:id="rId13"/>
    <p:sldLayoutId id="2147483789" r:id="rId14"/>
    <p:sldLayoutId id="2147483790" r:id="rId15"/>
    <p:sldLayoutId id="2147483776" r:id="rId16"/>
    <p:sldLayoutId id="2147483795" r:id="rId17"/>
    <p:sldLayoutId id="2147483796" r:id="rId18"/>
    <p:sldLayoutId id="2147483797" r:id="rId19"/>
    <p:sldLayoutId id="2147483798" r:id="rId20"/>
    <p:sldLayoutId id="2147483809" r:id="rId21"/>
    <p:sldLayoutId id="2147483810" r:id="rId22"/>
    <p:sldLayoutId id="2147483811" r:id="rId23"/>
    <p:sldLayoutId id="2147483804" r:id="rId24"/>
    <p:sldLayoutId id="2147483820" r:id="rId2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 userDrawn="1">
          <p15:clr>
            <a:srgbClr val="F26B43"/>
          </p15:clr>
        </p15:guide>
        <p15:guide id="2" pos="5432" userDrawn="1">
          <p15:clr>
            <a:srgbClr val="F26B43"/>
          </p15:clr>
        </p15:guide>
        <p15:guide id="3" orient="horz" pos="803" userDrawn="1">
          <p15:clr>
            <a:srgbClr val="F26B43"/>
          </p15:clr>
        </p15:guide>
        <p15:guide id="4" orient="horz" pos="2862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pos="2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ts val="18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1575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39300" indent="-132148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2pPr>
      <a:lvl3pPr marL="798830" indent="-12500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3pPr>
      <a:lvl4pPr marL="110479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Calibri" panose="020F0502020204030204" pitchFamily="34" charset="0"/>
        </a:defRPr>
      </a:lvl4pPr>
      <a:lvl5pPr marL="141075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311" userDrawn="1">
          <p15:clr>
            <a:srgbClr val="F26B43"/>
          </p15:clr>
        </p15:guide>
        <p15:guide id="3" pos="5414" userDrawn="1">
          <p15:clr>
            <a:srgbClr val="F26B43"/>
          </p15:clr>
        </p15:guide>
        <p15:guide id="4" orient="horz" pos="2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images.google.fr/imgres?imgurl=http://www.epa.gov/earth1r6/6pd/radiation/radiatt.gif&amp;imgrefurl=http://www.epa.gov/earth1r6/6pd/radiation/radiatio.htm&amp;h=-1&amp;w=-1&amp;sz=1&amp;tbnid=VoGmZMprMc0J:&amp;tbnh=-1&amp;tbnw=-1&amp;start=12&amp;prev=/images?q=logo+radiation&amp;hl=fr&amp;lr=&amp;ie=UTF-8&amp;sa=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7489DFD-2660-45BC-B5E4-36BA4874A8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243" y="1013531"/>
            <a:ext cx="8649890" cy="3492500"/>
          </a:xfrm>
        </p:spPr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A6B3F1F-A241-47F5-BAC5-FA3ACB0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97" y="1536139"/>
            <a:ext cx="8190089" cy="938971"/>
          </a:xfrm>
        </p:spPr>
        <p:txBody>
          <a:bodyPr/>
          <a:lstStyle/>
          <a:p>
            <a:pPr algn="ctr"/>
            <a:r>
              <a:rPr lang="fr-FR" sz="2000" dirty="0"/>
              <a:t>Radiobiologie des TISSUS SAINS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ED584CA-09A0-4213-B819-E213DB35F1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76829" y="2188568"/>
            <a:ext cx="6990341" cy="2181725"/>
          </a:xfrm>
        </p:spPr>
        <p:txBody>
          <a:bodyPr/>
          <a:lstStyle/>
          <a:p>
            <a:pPr algn="ctr"/>
            <a:r>
              <a:rPr lang="fr-FR" dirty="0"/>
              <a:t>Fabien MILLIAT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Laboratoire de Radiobiologie des Expositions Médicales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r>
              <a:rPr lang="fr-FR" b="1" dirty="0"/>
              <a:t>SFP octobre 2023 :  Les apports du nucléaire à la santé</a:t>
            </a:r>
            <a:endParaRPr lang="fr-FR" dirty="0"/>
          </a:p>
          <a:p>
            <a:pPr algn="ctr"/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5312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63FCA9-D2A7-D187-8A24-782E8070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82" y="393230"/>
            <a:ext cx="6583067" cy="45132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95BE15-A0AC-D1E1-16DE-43D8F0460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90" y="102176"/>
            <a:ext cx="2280102" cy="3840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E8D27B-20B1-15A3-A3FC-E8CF9A3E08DF}"/>
              </a:ext>
            </a:extLst>
          </p:cNvPr>
          <p:cNvSpPr txBox="1"/>
          <p:nvPr/>
        </p:nvSpPr>
        <p:spPr>
          <a:xfrm>
            <a:off x="1718930" y="84764"/>
            <a:ext cx="180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Organes à Risque</a:t>
            </a:r>
          </a:p>
        </p:txBody>
      </p:sp>
    </p:spTree>
    <p:extLst>
      <p:ext uri="{BB962C8B-B14F-4D97-AF65-F5344CB8AC3E}">
        <p14:creationId xmlns:p14="http://schemas.microsoft.com/office/powerpoint/2010/main" val="106766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623298" y="4778919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AF2914D-120B-B42B-56F6-E837B1AA0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06" y="1461781"/>
            <a:ext cx="663575" cy="366713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Dose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E7A0A8A-0B2A-C080-7AF3-B4D133F6C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193" y="684387"/>
            <a:ext cx="949325" cy="366713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Volume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63AC7E6-6180-FF49-1D1F-F9008DC8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780" y="2996968"/>
            <a:ext cx="2233612" cy="1341438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Organes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(</a:t>
            </a:r>
            <a:r>
              <a:rPr kumimoji="0" lang="fr-FR" altLang="fr-FR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Compartimentaux</a:t>
            </a: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/Non </a:t>
            </a:r>
            <a:r>
              <a:rPr kumimoji="0" lang="fr-FR" altLang="fr-FR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compartimentaux</a:t>
            </a: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parallèle/série</a:t>
            </a:r>
            <a:r>
              <a:rPr kumimoji="0" lang="fr-FR" alt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981307C-A392-8A09-8A57-0B4B4051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076" y="302570"/>
            <a:ext cx="1812925" cy="366712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Fractionnement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8FB971B-7478-9DDC-72AC-E494E1976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22" y="3199458"/>
            <a:ext cx="3044079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Prédisposition individuelle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(Génétique/non génétique)  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ECC5946D-3D99-B8ED-F2AB-BA098009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122" y="4327400"/>
            <a:ext cx="2480166" cy="369332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Facteurs comorbidités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8187F06-031F-DD84-CC22-CA567DAEF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416" y="308981"/>
            <a:ext cx="1321196" cy="369332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Etalement 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418CC7F-1886-EBDD-F2BE-815608D92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80" y="1478051"/>
            <a:ext cx="1601721" cy="369332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Débit de dose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DBDC62D-27FB-B951-BF97-D33E16581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028" y="611298"/>
            <a:ext cx="2884048" cy="646331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Qualité des RI (Energie, particules ..) EBR</a:t>
            </a:r>
          </a:p>
        </p:txBody>
      </p:sp>
      <p:sp>
        <p:nvSpPr>
          <p:cNvPr id="16" name="Rectangle à coins arrondis 52">
            <a:extLst>
              <a:ext uri="{FF2B5EF4-FFF2-40B4-BE49-F238E27FC236}">
                <a16:creationId xmlns:a16="http://schemas.microsoft.com/office/drawing/2014/main" id="{C4912CC6-9ECF-76AB-7B80-7A3A94F5C622}"/>
              </a:ext>
            </a:extLst>
          </p:cNvPr>
          <p:cNvSpPr/>
          <p:nvPr/>
        </p:nvSpPr>
        <p:spPr>
          <a:xfrm>
            <a:off x="2711519" y="1702441"/>
            <a:ext cx="3353244" cy="805270"/>
          </a:xfrm>
          <a:prstGeom prst="round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Risques de toxicité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aux tissus sains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A972E4A-3C9F-815F-2A7F-633BEB26DAB6}"/>
              </a:ext>
            </a:extLst>
          </p:cNvPr>
          <p:cNvCxnSpPr/>
          <p:nvPr/>
        </p:nvCxnSpPr>
        <p:spPr>
          <a:xfrm>
            <a:off x="1798855" y="1616768"/>
            <a:ext cx="686221" cy="144871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1C4D8FC-37E7-1D91-DC14-FFE21156DCFF}"/>
              </a:ext>
            </a:extLst>
          </p:cNvPr>
          <p:cNvCxnSpPr/>
          <p:nvPr/>
        </p:nvCxnSpPr>
        <p:spPr>
          <a:xfrm>
            <a:off x="2557084" y="1169984"/>
            <a:ext cx="504056" cy="475153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049750B-3B1E-325E-EE78-6E142A6A0FA8}"/>
              </a:ext>
            </a:extLst>
          </p:cNvPr>
          <p:cNvCxnSpPr/>
          <p:nvPr/>
        </p:nvCxnSpPr>
        <p:spPr>
          <a:xfrm>
            <a:off x="3637204" y="980631"/>
            <a:ext cx="72008" cy="636137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0E15016-376F-FAED-B59F-7B6C2DC7C05E}"/>
              </a:ext>
            </a:extLst>
          </p:cNvPr>
          <p:cNvCxnSpPr/>
          <p:nvPr/>
        </p:nvCxnSpPr>
        <p:spPr>
          <a:xfrm flipH="1">
            <a:off x="4933348" y="971453"/>
            <a:ext cx="216024" cy="673684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E6DF684-FEBE-0B5D-3FE0-4FBB6DDD736E}"/>
              </a:ext>
            </a:extLst>
          </p:cNvPr>
          <p:cNvCxnSpPr/>
          <p:nvPr/>
        </p:nvCxnSpPr>
        <p:spPr>
          <a:xfrm flipH="1">
            <a:off x="5509412" y="1169984"/>
            <a:ext cx="409370" cy="443533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3096CAC-1170-F351-30E6-99ED5FD2BC67}"/>
              </a:ext>
            </a:extLst>
          </p:cNvPr>
          <p:cNvCxnSpPr/>
          <p:nvPr/>
        </p:nvCxnSpPr>
        <p:spPr>
          <a:xfrm flipH="1" flipV="1">
            <a:off x="5348303" y="2636067"/>
            <a:ext cx="716457" cy="686335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D09B67A-696F-6339-DC37-067BA573EABD}"/>
              </a:ext>
            </a:extLst>
          </p:cNvPr>
          <p:cNvCxnSpPr/>
          <p:nvPr/>
        </p:nvCxnSpPr>
        <p:spPr>
          <a:xfrm flipH="1">
            <a:off x="6152207" y="1689203"/>
            <a:ext cx="683208" cy="198646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A6FE127-259B-C847-AE0E-A7F73E6DAEBD}"/>
              </a:ext>
            </a:extLst>
          </p:cNvPr>
          <p:cNvCxnSpPr/>
          <p:nvPr/>
        </p:nvCxnSpPr>
        <p:spPr>
          <a:xfrm flipV="1">
            <a:off x="2485073" y="2637620"/>
            <a:ext cx="432048" cy="360040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D95B934-239A-B803-CC7E-AA864D043850}"/>
              </a:ext>
            </a:extLst>
          </p:cNvPr>
          <p:cNvCxnSpPr/>
          <p:nvPr/>
        </p:nvCxnSpPr>
        <p:spPr>
          <a:xfrm flipV="1">
            <a:off x="3852221" y="2632497"/>
            <a:ext cx="0" cy="1528478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9632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13A66EBD-CE93-40A2-E2A3-DB0C39A8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4" y="163513"/>
            <a:ext cx="3506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</a:rPr>
              <a:t>Tissus dits « Compartimentaux 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</a:rPr>
              <a:t>Hierarchical</a:t>
            </a:r>
            <a:r>
              <a:rPr kumimoji="0" lang="fr-FR" alt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</a:rPr>
              <a:t> tissues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D078FBB-FABB-B218-9D22-125E072A8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730250"/>
            <a:ext cx="4060727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 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Compartiment souche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Prolifération  +++,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Cellules indifférenciées très « radiosensibles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Compartiment de maturation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Moins de </a:t>
            </a:r>
            <a:r>
              <a:rPr lang="fr-FR" altLang="fr-FR" sz="1400" kern="0" dirty="0">
                <a:solidFill>
                  <a:srgbClr val="000000"/>
                </a:solidFill>
              </a:rPr>
              <a:t>p</a:t>
            </a:r>
            <a:r>
              <a:rPr kumimoji="0" lang="fr-FR" alt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rolifération</a:t>
            </a: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, différenciation en cours.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« </a:t>
            </a:r>
            <a:r>
              <a:rPr kumimoji="0" lang="fr-FR" alt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Radio-sensibilité</a:t>
            </a: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 intermédiaire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Compartiment fonctionnel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Pas de </a:t>
            </a:r>
            <a:r>
              <a:rPr lang="fr-FR" altLang="fr-FR" sz="1400" kern="0" dirty="0">
                <a:solidFill>
                  <a:srgbClr val="000000"/>
                </a:solidFill>
              </a:rPr>
              <a:t>p</a:t>
            </a:r>
            <a:r>
              <a:rPr kumimoji="0" lang="fr-FR" alt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rolifération</a:t>
            </a: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. Cellules différenciées.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« Radio-résistantes 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fr-FR" alt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44C29C2F-E818-0CAD-A236-15C6554E9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3406775"/>
            <a:ext cx="4572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Si les cellules souches sont détruites : le délai d’apparition du déficit fonctionnel de l’organe dépend de la durée de vie des cellules différenciées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92D54665-5C53-2135-0E93-007020B80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223326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MOELLE OSSEUSE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EPITHELIUMS, MUQUEUSES (Intestin Peau)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GONADES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9857BCAF-F5CD-13DB-E3BE-8AB3B9EB09A5}"/>
              </a:ext>
            </a:extLst>
          </p:cNvPr>
          <p:cNvGrpSpPr>
            <a:grpSpLocks/>
          </p:cNvGrpSpPr>
          <p:nvPr/>
        </p:nvGrpSpPr>
        <p:grpSpPr bwMode="auto">
          <a:xfrm>
            <a:off x="5861691" y="1207277"/>
            <a:ext cx="1649413" cy="2319736"/>
            <a:chOff x="-18" y="1752"/>
            <a:chExt cx="1237" cy="1361"/>
          </a:xfrm>
        </p:grpSpPr>
        <p:grpSp>
          <p:nvGrpSpPr>
            <p:cNvPr id="3" name="Group 61">
              <a:extLst>
                <a:ext uri="{FF2B5EF4-FFF2-40B4-BE49-F238E27FC236}">
                  <a16:creationId xmlns:a16="http://schemas.microsoft.com/office/drawing/2014/main" id="{F566DBA5-816F-EE03-6470-C12E895DB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752"/>
              <a:ext cx="788" cy="1361"/>
              <a:chOff x="2336" y="1434"/>
              <a:chExt cx="620" cy="1407"/>
            </a:xfrm>
          </p:grpSpPr>
          <p:sp>
            <p:nvSpPr>
              <p:cNvPr id="9" name="Rectangle 62">
                <a:extLst>
                  <a:ext uri="{FF2B5EF4-FFF2-40B4-BE49-F238E27FC236}">
                    <a16:creationId xmlns:a16="http://schemas.microsoft.com/office/drawing/2014/main" id="{C90D159E-E03D-68B4-CB67-38E058334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1434"/>
                <a:ext cx="620" cy="1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400"/>
                  </a:lnSpc>
                  <a:spcBef>
                    <a:spcPct val="100000"/>
                  </a:spcBef>
                  <a:buClr>
                    <a:schemeClr val="tx2"/>
                  </a:buClr>
                  <a:buSzPct val="75000"/>
                  <a:buFont typeface="Arial" panose="020B0604020202020204" pitchFamily="34" charset="0"/>
                  <a:buChar char="▌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lnSpc>
                    <a:spcPts val="2400"/>
                  </a:lnSpc>
                  <a:buClr>
                    <a:schemeClr val="tx1"/>
                  </a:buClr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lnSpc>
                    <a:spcPts val="2400"/>
                  </a:lnSpc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lnSpc>
                    <a:spcPts val="2400"/>
                  </a:lnSpc>
                  <a:buChar char="–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lnSpc>
                    <a:spcPts val="2400"/>
                  </a:lnSpc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10" name="Groupe 36">
                <a:extLst>
                  <a:ext uri="{FF2B5EF4-FFF2-40B4-BE49-F238E27FC236}">
                    <a16:creationId xmlns:a16="http://schemas.microsoft.com/office/drawing/2014/main" id="{BB7D43E2-1790-6E1E-861C-9565EAF90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8" y="1467"/>
                <a:ext cx="564" cy="1374"/>
                <a:chOff x="755576" y="695912"/>
                <a:chExt cx="2954355" cy="5852019"/>
              </a:xfrm>
            </p:grpSpPr>
            <p:pic>
              <p:nvPicPr>
                <p:cNvPr id="21" name="Espace réservé du contenu 4">
                  <a:extLst>
                    <a:ext uri="{FF2B5EF4-FFF2-40B4-BE49-F238E27FC236}">
                      <a16:creationId xmlns:a16="http://schemas.microsoft.com/office/drawing/2014/main" id="{07537AF2-A1AC-8DE3-1E88-CED7FAEFB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200"/>
                <a:stretch>
                  <a:fillRect/>
                </a:stretch>
              </p:blipFill>
              <p:spPr bwMode="auto">
                <a:xfrm>
                  <a:off x="756610" y="696291"/>
                  <a:ext cx="2966781" cy="58487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Freeform 295">
                  <a:extLst>
                    <a:ext uri="{FF2B5EF4-FFF2-40B4-BE49-F238E27FC236}">
                      <a16:creationId xmlns:a16="http://schemas.microsoft.com/office/drawing/2014/main" id="{793CEC53-6D40-3774-E11D-211FCA6349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2329680" y="1204562"/>
                  <a:ext cx="785818" cy="3986227"/>
                </a:xfrm>
                <a:custGeom>
                  <a:avLst/>
                  <a:gdLst>
                    <a:gd name="T0" fmla="*/ 2147483646 w 238"/>
                    <a:gd name="T1" fmla="*/ 2147483646 h 654"/>
                    <a:gd name="T2" fmla="*/ 2147483646 w 238"/>
                    <a:gd name="T3" fmla="*/ 2147483646 h 654"/>
                    <a:gd name="T4" fmla="*/ 2147483646 w 238"/>
                    <a:gd name="T5" fmla="*/ 2147483646 h 654"/>
                    <a:gd name="T6" fmla="*/ 2147483646 w 238"/>
                    <a:gd name="T7" fmla="*/ 2147483646 h 654"/>
                    <a:gd name="T8" fmla="*/ 2147483646 w 238"/>
                    <a:gd name="T9" fmla="*/ 2147483646 h 654"/>
                    <a:gd name="T10" fmla="*/ 2147483646 w 238"/>
                    <a:gd name="T11" fmla="*/ 2147483646 h 654"/>
                    <a:gd name="T12" fmla="*/ 2147483646 w 238"/>
                    <a:gd name="T13" fmla="*/ 2147483646 h 654"/>
                    <a:gd name="T14" fmla="*/ 2147483646 w 238"/>
                    <a:gd name="T15" fmla="*/ 2147483646 h 654"/>
                    <a:gd name="T16" fmla="*/ 2147483646 w 238"/>
                    <a:gd name="T17" fmla="*/ 2147483646 h 654"/>
                    <a:gd name="T18" fmla="*/ 2147483646 w 238"/>
                    <a:gd name="T19" fmla="*/ 2147483646 h 654"/>
                    <a:gd name="T20" fmla="*/ 2147483646 w 238"/>
                    <a:gd name="T21" fmla="*/ 2147483646 h 654"/>
                    <a:gd name="T22" fmla="*/ 2147483646 w 238"/>
                    <a:gd name="T23" fmla="*/ 2147483646 h 654"/>
                    <a:gd name="T24" fmla="*/ 2147483646 w 238"/>
                    <a:gd name="T25" fmla="*/ 2147483646 h 654"/>
                    <a:gd name="T26" fmla="*/ 2147483646 w 238"/>
                    <a:gd name="T27" fmla="*/ 2147483646 h 654"/>
                    <a:gd name="T28" fmla="*/ 2147483646 w 238"/>
                    <a:gd name="T29" fmla="*/ 2147483646 h 654"/>
                    <a:gd name="T30" fmla="*/ 2147483646 w 238"/>
                    <a:gd name="T31" fmla="*/ 2147483646 h 654"/>
                    <a:gd name="T32" fmla="*/ 2147483646 w 238"/>
                    <a:gd name="T33" fmla="*/ 2147483646 h 654"/>
                    <a:gd name="T34" fmla="*/ 2147483646 w 238"/>
                    <a:gd name="T35" fmla="*/ 2147483646 h 654"/>
                    <a:gd name="T36" fmla="*/ 2147483646 w 238"/>
                    <a:gd name="T37" fmla="*/ 2147483646 h 654"/>
                    <a:gd name="T38" fmla="*/ 2147483646 w 238"/>
                    <a:gd name="T39" fmla="*/ 2147483646 h 654"/>
                    <a:gd name="T40" fmla="*/ 2147483646 w 238"/>
                    <a:gd name="T41" fmla="*/ 2147483646 h 654"/>
                    <a:gd name="T42" fmla="*/ 2147483646 w 238"/>
                    <a:gd name="T43" fmla="*/ 2147483646 h 654"/>
                    <a:gd name="T44" fmla="*/ 2147483646 w 238"/>
                    <a:gd name="T45" fmla="*/ 2147483646 h 654"/>
                    <a:gd name="T46" fmla="*/ 2147483646 w 238"/>
                    <a:gd name="T47" fmla="*/ 2147483646 h 654"/>
                    <a:gd name="T48" fmla="*/ 2147483646 w 238"/>
                    <a:gd name="T49" fmla="*/ 2147483646 h 654"/>
                    <a:gd name="T50" fmla="*/ 2147483646 w 238"/>
                    <a:gd name="T51" fmla="*/ 2147483646 h 654"/>
                    <a:gd name="T52" fmla="*/ 2147483646 w 238"/>
                    <a:gd name="T53" fmla="*/ 2147483646 h 654"/>
                    <a:gd name="T54" fmla="*/ 2147483646 w 238"/>
                    <a:gd name="T55" fmla="*/ 2147483646 h 654"/>
                    <a:gd name="T56" fmla="*/ 2147483646 w 238"/>
                    <a:gd name="T57" fmla="*/ 2147483646 h 654"/>
                    <a:gd name="T58" fmla="*/ 2147483646 w 238"/>
                    <a:gd name="T59" fmla="*/ 2147483646 h 654"/>
                    <a:gd name="T60" fmla="*/ 2147483646 w 238"/>
                    <a:gd name="T61" fmla="*/ 2147483646 h 654"/>
                    <a:gd name="T62" fmla="*/ 2147483646 w 238"/>
                    <a:gd name="T63" fmla="*/ 2147483646 h 654"/>
                    <a:gd name="T64" fmla="*/ 2147483646 w 238"/>
                    <a:gd name="T65" fmla="*/ 2147483646 h 654"/>
                    <a:gd name="T66" fmla="*/ 2147483646 w 238"/>
                    <a:gd name="T67" fmla="*/ 2147483646 h 654"/>
                    <a:gd name="T68" fmla="*/ 2147483646 w 238"/>
                    <a:gd name="T69" fmla="*/ 2147483646 h 654"/>
                    <a:gd name="T70" fmla="*/ 2147483646 w 238"/>
                    <a:gd name="T71" fmla="*/ 2147483646 h 654"/>
                    <a:gd name="T72" fmla="*/ 2147483646 w 238"/>
                    <a:gd name="T73" fmla="*/ 2147483646 h 654"/>
                    <a:gd name="T74" fmla="*/ 2147483646 w 238"/>
                    <a:gd name="T75" fmla="*/ 2147483646 h 654"/>
                    <a:gd name="T76" fmla="*/ 2147483646 w 238"/>
                    <a:gd name="T77" fmla="*/ 2147483646 h 654"/>
                    <a:gd name="T78" fmla="*/ 2147483646 w 238"/>
                    <a:gd name="T79" fmla="*/ 2147483646 h 654"/>
                    <a:gd name="T80" fmla="*/ 2147483646 w 238"/>
                    <a:gd name="T81" fmla="*/ 2147483646 h 654"/>
                    <a:gd name="T82" fmla="*/ 2147483646 w 238"/>
                    <a:gd name="T83" fmla="*/ 2147483646 h 654"/>
                    <a:gd name="T84" fmla="*/ 2147483646 w 238"/>
                    <a:gd name="T85" fmla="*/ 2147483646 h 654"/>
                    <a:gd name="T86" fmla="*/ 2147483646 w 238"/>
                    <a:gd name="T87" fmla="*/ 2147483646 h 654"/>
                    <a:gd name="T88" fmla="*/ 2147483646 w 238"/>
                    <a:gd name="T89" fmla="*/ 2147483646 h 654"/>
                    <a:gd name="T90" fmla="*/ 2147483646 w 238"/>
                    <a:gd name="T91" fmla="*/ 2147483646 h 654"/>
                    <a:gd name="T92" fmla="*/ 2147483646 w 238"/>
                    <a:gd name="T93" fmla="*/ 2147483646 h 654"/>
                    <a:gd name="T94" fmla="*/ 2147483646 w 238"/>
                    <a:gd name="T95" fmla="*/ 2147483646 h 654"/>
                    <a:gd name="T96" fmla="*/ 2147483646 w 238"/>
                    <a:gd name="T97" fmla="*/ 2147483646 h 654"/>
                    <a:gd name="T98" fmla="*/ 2147483646 w 238"/>
                    <a:gd name="T99" fmla="*/ 2147483646 h 654"/>
                    <a:gd name="T100" fmla="*/ 2147483646 w 238"/>
                    <a:gd name="T101" fmla="*/ 2147483646 h 65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38"/>
                    <a:gd name="T154" fmla="*/ 0 h 654"/>
                    <a:gd name="T155" fmla="*/ 238 w 238"/>
                    <a:gd name="T156" fmla="*/ 654 h 65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38" h="654">
                      <a:moveTo>
                        <a:pt x="216" y="516"/>
                      </a:moveTo>
                      <a:cubicBezTo>
                        <a:pt x="192" y="454"/>
                        <a:pt x="188" y="406"/>
                        <a:pt x="186" y="344"/>
                      </a:cubicBezTo>
                      <a:cubicBezTo>
                        <a:pt x="184" y="282"/>
                        <a:pt x="164" y="134"/>
                        <a:pt x="154" y="78"/>
                      </a:cubicBezTo>
                      <a:cubicBezTo>
                        <a:pt x="144" y="22"/>
                        <a:pt x="128" y="2"/>
                        <a:pt x="106" y="2"/>
                      </a:cubicBezTo>
                      <a:cubicBezTo>
                        <a:pt x="80" y="0"/>
                        <a:pt x="68" y="48"/>
                        <a:pt x="62" y="94"/>
                      </a:cubicBezTo>
                      <a:cubicBezTo>
                        <a:pt x="56" y="140"/>
                        <a:pt x="48" y="224"/>
                        <a:pt x="42" y="280"/>
                      </a:cubicBezTo>
                      <a:cubicBezTo>
                        <a:pt x="36" y="336"/>
                        <a:pt x="8" y="398"/>
                        <a:pt x="6" y="434"/>
                      </a:cubicBezTo>
                      <a:cubicBezTo>
                        <a:pt x="4" y="470"/>
                        <a:pt x="0" y="508"/>
                        <a:pt x="14" y="562"/>
                      </a:cubicBezTo>
                      <a:cubicBezTo>
                        <a:pt x="21" y="590"/>
                        <a:pt x="21" y="623"/>
                        <a:pt x="19" y="647"/>
                      </a:cubicBezTo>
                      <a:cubicBezTo>
                        <a:pt x="22" y="652"/>
                        <a:pt x="34" y="654"/>
                        <a:pt x="39" y="647"/>
                      </a:cubicBezTo>
                      <a:cubicBezTo>
                        <a:pt x="42" y="625"/>
                        <a:pt x="45" y="597"/>
                        <a:pt x="42" y="570"/>
                      </a:cubicBezTo>
                      <a:cubicBezTo>
                        <a:pt x="36" y="514"/>
                        <a:pt x="34" y="474"/>
                        <a:pt x="50" y="462"/>
                      </a:cubicBezTo>
                      <a:cubicBezTo>
                        <a:pt x="66" y="450"/>
                        <a:pt x="109" y="477"/>
                        <a:pt x="146" y="502"/>
                      </a:cubicBezTo>
                      <a:cubicBezTo>
                        <a:pt x="180" y="525"/>
                        <a:pt x="208" y="584"/>
                        <a:pt x="213" y="647"/>
                      </a:cubicBezTo>
                      <a:cubicBezTo>
                        <a:pt x="218" y="652"/>
                        <a:pt x="234" y="652"/>
                        <a:pt x="238" y="647"/>
                      </a:cubicBezTo>
                      <a:cubicBezTo>
                        <a:pt x="236" y="610"/>
                        <a:pt x="231" y="554"/>
                        <a:pt x="216" y="516"/>
                      </a:cubicBezTo>
                      <a:close/>
                      <a:moveTo>
                        <a:pt x="176" y="436"/>
                      </a:moveTo>
                      <a:cubicBezTo>
                        <a:pt x="175" y="448"/>
                        <a:pt x="180" y="454"/>
                        <a:pt x="173" y="456"/>
                      </a:cubicBezTo>
                      <a:cubicBezTo>
                        <a:pt x="163" y="459"/>
                        <a:pt x="152" y="452"/>
                        <a:pt x="154" y="443"/>
                      </a:cubicBezTo>
                      <a:cubicBezTo>
                        <a:pt x="156" y="434"/>
                        <a:pt x="164" y="427"/>
                        <a:pt x="167" y="426"/>
                      </a:cubicBezTo>
                      <a:cubicBezTo>
                        <a:pt x="170" y="424"/>
                        <a:pt x="176" y="424"/>
                        <a:pt x="176" y="436"/>
                      </a:cubicBezTo>
                      <a:close/>
                      <a:moveTo>
                        <a:pt x="172" y="346"/>
                      </a:moveTo>
                      <a:cubicBezTo>
                        <a:pt x="172" y="358"/>
                        <a:pt x="172" y="370"/>
                        <a:pt x="171" y="383"/>
                      </a:cubicBezTo>
                      <a:cubicBezTo>
                        <a:pt x="170" y="396"/>
                        <a:pt x="170" y="402"/>
                        <a:pt x="163" y="412"/>
                      </a:cubicBezTo>
                      <a:cubicBezTo>
                        <a:pt x="156" y="422"/>
                        <a:pt x="152" y="424"/>
                        <a:pt x="150" y="429"/>
                      </a:cubicBezTo>
                      <a:cubicBezTo>
                        <a:pt x="148" y="434"/>
                        <a:pt x="143" y="432"/>
                        <a:pt x="134" y="430"/>
                      </a:cubicBezTo>
                      <a:cubicBezTo>
                        <a:pt x="124" y="428"/>
                        <a:pt x="120" y="426"/>
                        <a:pt x="122" y="418"/>
                      </a:cubicBezTo>
                      <a:cubicBezTo>
                        <a:pt x="123" y="412"/>
                        <a:pt x="126" y="404"/>
                        <a:pt x="136" y="402"/>
                      </a:cubicBezTo>
                      <a:cubicBezTo>
                        <a:pt x="146" y="401"/>
                        <a:pt x="156" y="392"/>
                        <a:pt x="158" y="380"/>
                      </a:cubicBezTo>
                      <a:cubicBezTo>
                        <a:pt x="159" y="368"/>
                        <a:pt x="159" y="357"/>
                        <a:pt x="160" y="346"/>
                      </a:cubicBezTo>
                      <a:cubicBezTo>
                        <a:pt x="160" y="334"/>
                        <a:pt x="171" y="335"/>
                        <a:pt x="172" y="346"/>
                      </a:cubicBezTo>
                      <a:close/>
                      <a:moveTo>
                        <a:pt x="116" y="378"/>
                      </a:moveTo>
                      <a:cubicBezTo>
                        <a:pt x="110" y="374"/>
                        <a:pt x="101" y="373"/>
                        <a:pt x="102" y="367"/>
                      </a:cubicBezTo>
                      <a:cubicBezTo>
                        <a:pt x="102" y="361"/>
                        <a:pt x="112" y="350"/>
                        <a:pt x="116" y="348"/>
                      </a:cubicBezTo>
                      <a:cubicBezTo>
                        <a:pt x="122" y="346"/>
                        <a:pt x="130" y="364"/>
                        <a:pt x="129" y="371"/>
                      </a:cubicBezTo>
                      <a:cubicBezTo>
                        <a:pt x="128" y="378"/>
                        <a:pt x="121" y="381"/>
                        <a:pt x="116" y="378"/>
                      </a:cubicBezTo>
                      <a:close/>
                      <a:moveTo>
                        <a:pt x="106" y="402"/>
                      </a:moveTo>
                      <a:cubicBezTo>
                        <a:pt x="98" y="400"/>
                        <a:pt x="102" y="392"/>
                        <a:pt x="112" y="391"/>
                      </a:cubicBezTo>
                      <a:cubicBezTo>
                        <a:pt x="120" y="390"/>
                        <a:pt x="118" y="406"/>
                        <a:pt x="106" y="402"/>
                      </a:cubicBezTo>
                      <a:close/>
                      <a:moveTo>
                        <a:pt x="126" y="338"/>
                      </a:moveTo>
                      <a:cubicBezTo>
                        <a:pt x="128" y="332"/>
                        <a:pt x="134" y="329"/>
                        <a:pt x="144" y="331"/>
                      </a:cubicBezTo>
                      <a:cubicBezTo>
                        <a:pt x="148" y="332"/>
                        <a:pt x="150" y="333"/>
                        <a:pt x="150" y="344"/>
                      </a:cubicBezTo>
                      <a:cubicBezTo>
                        <a:pt x="151" y="356"/>
                        <a:pt x="151" y="374"/>
                        <a:pt x="146" y="379"/>
                      </a:cubicBezTo>
                      <a:cubicBezTo>
                        <a:pt x="142" y="384"/>
                        <a:pt x="140" y="365"/>
                        <a:pt x="135" y="356"/>
                      </a:cubicBezTo>
                      <a:cubicBezTo>
                        <a:pt x="130" y="346"/>
                        <a:pt x="124" y="343"/>
                        <a:pt x="126" y="338"/>
                      </a:cubicBezTo>
                      <a:close/>
                      <a:moveTo>
                        <a:pt x="148" y="322"/>
                      </a:moveTo>
                      <a:cubicBezTo>
                        <a:pt x="138" y="320"/>
                        <a:pt x="130" y="320"/>
                        <a:pt x="122" y="326"/>
                      </a:cubicBezTo>
                      <a:cubicBezTo>
                        <a:pt x="114" y="332"/>
                        <a:pt x="110" y="342"/>
                        <a:pt x="104" y="346"/>
                      </a:cubicBezTo>
                      <a:cubicBezTo>
                        <a:pt x="99" y="349"/>
                        <a:pt x="96" y="336"/>
                        <a:pt x="100" y="332"/>
                      </a:cubicBezTo>
                      <a:cubicBezTo>
                        <a:pt x="104" y="327"/>
                        <a:pt x="109" y="315"/>
                        <a:pt x="110" y="305"/>
                      </a:cubicBezTo>
                      <a:cubicBezTo>
                        <a:pt x="110" y="295"/>
                        <a:pt x="112" y="296"/>
                        <a:pt x="119" y="294"/>
                      </a:cubicBezTo>
                      <a:cubicBezTo>
                        <a:pt x="124" y="294"/>
                        <a:pt x="126" y="293"/>
                        <a:pt x="129" y="292"/>
                      </a:cubicBezTo>
                      <a:cubicBezTo>
                        <a:pt x="132" y="290"/>
                        <a:pt x="140" y="288"/>
                        <a:pt x="144" y="292"/>
                      </a:cubicBezTo>
                      <a:cubicBezTo>
                        <a:pt x="149" y="296"/>
                        <a:pt x="159" y="300"/>
                        <a:pt x="163" y="301"/>
                      </a:cubicBezTo>
                      <a:cubicBezTo>
                        <a:pt x="167" y="302"/>
                        <a:pt x="168" y="308"/>
                        <a:pt x="168" y="320"/>
                      </a:cubicBezTo>
                      <a:cubicBezTo>
                        <a:pt x="168" y="331"/>
                        <a:pt x="157" y="324"/>
                        <a:pt x="148" y="322"/>
                      </a:cubicBezTo>
                      <a:close/>
                      <a:moveTo>
                        <a:pt x="89" y="238"/>
                      </a:moveTo>
                      <a:cubicBezTo>
                        <a:pt x="92" y="230"/>
                        <a:pt x="91" y="222"/>
                        <a:pt x="96" y="220"/>
                      </a:cubicBezTo>
                      <a:cubicBezTo>
                        <a:pt x="98" y="218"/>
                        <a:pt x="104" y="230"/>
                        <a:pt x="105" y="238"/>
                      </a:cubicBezTo>
                      <a:cubicBezTo>
                        <a:pt x="106" y="245"/>
                        <a:pt x="103" y="248"/>
                        <a:pt x="96" y="250"/>
                      </a:cubicBezTo>
                      <a:cubicBezTo>
                        <a:pt x="88" y="252"/>
                        <a:pt x="86" y="246"/>
                        <a:pt x="89" y="238"/>
                      </a:cubicBezTo>
                      <a:close/>
                      <a:moveTo>
                        <a:pt x="94" y="272"/>
                      </a:moveTo>
                      <a:cubicBezTo>
                        <a:pt x="90" y="277"/>
                        <a:pt x="87" y="275"/>
                        <a:pt x="84" y="272"/>
                      </a:cubicBezTo>
                      <a:cubicBezTo>
                        <a:pt x="82" y="268"/>
                        <a:pt x="84" y="262"/>
                        <a:pt x="88" y="261"/>
                      </a:cubicBezTo>
                      <a:cubicBezTo>
                        <a:pt x="94" y="258"/>
                        <a:pt x="97" y="268"/>
                        <a:pt x="94" y="272"/>
                      </a:cubicBezTo>
                      <a:close/>
                      <a:moveTo>
                        <a:pt x="127" y="222"/>
                      </a:moveTo>
                      <a:cubicBezTo>
                        <a:pt x="131" y="224"/>
                        <a:pt x="140" y="228"/>
                        <a:pt x="140" y="237"/>
                      </a:cubicBezTo>
                      <a:cubicBezTo>
                        <a:pt x="139" y="246"/>
                        <a:pt x="133" y="243"/>
                        <a:pt x="126" y="244"/>
                      </a:cubicBezTo>
                      <a:cubicBezTo>
                        <a:pt x="118" y="246"/>
                        <a:pt x="118" y="238"/>
                        <a:pt x="116" y="232"/>
                      </a:cubicBezTo>
                      <a:cubicBezTo>
                        <a:pt x="113" y="226"/>
                        <a:pt x="111" y="220"/>
                        <a:pt x="116" y="218"/>
                      </a:cubicBezTo>
                      <a:cubicBezTo>
                        <a:pt x="119" y="217"/>
                        <a:pt x="123" y="220"/>
                        <a:pt x="127" y="222"/>
                      </a:cubicBezTo>
                      <a:close/>
                      <a:moveTo>
                        <a:pt x="123" y="177"/>
                      </a:moveTo>
                      <a:cubicBezTo>
                        <a:pt x="120" y="172"/>
                        <a:pt x="117" y="172"/>
                        <a:pt x="118" y="161"/>
                      </a:cubicBezTo>
                      <a:cubicBezTo>
                        <a:pt x="118" y="150"/>
                        <a:pt x="119" y="148"/>
                        <a:pt x="123" y="145"/>
                      </a:cubicBezTo>
                      <a:cubicBezTo>
                        <a:pt x="126" y="142"/>
                        <a:pt x="138" y="148"/>
                        <a:pt x="139" y="155"/>
                      </a:cubicBezTo>
                      <a:cubicBezTo>
                        <a:pt x="142" y="162"/>
                        <a:pt x="137" y="170"/>
                        <a:pt x="136" y="174"/>
                      </a:cubicBezTo>
                      <a:cubicBezTo>
                        <a:pt x="134" y="178"/>
                        <a:pt x="126" y="182"/>
                        <a:pt x="123" y="177"/>
                      </a:cubicBezTo>
                      <a:close/>
                      <a:moveTo>
                        <a:pt x="123" y="262"/>
                      </a:moveTo>
                      <a:cubicBezTo>
                        <a:pt x="128" y="268"/>
                        <a:pt x="134" y="272"/>
                        <a:pt x="134" y="278"/>
                      </a:cubicBezTo>
                      <a:cubicBezTo>
                        <a:pt x="134" y="284"/>
                        <a:pt x="123" y="287"/>
                        <a:pt x="113" y="288"/>
                      </a:cubicBezTo>
                      <a:cubicBezTo>
                        <a:pt x="103" y="288"/>
                        <a:pt x="105" y="270"/>
                        <a:pt x="106" y="264"/>
                      </a:cubicBezTo>
                      <a:cubicBezTo>
                        <a:pt x="106" y="258"/>
                        <a:pt x="104" y="256"/>
                        <a:pt x="110" y="254"/>
                      </a:cubicBezTo>
                      <a:cubicBezTo>
                        <a:pt x="114" y="253"/>
                        <a:pt x="119" y="258"/>
                        <a:pt x="123" y="262"/>
                      </a:cubicBezTo>
                      <a:close/>
                      <a:moveTo>
                        <a:pt x="162" y="292"/>
                      </a:moveTo>
                      <a:cubicBezTo>
                        <a:pt x="155" y="294"/>
                        <a:pt x="154" y="285"/>
                        <a:pt x="152" y="280"/>
                      </a:cubicBezTo>
                      <a:cubicBezTo>
                        <a:pt x="149" y="268"/>
                        <a:pt x="134" y="266"/>
                        <a:pt x="132" y="260"/>
                      </a:cubicBezTo>
                      <a:cubicBezTo>
                        <a:pt x="129" y="254"/>
                        <a:pt x="143" y="249"/>
                        <a:pt x="154" y="250"/>
                      </a:cubicBezTo>
                      <a:cubicBezTo>
                        <a:pt x="162" y="249"/>
                        <a:pt x="162" y="254"/>
                        <a:pt x="164" y="266"/>
                      </a:cubicBezTo>
                      <a:cubicBezTo>
                        <a:pt x="166" y="277"/>
                        <a:pt x="168" y="290"/>
                        <a:pt x="162" y="292"/>
                      </a:cubicBezTo>
                      <a:close/>
                      <a:moveTo>
                        <a:pt x="149" y="167"/>
                      </a:moveTo>
                      <a:cubicBezTo>
                        <a:pt x="152" y="166"/>
                        <a:pt x="154" y="175"/>
                        <a:pt x="156" y="188"/>
                      </a:cubicBezTo>
                      <a:cubicBezTo>
                        <a:pt x="159" y="202"/>
                        <a:pt x="163" y="228"/>
                        <a:pt x="161" y="235"/>
                      </a:cubicBezTo>
                      <a:cubicBezTo>
                        <a:pt x="159" y="242"/>
                        <a:pt x="151" y="233"/>
                        <a:pt x="146" y="228"/>
                      </a:cubicBezTo>
                      <a:cubicBezTo>
                        <a:pt x="141" y="222"/>
                        <a:pt x="132" y="216"/>
                        <a:pt x="132" y="208"/>
                      </a:cubicBezTo>
                      <a:cubicBezTo>
                        <a:pt x="133" y="200"/>
                        <a:pt x="137" y="195"/>
                        <a:pt x="140" y="188"/>
                      </a:cubicBezTo>
                      <a:cubicBezTo>
                        <a:pt x="142" y="180"/>
                        <a:pt x="146" y="166"/>
                        <a:pt x="149" y="167"/>
                      </a:cubicBezTo>
                      <a:close/>
                      <a:moveTo>
                        <a:pt x="144" y="98"/>
                      </a:moveTo>
                      <a:cubicBezTo>
                        <a:pt x="148" y="111"/>
                        <a:pt x="148" y="127"/>
                        <a:pt x="146" y="132"/>
                      </a:cubicBezTo>
                      <a:cubicBezTo>
                        <a:pt x="144" y="138"/>
                        <a:pt x="135" y="137"/>
                        <a:pt x="130" y="135"/>
                      </a:cubicBezTo>
                      <a:cubicBezTo>
                        <a:pt x="124" y="133"/>
                        <a:pt x="123" y="120"/>
                        <a:pt x="121" y="113"/>
                      </a:cubicBezTo>
                      <a:cubicBezTo>
                        <a:pt x="119" y="106"/>
                        <a:pt x="113" y="100"/>
                        <a:pt x="119" y="91"/>
                      </a:cubicBezTo>
                      <a:cubicBezTo>
                        <a:pt x="125" y="82"/>
                        <a:pt x="129" y="76"/>
                        <a:pt x="134" y="74"/>
                      </a:cubicBezTo>
                      <a:cubicBezTo>
                        <a:pt x="140" y="74"/>
                        <a:pt x="141" y="84"/>
                        <a:pt x="144" y="98"/>
                      </a:cubicBezTo>
                      <a:close/>
                      <a:moveTo>
                        <a:pt x="118" y="22"/>
                      </a:moveTo>
                      <a:cubicBezTo>
                        <a:pt x="124" y="22"/>
                        <a:pt x="128" y="31"/>
                        <a:pt x="131" y="37"/>
                      </a:cubicBezTo>
                      <a:cubicBezTo>
                        <a:pt x="134" y="43"/>
                        <a:pt x="124" y="44"/>
                        <a:pt x="121" y="45"/>
                      </a:cubicBezTo>
                      <a:cubicBezTo>
                        <a:pt x="118" y="46"/>
                        <a:pt x="115" y="41"/>
                        <a:pt x="114" y="32"/>
                      </a:cubicBezTo>
                      <a:cubicBezTo>
                        <a:pt x="113" y="25"/>
                        <a:pt x="115" y="21"/>
                        <a:pt x="118" y="22"/>
                      </a:cubicBezTo>
                      <a:close/>
                      <a:moveTo>
                        <a:pt x="112" y="68"/>
                      </a:moveTo>
                      <a:cubicBezTo>
                        <a:pt x="113" y="64"/>
                        <a:pt x="114" y="56"/>
                        <a:pt x="117" y="54"/>
                      </a:cubicBezTo>
                      <a:cubicBezTo>
                        <a:pt x="118" y="52"/>
                        <a:pt x="124" y="56"/>
                        <a:pt x="126" y="60"/>
                      </a:cubicBezTo>
                      <a:cubicBezTo>
                        <a:pt x="129" y="65"/>
                        <a:pt x="126" y="70"/>
                        <a:pt x="118" y="72"/>
                      </a:cubicBezTo>
                      <a:cubicBezTo>
                        <a:pt x="114" y="74"/>
                        <a:pt x="112" y="72"/>
                        <a:pt x="112" y="68"/>
                      </a:cubicBezTo>
                      <a:close/>
                      <a:moveTo>
                        <a:pt x="108" y="114"/>
                      </a:moveTo>
                      <a:cubicBezTo>
                        <a:pt x="111" y="117"/>
                        <a:pt x="108" y="131"/>
                        <a:pt x="109" y="139"/>
                      </a:cubicBezTo>
                      <a:cubicBezTo>
                        <a:pt x="110" y="147"/>
                        <a:pt x="104" y="154"/>
                        <a:pt x="100" y="152"/>
                      </a:cubicBezTo>
                      <a:cubicBezTo>
                        <a:pt x="96" y="150"/>
                        <a:pt x="96" y="143"/>
                        <a:pt x="94" y="140"/>
                      </a:cubicBezTo>
                      <a:cubicBezTo>
                        <a:pt x="92" y="136"/>
                        <a:pt x="96" y="128"/>
                        <a:pt x="98" y="122"/>
                      </a:cubicBezTo>
                      <a:cubicBezTo>
                        <a:pt x="99" y="116"/>
                        <a:pt x="104" y="112"/>
                        <a:pt x="108" y="114"/>
                      </a:cubicBezTo>
                      <a:close/>
                      <a:moveTo>
                        <a:pt x="86" y="48"/>
                      </a:moveTo>
                      <a:cubicBezTo>
                        <a:pt x="88" y="37"/>
                        <a:pt x="92" y="26"/>
                        <a:pt x="100" y="23"/>
                      </a:cubicBezTo>
                      <a:cubicBezTo>
                        <a:pt x="104" y="22"/>
                        <a:pt x="103" y="28"/>
                        <a:pt x="102" y="41"/>
                      </a:cubicBezTo>
                      <a:cubicBezTo>
                        <a:pt x="102" y="54"/>
                        <a:pt x="106" y="65"/>
                        <a:pt x="98" y="63"/>
                      </a:cubicBezTo>
                      <a:cubicBezTo>
                        <a:pt x="89" y="61"/>
                        <a:pt x="83" y="58"/>
                        <a:pt x="86" y="48"/>
                      </a:cubicBezTo>
                      <a:close/>
                      <a:moveTo>
                        <a:pt x="75" y="97"/>
                      </a:moveTo>
                      <a:cubicBezTo>
                        <a:pt x="77" y="84"/>
                        <a:pt x="77" y="78"/>
                        <a:pt x="80" y="72"/>
                      </a:cubicBezTo>
                      <a:cubicBezTo>
                        <a:pt x="84" y="66"/>
                        <a:pt x="100" y="75"/>
                        <a:pt x="103" y="82"/>
                      </a:cubicBezTo>
                      <a:cubicBezTo>
                        <a:pt x="106" y="87"/>
                        <a:pt x="100" y="96"/>
                        <a:pt x="95" y="106"/>
                      </a:cubicBezTo>
                      <a:cubicBezTo>
                        <a:pt x="90" y="115"/>
                        <a:pt x="90" y="129"/>
                        <a:pt x="84" y="131"/>
                      </a:cubicBezTo>
                      <a:cubicBezTo>
                        <a:pt x="77" y="133"/>
                        <a:pt x="72" y="130"/>
                        <a:pt x="72" y="124"/>
                      </a:cubicBezTo>
                      <a:cubicBezTo>
                        <a:pt x="73" y="118"/>
                        <a:pt x="73" y="110"/>
                        <a:pt x="75" y="97"/>
                      </a:cubicBezTo>
                      <a:close/>
                      <a:moveTo>
                        <a:pt x="68" y="168"/>
                      </a:moveTo>
                      <a:cubicBezTo>
                        <a:pt x="69" y="158"/>
                        <a:pt x="70" y="145"/>
                        <a:pt x="73" y="144"/>
                      </a:cubicBezTo>
                      <a:cubicBezTo>
                        <a:pt x="78" y="138"/>
                        <a:pt x="87" y="146"/>
                        <a:pt x="89" y="154"/>
                      </a:cubicBezTo>
                      <a:cubicBezTo>
                        <a:pt x="91" y="160"/>
                        <a:pt x="90" y="169"/>
                        <a:pt x="85" y="176"/>
                      </a:cubicBezTo>
                      <a:cubicBezTo>
                        <a:pt x="80" y="182"/>
                        <a:pt x="76" y="185"/>
                        <a:pt x="72" y="185"/>
                      </a:cubicBezTo>
                      <a:cubicBezTo>
                        <a:pt x="68" y="185"/>
                        <a:pt x="68" y="177"/>
                        <a:pt x="68" y="168"/>
                      </a:cubicBezTo>
                      <a:close/>
                      <a:moveTo>
                        <a:pt x="61" y="234"/>
                      </a:moveTo>
                      <a:cubicBezTo>
                        <a:pt x="62" y="226"/>
                        <a:pt x="66" y="207"/>
                        <a:pt x="70" y="205"/>
                      </a:cubicBezTo>
                      <a:cubicBezTo>
                        <a:pt x="74" y="203"/>
                        <a:pt x="83" y="194"/>
                        <a:pt x="88" y="189"/>
                      </a:cubicBezTo>
                      <a:cubicBezTo>
                        <a:pt x="92" y="184"/>
                        <a:pt x="96" y="171"/>
                        <a:pt x="102" y="170"/>
                      </a:cubicBezTo>
                      <a:cubicBezTo>
                        <a:pt x="107" y="168"/>
                        <a:pt x="111" y="176"/>
                        <a:pt x="115" y="181"/>
                      </a:cubicBezTo>
                      <a:cubicBezTo>
                        <a:pt x="119" y="186"/>
                        <a:pt x="124" y="194"/>
                        <a:pt x="122" y="204"/>
                      </a:cubicBezTo>
                      <a:cubicBezTo>
                        <a:pt x="120" y="213"/>
                        <a:pt x="114" y="212"/>
                        <a:pt x="106" y="210"/>
                      </a:cubicBezTo>
                      <a:cubicBezTo>
                        <a:pt x="98" y="208"/>
                        <a:pt x="86" y="214"/>
                        <a:pt x="81" y="230"/>
                      </a:cubicBezTo>
                      <a:cubicBezTo>
                        <a:pt x="76" y="247"/>
                        <a:pt x="69" y="256"/>
                        <a:pt x="63" y="259"/>
                      </a:cubicBezTo>
                      <a:cubicBezTo>
                        <a:pt x="57" y="262"/>
                        <a:pt x="60" y="242"/>
                        <a:pt x="61" y="234"/>
                      </a:cubicBezTo>
                      <a:close/>
                      <a:moveTo>
                        <a:pt x="55" y="287"/>
                      </a:moveTo>
                      <a:cubicBezTo>
                        <a:pt x="56" y="280"/>
                        <a:pt x="60" y="271"/>
                        <a:pt x="63" y="270"/>
                      </a:cubicBezTo>
                      <a:cubicBezTo>
                        <a:pt x="65" y="269"/>
                        <a:pt x="71" y="270"/>
                        <a:pt x="71" y="277"/>
                      </a:cubicBezTo>
                      <a:cubicBezTo>
                        <a:pt x="71" y="284"/>
                        <a:pt x="70" y="291"/>
                        <a:pt x="62" y="296"/>
                      </a:cubicBezTo>
                      <a:cubicBezTo>
                        <a:pt x="54" y="300"/>
                        <a:pt x="54" y="294"/>
                        <a:pt x="55" y="287"/>
                      </a:cubicBezTo>
                      <a:close/>
                      <a:moveTo>
                        <a:pt x="43" y="336"/>
                      </a:moveTo>
                      <a:cubicBezTo>
                        <a:pt x="46" y="326"/>
                        <a:pt x="51" y="310"/>
                        <a:pt x="56" y="308"/>
                      </a:cubicBezTo>
                      <a:cubicBezTo>
                        <a:pt x="62" y="307"/>
                        <a:pt x="69" y="308"/>
                        <a:pt x="72" y="299"/>
                      </a:cubicBezTo>
                      <a:cubicBezTo>
                        <a:pt x="76" y="290"/>
                        <a:pt x="82" y="284"/>
                        <a:pt x="88" y="284"/>
                      </a:cubicBezTo>
                      <a:cubicBezTo>
                        <a:pt x="102" y="284"/>
                        <a:pt x="102" y="296"/>
                        <a:pt x="102" y="306"/>
                      </a:cubicBezTo>
                      <a:cubicBezTo>
                        <a:pt x="103" y="316"/>
                        <a:pt x="92" y="325"/>
                        <a:pt x="80" y="326"/>
                      </a:cubicBezTo>
                      <a:cubicBezTo>
                        <a:pt x="68" y="328"/>
                        <a:pt x="60" y="332"/>
                        <a:pt x="57" y="346"/>
                      </a:cubicBezTo>
                      <a:cubicBezTo>
                        <a:pt x="54" y="360"/>
                        <a:pt x="48" y="366"/>
                        <a:pt x="42" y="362"/>
                      </a:cubicBezTo>
                      <a:cubicBezTo>
                        <a:pt x="36" y="358"/>
                        <a:pt x="40" y="345"/>
                        <a:pt x="43" y="336"/>
                      </a:cubicBezTo>
                      <a:close/>
                      <a:moveTo>
                        <a:pt x="77" y="380"/>
                      </a:moveTo>
                      <a:cubicBezTo>
                        <a:pt x="82" y="372"/>
                        <a:pt x="94" y="393"/>
                        <a:pt x="90" y="397"/>
                      </a:cubicBezTo>
                      <a:cubicBezTo>
                        <a:pt x="86" y="401"/>
                        <a:pt x="78" y="402"/>
                        <a:pt x="75" y="398"/>
                      </a:cubicBezTo>
                      <a:cubicBezTo>
                        <a:pt x="72" y="394"/>
                        <a:pt x="72" y="386"/>
                        <a:pt x="77" y="380"/>
                      </a:cubicBezTo>
                      <a:close/>
                      <a:moveTo>
                        <a:pt x="66" y="354"/>
                      </a:moveTo>
                      <a:cubicBezTo>
                        <a:pt x="67" y="347"/>
                        <a:pt x="69" y="340"/>
                        <a:pt x="76" y="339"/>
                      </a:cubicBezTo>
                      <a:cubicBezTo>
                        <a:pt x="80" y="337"/>
                        <a:pt x="90" y="338"/>
                        <a:pt x="88" y="348"/>
                      </a:cubicBezTo>
                      <a:cubicBezTo>
                        <a:pt x="87" y="358"/>
                        <a:pt x="83" y="362"/>
                        <a:pt x="77" y="362"/>
                      </a:cubicBezTo>
                      <a:cubicBezTo>
                        <a:pt x="71" y="362"/>
                        <a:pt x="66" y="360"/>
                        <a:pt x="66" y="354"/>
                      </a:cubicBezTo>
                      <a:close/>
                      <a:moveTo>
                        <a:pt x="52" y="444"/>
                      </a:moveTo>
                      <a:cubicBezTo>
                        <a:pt x="46" y="450"/>
                        <a:pt x="43" y="449"/>
                        <a:pt x="40" y="453"/>
                      </a:cubicBezTo>
                      <a:cubicBezTo>
                        <a:pt x="34" y="458"/>
                        <a:pt x="36" y="466"/>
                        <a:pt x="30" y="470"/>
                      </a:cubicBezTo>
                      <a:cubicBezTo>
                        <a:pt x="24" y="474"/>
                        <a:pt x="15" y="468"/>
                        <a:pt x="16" y="456"/>
                      </a:cubicBezTo>
                      <a:cubicBezTo>
                        <a:pt x="16" y="444"/>
                        <a:pt x="17" y="430"/>
                        <a:pt x="22" y="422"/>
                      </a:cubicBezTo>
                      <a:cubicBezTo>
                        <a:pt x="26" y="414"/>
                        <a:pt x="29" y="417"/>
                        <a:pt x="38" y="422"/>
                      </a:cubicBezTo>
                      <a:cubicBezTo>
                        <a:pt x="48" y="428"/>
                        <a:pt x="58" y="438"/>
                        <a:pt x="52" y="444"/>
                      </a:cubicBezTo>
                      <a:close/>
                      <a:moveTo>
                        <a:pt x="42" y="414"/>
                      </a:moveTo>
                      <a:cubicBezTo>
                        <a:pt x="34" y="408"/>
                        <a:pt x="26" y="414"/>
                        <a:pt x="26" y="402"/>
                      </a:cubicBezTo>
                      <a:cubicBezTo>
                        <a:pt x="27" y="391"/>
                        <a:pt x="30" y="384"/>
                        <a:pt x="36" y="378"/>
                      </a:cubicBezTo>
                      <a:cubicBezTo>
                        <a:pt x="40" y="372"/>
                        <a:pt x="44" y="372"/>
                        <a:pt x="48" y="369"/>
                      </a:cubicBezTo>
                      <a:cubicBezTo>
                        <a:pt x="54" y="366"/>
                        <a:pt x="64" y="373"/>
                        <a:pt x="63" y="380"/>
                      </a:cubicBezTo>
                      <a:cubicBezTo>
                        <a:pt x="62" y="388"/>
                        <a:pt x="61" y="397"/>
                        <a:pt x="68" y="406"/>
                      </a:cubicBezTo>
                      <a:cubicBezTo>
                        <a:pt x="74" y="414"/>
                        <a:pt x="68" y="418"/>
                        <a:pt x="64" y="422"/>
                      </a:cubicBezTo>
                      <a:cubicBezTo>
                        <a:pt x="59" y="425"/>
                        <a:pt x="50" y="420"/>
                        <a:pt x="42" y="414"/>
                      </a:cubicBezTo>
                      <a:close/>
                      <a:moveTo>
                        <a:pt x="88" y="447"/>
                      </a:moveTo>
                      <a:cubicBezTo>
                        <a:pt x="84" y="445"/>
                        <a:pt x="78" y="444"/>
                        <a:pt x="72" y="444"/>
                      </a:cubicBezTo>
                      <a:cubicBezTo>
                        <a:pt x="63" y="442"/>
                        <a:pt x="64" y="439"/>
                        <a:pt x="67" y="437"/>
                      </a:cubicBezTo>
                      <a:cubicBezTo>
                        <a:pt x="71" y="432"/>
                        <a:pt x="81" y="427"/>
                        <a:pt x="84" y="425"/>
                      </a:cubicBezTo>
                      <a:cubicBezTo>
                        <a:pt x="88" y="422"/>
                        <a:pt x="96" y="417"/>
                        <a:pt x="104" y="416"/>
                      </a:cubicBezTo>
                      <a:cubicBezTo>
                        <a:pt x="112" y="416"/>
                        <a:pt x="115" y="427"/>
                        <a:pt x="106" y="431"/>
                      </a:cubicBezTo>
                      <a:cubicBezTo>
                        <a:pt x="96" y="434"/>
                        <a:pt x="92" y="450"/>
                        <a:pt x="88" y="447"/>
                      </a:cubicBezTo>
                      <a:close/>
                      <a:moveTo>
                        <a:pt x="114" y="466"/>
                      </a:moveTo>
                      <a:cubicBezTo>
                        <a:pt x="102" y="460"/>
                        <a:pt x="98" y="452"/>
                        <a:pt x="106" y="443"/>
                      </a:cubicBezTo>
                      <a:cubicBezTo>
                        <a:pt x="114" y="434"/>
                        <a:pt x="126" y="440"/>
                        <a:pt x="133" y="441"/>
                      </a:cubicBezTo>
                      <a:cubicBezTo>
                        <a:pt x="140" y="442"/>
                        <a:pt x="146" y="452"/>
                        <a:pt x="142" y="457"/>
                      </a:cubicBezTo>
                      <a:cubicBezTo>
                        <a:pt x="137" y="462"/>
                        <a:pt x="132" y="460"/>
                        <a:pt x="129" y="463"/>
                      </a:cubicBezTo>
                      <a:cubicBezTo>
                        <a:pt x="126" y="466"/>
                        <a:pt x="121" y="471"/>
                        <a:pt x="114" y="466"/>
                      </a:cubicBezTo>
                      <a:close/>
                      <a:moveTo>
                        <a:pt x="178" y="505"/>
                      </a:moveTo>
                      <a:cubicBezTo>
                        <a:pt x="173" y="500"/>
                        <a:pt x="157" y="491"/>
                        <a:pt x="144" y="483"/>
                      </a:cubicBezTo>
                      <a:cubicBezTo>
                        <a:pt x="138" y="480"/>
                        <a:pt x="132" y="470"/>
                        <a:pt x="142" y="468"/>
                      </a:cubicBezTo>
                      <a:cubicBezTo>
                        <a:pt x="150" y="467"/>
                        <a:pt x="158" y="466"/>
                        <a:pt x="162" y="466"/>
                      </a:cubicBezTo>
                      <a:cubicBezTo>
                        <a:pt x="171" y="465"/>
                        <a:pt x="178" y="459"/>
                        <a:pt x="181" y="470"/>
                      </a:cubicBezTo>
                      <a:cubicBezTo>
                        <a:pt x="184" y="480"/>
                        <a:pt x="190" y="497"/>
                        <a:pt x="190" y="504"/>
                      </a:cubicBezTo>
                      <a:cubicBezTo>
                        <a:pt x="191" y="512"/>
                        <a:pt x="185" y="512"/>
                        <a:pt x="178" y="505"/>
                      </a:cubicBezTo>
                      <a:close/>
                    </a:path>
                  </a:pathLst>
                </a:custGeom>
                <a:solidFill>
                  <a:srgbClr val="FF3B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Rectangle 33">
                  <a:extLst>
                    <a:ext uri="{FF2B5EF4-FFF2-40B4-BE49-F238E27FC236}">
                      <a16:creationId xmlns:a16="http://schemas.microsoft.com/office/drawing/2014/main" id="{AD091F06-0E5F-F990-E063-26ECAAF78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576" y="695912"/>
                  <a:ext cx="1304999" cy="2157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panose="020B0604020202020204" pitchFamily="34" charset="0"/>
                    <a:buChar char="▌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42950" indent="-28575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1143000" indent="-228600">
                    <a:lnSpc>
                      <a:spcPts val="2400"/>
                    </a:lnSpc>
                    <a:buSzPct val="90000"/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marL="1600200" indent="-22860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marL="2057400" indent="-22860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fr-FR" sz="2400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Forme libre 34">
                  <a:extLst>
                    <a:ext uri="{FF2B5EF4-FFF2-40B4-BE49-F238E27FC236}">
                      <a16:creationId xmlns:a16="http://schemas.microsoft.com/office/drawing/2014/main" id="{0C314EF3-EE4C-E630-6AD4-AA8B62529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904" y="695912"/>
                  <a:ext cx="575981" cy="212807"/>
                </a:xfrm>
                <a:custGeom>
                  <a:avLst/>
                  <a:gdLst>
                    <a:gd name="T0" fmla="*/ 2147483646 w 212598"/>
                    <a:gd name="T1" fmla="*/ 2147483646 h 147940"/>
                    <a:gd name="T2" fmla="*/ 2147483646 w 212598"/>
                    <a:gd name="T3" fmla="*/ 2147483646 h 147940"/>
                    <a:gd name="T4" fmla="*/ 2147483646 w 212598"/>
                    <a:gd name="T5" fmla="*/ 2147483646 h 147940"/>
                    <a:gd name="T6" fmla="*/ 2147483646 w 212598"/>
                    <a:gd name="T7" fmla="*/ 2147483646 h 147940"/>
                    <a:gd name="T8" fmla="*/ 2147483646 w 212598"/>
                    <a:gd name="T9" fmla="*/ 2147483646 h 147940"/>
                    <a:gd name="T10" fmla="*/ 2147483646 w 212598"/>
                    <a:gd name="T11" fmla="*/ 2147483646 h 147940"/>
                    <a:gd name="T12" fmla="*/ 2147483646 w 212598"/>
                    <a:gd name="T13" fmla="*/ 2147483646 h 147940"/>
                    <a:gd name="T14" fmla="*/ 2147483646 w 212598"/>
                    <a:gd name="T15" fmla="*/ 2147483646 h 147940"/>
                    <a:gd name="T16" fmla="*/ 2147483646 w 212598"/>
                    <a:gd name="T17" fmla="*/ 2147483646 h 147940"/>
                    <a:gd name="T18" fmla="*/ 2147483646 w 212598"/>
                    <a:gd name="T19" fmla="*/ 2147483646 h 1479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2598"/>
                    <a:gd name="T31" fmla="*/ 0 h 147940"/>
                    <a:gd name="T32" fmla="*/ 212598 w 212598"/>
                    <a:gd name="T33" fmla="*/ 147940 h 1479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2598" h="147940">
                      <a:moveTo>
                        <a:pt x="11876" y="92184"/>
                      </a:moveTo>
                      <a:cubicBezTo>
                        <a:pt x="23027" y="105194"/>
                        <a:pt x="47901" y="116669"/>
                        <a:pt x="67632" y="125638"/>
                      </a:cubicBezTo>
                      <a:cubicBezTo>
                        <a:pt x="89034" y="135366"/>
                        <a:pt x="134539" y="147940"/>
                        <a:pt x="134539" y="147940"/>
                      </a:cubicBezTo>
                      <a:cubicBezTo>
                        <a:pt x="153124" y="144223"/>
                        <a:pt x="176893" y="150191"/>
                        <a:pt x="190295" y="136789"/>
                      </a:cubicBezTo>
                      <a:cubicBezTo>
                        <a:pt x="206918" y="120166"/>
                        <a:pt x="212598" y="69881"/>
                        <a:pt x="212598" y="69881"/>
                      </a:cubicBezTo>
                      <a:cubicBezTo>
                        <a:pt x="205164" y="62447"/>
                        <a:pt x="195704" y="56594"/>
                        <a:pt x="190295" y="47579"/>
                      </a:cubicBezTo>
                      <a:cubicBezTo>
                        <a:pt x="184247" y="37500"/>
                        <a:pt x="187456" y="22437"/>
                        <a:pt x="179144" y="14125"/>
                      </a:cubicBezTo>
                      <a:cubicBezTo>
                        <a:pt x="170833" y="5813"/>
                        <a:pt x="156842" y="6691"/>
                        <a:pt x="145691" y="2974"/>
                      </a:cubicBezTo>
                      <a:cubicBezTo>
                        <a:pt x="55887" y="10458"/>
                        <a:pt x="11396" y="-27118"/>
                        <a:pt x="725" y="47579"/>
                      </a:cubicBezTo>
                      <a:cubicBezTo>
                        <a:pt x="-1378" y="62298"/>
                        <a:pt x="725" y="79174"/>
                        <a:pt x="11876" y="921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orme libre 35">
                  <a:extLst>
                    <a:ext uri="{FF2B5EF4-FFF2-40B4-BE49-F238E27FC236}">
                      <a16:creationId xmlns:a16="http://schemas.microsoft.com/office/drawing/2014/main" id="{3FD85A85-E2B5-88D2-63C2-8CBDB04910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073" y="724829"/>
                  <a:ext cx="724830" cy="446049"/>
                </a:xfrm>
                <a:custGeom>
                  <a:avLst/>
                  <a:gdLst>
                    <a:gd name="T0" fmla="*/ 66908 w 724830"/>
                    <a:gd name="T1" fmla="*/ 66908 h 446049"/>
                    <a:gd name="T2" fmla="*/ 22303 w 724830"/>
                    <a:gd name="T3" fmla="*/ 156117 h 446049"/>
                    <a:gd name="T4" fmla="*/ 33454 w 724830"/>
                    <a:gd name="T5" fmla="*/ 200722 h 446049"/>
                    <a:gd name="T6" fmla="*/ 55756 w 724830"/>
                    <a:gd name="T7" fmla="*/ 223025 h 446049"/>
                    <a:gd name="T8" fmla="*/ 78059 w 724830"/>
                    <a:gd name="T9" fmla="*/ 312234 h 446049"/>
                    <a:gd name="T10" fmla="*/ 100361 w 724830"/>
                    <a:gd name="T11" fmla="*/ 379142 h 446049"/>
                    <a:gd name="T12" fmla="*/ 167269 w 724830"/>
                    <a:gd name="T13" fmla="*/ 412595 h 446049"/>
                    <a:gd name="T14" fmla="*/ 189571 w 724830"/>
                    <a:gd name="T15" fmla="*/ 434898 h 446049"/>
                    <a:gd name="T16" fmla="*/ 245327 w 724830"/>
                    <a:gd name="T17" fmla="*/ 446049 h 446049"/>
                    <a:gd name="T18" fmla="*/ 646771 w 724830"/>
                    <a:gd name="T19" fmla="*/ 434898 h 446049"/>
                    <a:gd name="T20" fmla="*/ 680225 w 724830"/>
                    <a:gd name="T21" fmla="*/ 412595 h 446049"/>
                    <a:gd name="T22" fmla="*/ 702527 w 724830"/>
                    <a:gd name="T23" fmla="*/ 379142 h 446049"/>
                    <a:gd name="T24" fmla="*/ 724830 w 724830"/>
                    <a:gd name="T25" fmla="*/ 356839 h 446049"/>
                    <a:gd name="T26" fmla="*/ 669074 w 724830"/>
                    <a:gd name="T27" fmla="*/ 178420 h 446049"/>
                    <a:gd name="T28" fmla="*/ 602166 w 724830"/>
                    <a:gd name="T29" fmla="*/ 156117 h 446049"/>
                    <a:gd name="T30" fmla="*/ 568713 w 724830"/>
                    <a:gd name="T31" fmla="*/ 133815 h 446049"/>
                    <a:gd name="T32" fmla="*/ 501805 w 724830"/>
                    <a:gd name="T33" fmla="*/ 111512 h 446049"/>
                    <a:gd name="T34" fmla="*/ 434898 w 724830"/>
                    <a:gd name="T35" fmla="*/ 66908 h 446049"/>
                    <a:gd name="T36" fmla="*/ 401444 w 724830"/>
                    <a:gd name="T37" fmla="*/ 55756 h 446049"/>
                    <a:gd name="T38" fmla="*/ 367991 w 724830"/>
                    <a:gd name="T39" fmla="*/ 33454 h 446049"/>
                    <a:gd name="T40" fmla="*/ 289932 w 724830"/>
                    <a:gd name="T41" fmla="*/ 11151 h 446049"/>
                    <a:gd name="T42" fmla="*/ 256478 w 724830"/>
                    <a:gd name="T43" fmla="*/ 0 h 446049"/>
                    <a:gd name="T44" fmla="*/ 100361 w 724830"/>
                    <a:gd name="T45" fmla="*/ 11151 h 446049"/>
                    <a:gd name="T46" fmla="*/ 66908 w 724830"/>
                    <a:gd name="T47" fmla="*/ 22303 h 446049"/>
                    <a:gd name="T48" fmla="*/ 0 w 724830"/>
                    <a:gd name="T49" fmla="*/ 44605 h 44604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24830"/>
                    <a:gd name="T76" fmla="*/ 0 h 446049"/>
                    <a:gd name="T77" fmla="*/ 724830 w 724830"/>
                    <a:gd name="T78" fmla="*/ 446049 h 44604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24830" h="446049">
                      <a:moveTo>
                        <a:pt x="66908" y="66908"/>
                      </a:moveTo>
                      <a:cubicBezTo>
                        <a:pt x="60607" y="77410"/>
                        <a:pt x="22303" y="132110"/>
                        <a:pt x="22303" y="156117"/>
                      </a:cubicBezTo>
                      <a:cubicBezTo>
                        <a:pt x="22303" y="171443"/>
                        <a:pt x="26600" y="187014"/>
                        <a:pt x="33454" y="200722"/>
                      </a:cubicBezTo>
                      <a:cubicBezTo>
                        <a:pt x="38156" y="210126"/>
                        <a:pt x="48322" y="215591"/>
                        <a:pt x="55756" y="223025"/>
                      </a:cubicBezTo>
                      <a:cubicBezTo>
                        <a:pt x="89583" y="324498"/>
                        <a:pt x="37705" y="164266"/>
                        <a:pt x="78059" y="312234"/>
                      </a:cubicBezTo>
                      <a:cubicBezTo>
                        <a:pt x="84244" y="334915"/>
                        <a:pt x="78058" y="371708"/>
                        <a:pt x="100361" y="379142"/>
                      </a:cubicBezTo>
                      <a:cubicBezTo>
                        <a:pt x="135694" y="390919"/>
                        <a:pt x="136389" y="387891"/>
                        <a:pt x="167269" y="412595"/>
                      </a:cubicBezTo>
                      <a:cubicBezTo>
                        <a:pt x="175479" y="419163"/>
                        <a:pt x="179908" y="430756"/>
                        <a:pt x="189571" y="434898"/>
                      </a:cubicBezTo>
                      <a:cubicBezTo>
                        <a:pt x="206992" y="442364"/>
                        <a:pt x="226742" y="442332"/>
                        <a:pt x="245327" y="446049"/>
                      </a:cubicBezTo>
                      <a:cubicBezTo>
                        <a:pt x="379142" y="442332"/>
                        <a:pt x="513299" y="445165"/>
                        <a:pt x="646771" y="434898"/>
                      </a:cubicBezTo>
                      <a:cubicBezTo>
                        <a:pt x="660134" y="433870"/>
                        <a:pt x="670748" y="422072"/>
                        <a:pt x="680225" y="412595"/>
                      </a:cubicBezTo>
                      <a:cubicBezTo>
                        <a:pt x="689702" y="403118"/>
                        <a:pt x="694155" y="389607"/>
                        <a:pt x="702527" y="379142"/>
                      </a:cubicBezTo>
                      <a:cubicBezTo>
                        <a:pt x="709095" y="370932"/>
                        <a:pt x="717396" y="364273"/>
                        <a:pt x="724830" y="356839"/>
                      </a:cubicBezTo>
                      <a:cubicBezTo>
                        <a:pt x="722000" y="328537"/>
                        <a:pt x="726514" y="197567"/>
                        <a:pt x="669074" y="178420"/>
                      </a:cubicBezTo>
                      <a:cubicBezTo>
                        <a:pt x="646771" y="170986"/>
                        <a:pt x="621727" y="169158"/>
                        <a:pt x="602166" y="156117"/>
                      </a:cubicBezTo>
                      <a:cubicBezTo>
                        <a:pt x="591015" y="148683"/>
                        <a:pt x="580960" y="139258"/>
                        <a:pt x="568713" y="133815"/>
                      </a:cubicBezTo>
                      <a:cubicBezTo>
                        <a:pt x="547230" y="124267"/>
                        <a:pt x="521366" y="124552"/>
                        <a:pt x="501805" y="111512"/>
                      </a:cubicBezTo>
                      <a:cubicBezTo>
                        <a:pt x="479503" y="96644"/>
                        <a:pt x="460326" y="75385"/>
                        <a:pt x="434898" y="66908"/>
                      </a:cubicBezTo>
                      <a:cubicBezTo>
                        <a:pt x="423747" y="63191"/>
                        <a:pt x="411958" y="61013"/>
                        <a:pt x="401444" y="55756"/>
                      </a:cubicBezTo>
                      <a:cubicBezTo>
                        <a:pt x="389457" y="49762"/>
                        <a:pt x="379978" y="39447"/>
                        <a:pt x="367991" y="33454"/>
                      </a:cubicBezTo>
                      <a:cubicBezTo>
                        <a:pt x="350171" y="24544"/>
                        <a:pt x="306599" y="15913"/>
                        <a:pt x="289932" y="11151"/>
                      </a:cubicBezTo>
                      <a:cubicBezTo>
                        <a:pt x="278630" y="7922"/>
                        <a:pt x="267629" y="3717"/>
                        <a:pt x="256478" y="0"/>
                      </a:cubicBezTo>
                      <a:cubicBezTo>
                        <a:pt x="204439" y="3717"/>
                        <a:pt x="152175" y="5055"/>
                        <a:pt x="100361" y="11151"/>
                      </a:cubicBezTo>
                      <a:cubicBezTo>
                        <a:pt x="88687" y="12524"/>
                        <a:pt x="78311" y="19452"/>
                        <a:pt x="66908" y="22303"/>
                      </a:cubicBezTo>
                      <a:cubicBezTo>
                        <a:pt x="1935" y="38547"/>
                        <a:pt x="25681" y="18926"/>
                        <a:pt x="0" y="4460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Freeform 69">
                <a:extLst>
                  <a:ext uri="{FF2B5EF4-FFF2-40B4-BE49-F238E27FC236}">
                    <a16:creationId xmlns:a16="http://schemas.microsoft.com/office/drawing/2014/main" id="{FCC9E896-95FF-1C41-EF7D-055EDB843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" y="1969"/>
                <a:ext cx="300" cy="384"/>
              </a:xfrm>
              <a:custGeom>
                <a:avLst/>
                <a:gdLst>
                  <a:gd name="T0" fmla="*/ 1 w 410"/>
                  <a:gd name="T1" fmla="*/ 1 h 520"/>
                  <a:gd name="T2" fmla="*/ 1 w 410"/>
                  <a:gd name="T3" fmla="*/ 1 h 520"/>
                  <a:gd name="T4" fmla="*/ 1 w 410"/>
                  <a:gd name="T5" fmla="*/ 1 h 520"/>
                  <a:gd name="T6" fmla="*/ 1 w 410"/>
                  <a:gd name="T7" fmla="*/ 0 h 520"/>
                  <a:gd name="T8" fmla="*/ 1 w 410"/>
                  <a:gd name="T9" fmla="*/ 1 h 520"/>
                  <a:gd name="T10" fmla="*/ 1 w 410"/>
                  <a:gd name="T11" fmla="*/ 1 h 520"/>
                  <a:gd name="T12" fmla="*/ 1 w 410"/>
                  <a:gd name="T13" fmla="*/ 1 h 520"/>
                  <a:gd name="T14" fmla="*/ 1 w 410"/>
                  <a:gd name="T15" fmla="*/ 1 h 520"/>
                  <a:gd name="T16" fmla="*/ 1 w 410"/>
                  <a:gd name="T17" fmla="*/ 1 h 520"/>
                  <a:gd name="T18" fmla="*/ 1 w 410"/>
                  <a:gd name="T19" fmla="*/ 1 h 520"/>
                  <a:gd name="T20" fmla="*/ 1 w 410"/>
                  <a:gd name="T21" fmla="*/ 1 h 520"/>
                  <a:gd name="T22" fmla="*/ 1 w 410"/>
                  <a:gd name="T23" fmla="*/ 1 h 520"/>
                  <a:gd name="T24" fmla="*/ 1 w 410"/>
                  <a:gd name="T25" fmla="*/ 1 h 520"/>
                  <a:gd name="T26" fmla="*/ 1 w 410"/>
                  <a:gd name="T27" fmla="*/ 1 h 520"/>
                  <a:gd name="T28" fmla="*/ 1 w 410"/>
                  <a:gd name="T29" fmla="*/ 1 h 520"/>
                  <a:gd name="T30" fmla="*/ 1 w 410"/>
                  <a:gd name="T31" fmla="*/ 1 h 520"/>
                  <a:gd name="T32" fmla="*/ 1 w 410"/>
                  <a:gd name="T33" fmla="*/ 1 h 520"/>
                  <a:gd name="T34" fmla="*/ 1 w 410"/>
                  <a:gd name="T35" fmla="*/ 1 h 520"/>
                  <a:gd name="T36" fmla="*/ 1 w 410"/>
                  <a:gd name="T37" fmla="*/ 1 h 520"/>
                  <a:gd name="T38" fmla="*/ 1 w 410"/>
                  <a:gd name="T39" fmla="*/ 1 h 520"/>
                  <a:gd name="T40" fmla="*/ 1 w 410"/>
                  <a:gd name="T41" fmla="*/ 1 h 520"/>
                  <a:gd name="T42" fmla="*/ 1 w 410"/>
                  <a:gd name="T43" fmla="*/ 1 h 520"/>
                  <a:gd name="T44" fmla="*/ 1 w 410"/>
                  <a:gd name="T45" fmla="*/ 1 h 520"/>
                  <a:gd name="T46" fmla="*/ 1 w 410"/>
                  <a:gd name="T47" fmla="*/ 1 h 520"/>
                  <a:gd name="T48" fmla="*/ 1 w 410"/>
                  <a:gd name="T49" fmla="*/ 1 h 520"/>
                  <a:gd name="T50" fmla="*/ 1 w 410"/>
                  <a:gd name="T51" fmla="*/ 1 h 520"/>
                  <a:gd name="T52" fmla="*/ 1 w 410"/>
                  <a:gd name="T53" fmla="*/ 1 h 520"/>
                  <a:gd name="T54" fmla="*/ 1 w 410"/>
                  <a:gd name="T55" fmla="*/ 1 h 520"/>
                  <a:gd name="T56" fmla="*/ 1 w 410"/>
                  <a:gd name="T57" fmla="*/ 1 h 520"/>
                  <a:gd name="T58" fmla="*/ 1 w 410"/>
                  <a:gd name="T59" fmla="*/ 1 h 520"/>
                  <a:gd name="T60" fmla="*/ 1 w 410"/>
                  <a:gd name="T61" fmla="*/ 1 h 52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0"/>
                  <a:gd name="T94" fmla="*/ 0 h 520"/>
                  <a:gd name="T95" fmla="*/ 410 w 410"/>
                  <a:gd name="T96" fmla="*/ 520 h 52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0" h="520">
                    <a:moveTo>
                      <a:pt x="404" y="116"/>
                    </a:moveTo>
                    <a:cubicBezTo>
                      <a:pt x="402" y="38"/>
                      <a:pt x="410" y="70"/>
                      <a:pt x="392" y="33"/>
                    </a:cubicBezTo>
                    <a:cubicBezTo>
                      <a:pt x="387" y="22"/>
                      <a:pt x="372" y="15"/>
                      <a:pt x="362" y="9"/>
                    </a:cubicBezTo>
                    <a:cubicBezTo>
                      <a:pt x="356" y="6"/>
                      <a:pt x="344" y="0"/>
                      <a:pt x="344" y="0"/>
                    </a:cubicBezTo>
                    <a:cubicBezTo>
                      <a:pt x="269" y="7"/>
                      <a:pt x="263" y="65"/>
                      <a:pt x="225" y="116"/>
                    </a:cubicBezTo>
                    <a:cubicBezTo>
                      <a:pt x="222" y="130"/>
                      <a:pt x="221" y="144"/>
                      <a:pt x="219" y="158"/>
                    </a:cubicBezTo>
                    <a:cubicBezTo>
                      <a:pt x="214" y="243"/>
                      <a:pt x="100" y="203"/>
                      <a:pt x="36" y="204"/>
                    </a:cubicBezTo>
                    <a:cubicBezTo>
                      <a:pt x="25" y="208"/>
                      <a:pt x="17" y="217"/>
                      <a:pt x="11" y="227"/>
                    </a:cubicBezTo>
                    <a:cubicBezTo>
                      <a:pt x="6" y="250"/>
                      <a:pt x="0" y="278"/>
                      <a:pt x="11" y="300"/>
                    </a:cubicBezTo>
                    <a:cubicBezTo>
                      <a:pt x="13" y="325"/>
                      <a:pt x="7" y="363"/>
                      <a:pt x="38" y="371"/>
                    </a:cubicBezTo>
                    <a:cubicBezTo>
                      <a:pt x="53" y="386"/>
                      <a:pt x="60" y="402"/>
                      <a:pt x="74" y="416"/>
                    </a:cubicBezTo>
                    <a:cubicBezTo>
                      <a:pt x="75" y="422"/>
                      <a:pt x="78" y="425"/>
                      <a:pt x="80" y="431"/>
                    </a:cubicBezTo>
                    <a:cubicBezTo>
                      <a:pt x="83" y="449"/>
                      <a:pt x="93" y="455"/>
                      <a:pt x="110" y="458"/>
                    </a:cubicBezTo>
                    <a:cubicBezTo>
                      <a:pt x="113" y="464"/>
                      <a:pt x="118" y="473"/>
                      <a:pt x="125" y="474"/>
                    </a:cubicBezTo>
                    <a:cubicBezTo>
                      <a:pt x="131" y="477"/>
                      <a:pt x="137" y="477"/>
                      <a:pt x="143" y="479"/>
                    </a:cubicBezTo>
                    <a:cubicBezTo>
                      <a:pt x="156" y="476"/>
                      <a:pt x="162" y="470"/>
                      <a:pt x="177" y="468"/>
                    </a:cubicBezTo>
                    <a:cubicBezTo>
                      <a:pt x="191" y="460"/>
                      <a:pt x="202" y="449"/>
                      <a:pt x="218" y="446"/>
                    </a:cubicBezTo>
                    <a:cubicBezTo>
                      <a:pt x="244" y="447"/>
                      <a:pt x="246" y="451"/>
                      <a:pt x="267" y="458"/>
                    </a:cubicBezTo>
                    <a:cubicBezTo>
                      <a:pt x="277" y="456"/>
                      <a:pt x="286" y="453"/>
                      <a:pt x="293" y="462"/>
                    </a:cubicBezTo>
                    <a:cubicBezTo>
                      <a:pt x="297" y="481"/>
                      <a:pt x="294" y="495"/>
                      <a:pt x="305" y="510"/>
                    </a:cubicBezTo>
                    <a:cubicBezTo>
                      <a:pt x="307" y="519"/>
                      <a:pt x="319" y="518"/>
                      <a:pt x="327" y="519"/>
                    </a:cubicBezTo>
                    <a:cubicBezTo>
                      <a:pt x="334" y="519"/>
                      <a:pt x="341" y="520"/>
                      <a:pt x="348" y="518"/>
                    </a:cubicBezTo>
                    <a:cubicBezTo>
                      <a:pt x="349" y="518"/>
                      <a:pt x="353" y="508"/>
                      <a:pt x="363" y="506"/>
                    </a:cubicBezTo>
                    <a:cubicBezTo>
                      <a:pt x="370" y="490"/>
                      <a:pt x="362" y="472"/>
                      <a:pt x="368" y="455"/>
                    </a:cubicBezTo>
                    <a:cubicBezTo>
                      <a:pt x="369" y="446"/>
                      <a:pt x="368" y="436"/>
                      <a:pt x="374" y="428"/>
                    </a:cubicBezTo>
                    <a:cubicBezTo>
                      <a:pt x="378" y="415"/>
                      <a:pt x="374" y="401"/>
                      <a:pt x="380" y="389"/>
                    </a:cubicBezTo>
                    <a:cubicBezTo>
                      <a:pt x="383" y="367"/>
                      <a:pt x="381" y="345"/>
                      <a:pt x="377" y="323"/>
                    </a:cubicBezTo>
                    <a:cubicBezTo>
                      <a:pt x="379" y="132"/>
                      <a:pt x="367" y="245"/>
                      <a:pt x="389" y="180"/>
                    </a:cubicBezTo>
                    <a:cubicBezTo>
                      <a:pt x="390" y="172"/>
                      <a:pt x="394" y="169"/>
                      <a:pt x="398" y="162"/>
                    </a:cubicBezTo>
                    <a:cubicBezTo>
                      <a:pt x="399" y="156"/>
                      <a:pt x="401" y="149"/>
                      <a:pt x="404" y="143"/>
                    </a:cubicBezTo>
                    <a:cubicBezTo>
                      <a:pt x="406" y="130"/>
                      <a:pt x="405" y="139"/>
                      <a:pt x="404" y="1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70">
                <a:extLst>
                  <a:ext uri="{FF2B5EF4-FFF2-40B4-BE49-F238E27FC236}">
                    <a16:creationId xmlns:a16="http://schemas.microsoft.com/office/drawing/2014/main" id="{9C12AEF8-7D2B-FCA7-9DBE-8EF072A29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404"/>
                <a:ext cx="313" cy="410"/>
              </a:xfrm>
              <a:custGeom>
                <a:avLst/>
                <a:gdLst>
                  <a:gd name="T0" fmla="*/ 1 w 429"/>
                  <a:gd name="T1" fmla="*/ 1 h 554"/>
                  <a:gd name="T2" fmla="*/ 1 w 429"/>
                  <a:gd name="T3" fmla="*/ 1 h 554"/>
                  <a:gd name="T4" fmla="*/ 1 w 429"/>
                  <a:gd name="T5" fmla="*/ 1 h 554"/>
                  <a:gd name="T6" fmla="*/ 1 w 429"/>
                  <a:gd name="T7" fmla="*/ 0 h 554"/>
                  <a:gd name="T8" fmla="*/ 1 w 429"/>
                  <a:gd name="T9" fmla="*/ 1 h 554"/>
                  <a:gd name="T10" fmla="*/ 1 w 429"/>
                  <a:gd name="T11" fmla="*/ 1 h 554"/>
                  <a:gd name="T12" fmla="*/ 1 w 429"/>
                  <a:gd name="T13" fmla="*/ 1 h 554"/>
                  <a:gd name="T14" fmla="*/ 1 w 429"/>
                  <a:gd name="T15" fmla="*/ 1 h 554"/>
                  <a:gd name="T16" fmla="*/ 1 w 429"/>
                  <a:gd name="T17" fmla="*/ 1 h 554"/>
                  <a:gd name="T18" fmla="*/ 1 w 429"/>
                  <a:gd name="T19" fmla="*/ 1 h 554"/>
                  <a:gd name="T20" fmla="*/ 1 w 429"/>
                  <a:gd name="T21" fmla="*/ 1 h 554"/>
                  <a:gd name="T22" fmla="*/ 1 w 429"/>
                  <a:gd name="T23" fmla="*/ 1 h 554"/>
                  <a:gd name="T24" fmla="*/ 1 w 429"/>
                  <a:gd name="T25" fmla="*/ 1 h 554"/>
                  <a:gd name="T26" fmla="*/ 1 w 429"/>
                  <a:gd name="T27" fmla="*/ 1 h 554"/>
                  <a:gd name="T28" fmla="*/ 1 w 429"/>
                  <a:gd name="T29" fmla="*/ 1 h 554"/>
                  <a:gd name="T30" fmla="*/ 1 w 429"/>
                  <a:gd name="T31" fmla="*/ 1 h 554"/>
                  <a:gd name="T32" fmla="*/ 1 w 429"/>
                  <a:gd name="T33" fmla="*/ 1 h 554"/>
                  <a:gd name="T34" fmla="*/ 1 w 429"/>
                  <a:gd name="T35" fmla="*/ 1 h 554"/>
                  <a:gd name="T36" fmla="*/ 1 w 429"/>
                  <a:gd name="T37" fmla="*/ 1 h 554"/>
                  <a:gd name="T38" fmla="*/ 1 w 429"/>
                  <a:gd name="T39" fmla="*/ 1 h 554"/>
                  <a:gd name="T40" fmla="*/ 1 w 429"/>
                  <a:gd name="T41" fmla="*/ 1 h 554"/>
                  <a:gd name="T42" fmla="*/ 1 w 429"/>
                  <a:gd name="T43" fmla="*/ 1 h 554"/>
                  <a:gd name="T44" fmla="*/ 1 w 429"/>
                  <a:gd name="T45" fmla="*/ 1 h 554"/>
                  <a:gd name="T46" fmla="*/ 1 w 429"/>
                  <a:gd name="T47" fmla="*/ 1 h 554"/>
                  <a:gd name="T48" fmla="*/ 1 w 429"/>
                  <a:gd name="T49" fmla="*/ 1 h 554"/>
                  <a:gd name="T50" fmla="*/ 1 w 429"/>
                  <a:gd name="T51" fmla="*/ 1 h 554"/>
                  <a:gd name="T52" fmla="*/ 1 w 429"/>
                  <a:gd name="T53" fmla="*/ 1 h 554"/>
                  <a:gd name="T54" fmla="*/ 1 w 429"/>
                  <a:gd name="T55" fmla="*/ 1 h 554"/>
                  <a:gd name="T56" fmla="*/ 1 w 429"/>
                  <a:gd name="T57" fmla="*/ 1 h 554"/>
                  <a:gd name="T58" fmla="*/ 1 w 429"/>
                  <a:gd name="T59" fmla="*/ 1 h 554"/>
                  <a:gd name="T60" fmla="*/ 1 w 429"/>
                  <a:gd name="T61" fmla="*/ 1 h 554"/>
                  <a:gd name="T62" fmla="*/ 1 w 429"/>
                  <a:gd name="T63" fmla="*/ 1 h 554"/>
                  <a:gd name="T64" fmla="*/ 1 w 429"/>
                  <a:gd name="T65" fmla="*/ 1 h 5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9"/>
                  <a:gd name="T100" fmla="*/ 0 h 554"/>
                  <a:gd name="T101" fmla="*/ 429 w 429"/>
                  <a:gd name="T102" fmla="*/ 554 h 5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9" h="554">
                    <a:moveTo>
                      <a:pt x="423" y="116"/>
                    </a:moveTo>
                    <a:cubicBezTo>
                      <a:pt x="421" y="38"/>
                      <a:pt x="429" y="70"/>
                      <a:pt x="411" y="33"/>
                    </a:cubicBezTo>
                    <a:cubicBezTo>
                      <a:pt x="406" y="22"/>
                      <a:pt x="391" y="15"/>
                      <a:pt x="381" y="9"/>
                    </a:cubicBezTo>
                    <a:cubicBezTo>
                      <a:pt x="375" y="6"/>
                      <a:pt x="363" y="0"/>
                      <a:pt x="363" y="0"/>
                    </a:cubicBezTo>
                    <a:cubicBezTo>
                      <a:pt x="331" y="28"/>
                      <a:pt x="311" y="145"/>
                      <a:pt x="261" y="171"/>
                    </a:cubicBezTo>
                    <a:cubicBezTo>
                      <a:pt x="230" y="201"/>
                      <a:pt x="226" y="183"/>
                      <a:pt x="177" y="182"/>
                    </a:cubicBezTo>
                    <a:cubicBezTo>
                      <a:pt x="149" y="182"/>
                      <a:pt x="69" y="118"/>
                      <a:pt x="46" y="102"/>
                    </a:cubicBezTo>
                    <a:cubicBezTo>
                      <a:pt x="23" y="86"/>
                      <a:pt x="40" y="77"/>
                      <a:pt x="37" y="83"/>
                    </a:cubicBezTo>
                    <a:cubicBezTo>
                      <a:pt x="32" y="168"/>
                      <a:pt x="89" y="139"/>
                      <a:pt x="25" y="140"/>
                    </a:cubicBezTo>
                    <a:cubicBezTo>
                      <a:pt x="14" y="144"/>
                      <a:pt x="36" y="217"/>
                      <a:pt x="30" y="227"/>
                    </a:cubicBezTo>
                    <a:cubicBezTo>
                      <a:pt x="25" y="250"/>
                      <a:pt x="19" y="278"/>
                      <a:pt x="30" y="300"/>
                    </a:cubicBezTo>
                    <a:cubicBezTo>
                      <a:pt x="32" y="325"/>
                      <a:pt x="0" y="451"/>
                      <a:pt x="31" y="459"/>
                    </a:cubicBezTo>
                    <a:cubicBezTo>
                      <a:pt x="46" y="474"/>
                      <a:pt x="47" y="424"/>
                      <a:pt x="61" y="438"/>
                    </a:cubicBezTo>
                    <a:cubicBezTo>
                      <a:pt x="62" y="444"/>
                      <a:pt x="97" y="425"/>
                      <a:pt x="99" y="431"/>
                    </a:cubicBezTo>
                    <a:cubicBezTo>
                      <a:pt x="102" y="449"/>
                      <a:pt x="112" y="455"/>
                      <a:pt x="129" y="458"/>
                    </a:cubicBezTo>
                    <a:cubicBezTo>
                      <a:pt x="132" y="464"/>
                      <a:pt x="137" y="473"/>
                      <a:pt x="144" y="474"/>
                    </a:cubicBezTo>
                    <a:cubicBezTo>
                      <a:pt x="150" y="477"/>
                      <a:pt x="156" y="477"/>
                      <a:pt x="162" y="479"/>
                    </a:cubicBezTo>
                    <a:cubicBezTo>
                      <a:pt x="175" y="476"/>
                      <a:pt x="181" y="470"/>
                      <a:pt x="196" y="468"/>
                    </a:cubicBezTo>
                    <a:cubicBezTo>
                      <a:pt x="210" y="460"/>
                      <a:pt x="221" y="449"/>
                      <a:pt x="237" y="446"/>
                    </a:cubicBezTo>
                    <a:cubicBezTo>
                      <a:pt x="263" y="447"/>
                      <a:pt x="265" y="451"/>
                      <a:pt x="286" y="458"/>
                    </a:cubicBezTo>
                    <a:cubicBezTo>
                      <a:pt x="296" y="456"/>
                      <a:pt x="305" y="453"/>
                      <a:pt x="312" y="462"/>
                    </a:cubicBezTo>
                    <a:cubicBezTo>
                      <a:pt x="316" y="481"/>
                      <a:pt x="292" y="399"/>
                      <a:pt x="303" y="414"/>
                    </a:cubicBezTo>
                    <a:cubicBezTo>
                      <a:pt x="305" y="423"/>
                      <a:pt x="323" y="457"/>
                      <a:pt x="331" y="458"/>
                    </a:cubicBezTo>
                    <a:cubicBezTo>
                      <a:pt x="338" y="458"/>
                      <a:pt x="341" y="425"/>
                      <a:pt x="348" y="423"/>
                    </a:cubicBezTo>
                    <a:cubicBezTo>
                      <a:pt x="342" y="554"/>
                      <a:pt x="353" y="454"/>
                      <a:pt x="363" y="452"/>
                    </a:cubicBezTo>
                    <a:cubicBezTo>
                      <a:pt x="370" y="436"/>
                      <a:pt x="381" y="472"/>
                      <a:pt x="387" y="455"/>
                    </a:cubicBezTo>
                    <a:cubicBezTo>
                      <a:pt x="388" y="446"/>
                      <a:pt x="387" y="436"/>
                      <a:pt x="393" y="428"/>
                    </a:cubicBezTo>
                    <a:cubicBezTo>
                      <a:pt x="397" y="415"/>
                      <a:pt x="393" y="401"/>
                      <a:pt x="399" y="389"/>
                    </a:cubicBezTo>
                    <a:cubicBezTo>
                      <a:pt x="402" y="367"/>
                      <a:pt x="400" y="345"/>
                      <a:pt x="396" y="323"/>
                    </a:cubicBezTo>
                    <a:cubicBezTo>
                      <a:pt x="398" y="132"/>
                      <a:pt x="386" y="245"/>
                      <a:pt x="408" y="180"/>
                    </a:cubicBezTo>
                    <a:cubicBezTo>
                      <a:pt x="409" y="172"/>
                      <a:pt x="413" y="169"/>
                      <a:pt x="417" y="162"/>
                    </a:cubicBezTo>
                    <a:cubicBezTo>
                      <a:pt x="418" y="156"/>
                      <a:pt x="420" y="149"/>
                      <a:pt x="423" y="143"/>
                    </a:cubicBezTo>
                    <a:cubicBezTo>
                      <a:pt x="425" y="130"/>
                      <a:pt x="424" y="139"/>
                      <a:pt x="423" y="1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AutoShape 71">
                <a:extLst>
                  <a:ext uri="{FF2B5EF4-FFF2-40B4-BE49-F238E27FC236}">
                    <a16:creationId xmlns:a16="http://schemas.microsoft.com/office/drawing/2014/main" id="{63367216-DA8A-5D4A-2D10-5C9E6686B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505"/>
                <a:ext cx="134" cy="2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400"/>
                  </a:lnSpc>
                  <a:spcBef>
                    <a:spcPct val="100000"/>
                  </a:spcBef>
                  <a:buClr>
                    <a:schemeClr val="tx2"/>
                  </a:buClr>
                  <a:buSzPct val="75000"/>
                  <a:buFont typeface="Arial" panose="020B0604020202020204" pitchFamily="34" charset="0"/>
                  <a:buChar char="▌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lnSpc>
                    <a:spcPts val="2400"/>
                  </a:lnSpc>
                  <a:buClr>
                    <a:schemeClr val="tx1"/>
                  </a:buClr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lnSpc>
                    <a:spcPts val="2400"/>
                  </a:lnSpc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lnSpc>
                    <a:spcPts val="2400"/>
                  </a:lnSpc>
                  <a:buChar char="–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lnSpc>
                    <a:spcPts val="2400"/>
                  </a:lnSpc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5" name="AutoShape 23">
              <a:extLst>
                <a:ext uri="{FF2B5EF4-FFF2-40B4-BE49-F238E27FC236}">
                  <a16:creationId xmlns:a16="http://schemas.microsoft.com/office/drawing/2014/main" id="{6C9CE9A2-0A09-238B-39AC-1D4DDAD6B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625"/>
              <a:ext cx="50" cy="405"/>
            </a:xfrm>
            <a:prstGeom prst="leftBrace">
              <a:avLst>
                <a:gd name="adj1" fmla="val 6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6" name="Text Box 24">
              <a:extLst>
                <a:ext uri="{FF2B5EF4-FFF2-40B4-BE49-F238E27FC236}">
                  <a16:creationId xmlns:a16="http://schemas.microsoft.com/office/drawing/2014/main" id="{F73AD886-BE5C-D0E5-765F-9BD7D5EE7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24"/>
              <a:ext cx="32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fr-FR" altLang="fr-FR" sz="1400" b="1">
                  <a:latin typeface="Georgia" panose="02040502050405020303" pitchFamily="18" charset="0"/>
                  <a:ea typeface="ＭＳ Ｐゴシック" panose="020B0600070205080204" pitchFamily="34" charset="-128"/>
                </a:rPr>
                <a:t>Villi</a:t>
              </a:r>
            </a:p>
          </p:txBody>
        </p:sp>
        <p:sp>
          <p:nvSpPr>
            <p:cNvPr id="7" name="Text Box 25">
              <a:extLst>
                <a:ext uri="{FF2B5EF4-FFF2-40B4-BE49-F238E27FC236}">
                  <a16:creationId xmlns:a16="http://schemas.microsoft.com/office/drawing/2014/main" id="{ED317273-E069-86EE-4C69-CCF20520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" y="2713"/>
              <a:ext cx="3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fr-FR" altLang="fr-FR" sz="1400" b="1">
                  <a:latin typeface="Georgia" panose="02040502050405020303" pitchFamily="18" charset="0"/>
                  <a:ea typeface="ＭＳ Ｐゴシック" panose="020B0600070205080204" pitchFamily="34" charset="-128"/>
                </a:rPr>
                <a:t>Crypt</a:t>
              </a:r>
            </a:p>
          </p:txBody>
        </p:sp>
        <p:sp>
          <p:nvSpPr>
            <p:cNvPr id="8" name="AutoShape 26">
              <a:extLst>
                <a:ext uri="{FF2B5EF4-FFF2-40B4-BE49-F238E27FC236}">
                  <a16:creationId xmlns:a16="http://schemas.microsoft.com/office/drawing/2014/main" id="{801DADFF-1418-4110-1AC0-C4BDC40D4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888"/>
              <a:ext cx="91" cy="726"/>
            </a:xfrm>
            <a:prstGeom prst="leftBrace">
              <a:avLst>
                <a:gd name="adj1" fmla="val 664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6" name="Oval 27">
            <a:extLst>
              <a:ext uri="{FF2B5EF4-FFF2-40B4-BE49-F238E27FC236}">
                <a16:creationId xmlns:a16="http://schemas.microsoft.com/office/drawing/2014/main" id="{EB58CA75-BDD6-8385-6E65-6A6E6F527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901" y="2772944"/>
            <a:ext cx="504825" cy="702429"/>
          </a:xfrm>
          <a:prstGeom prst="ellipse">
            <a:avLst/>
          </a:prstGeom>
          <a:solidFill>
            <a:srgbClr val="00FF00">
              <a:alpha val="12941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A2346EBD-DDC3-1226-4B8B-B8D9ADCA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2" y="3549636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altLang="fr-F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  <a:ea typeface="ＭＳ Ｐゴシック" pitchFamily="34" charset="-128"/>
              </a:rPr>
              <a:t>Compartiment à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altLang="fr-F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  <a:ea typeface="ＭＳ Ｐゴシック" pitchFamily="34" charset="-128"/>
              </a:rPr>
              <a:t>fort taux de prolifération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26075C1-0F0F-0977-AB77-9F127B3E3C96}"/>
              </a:ext>
            </a:extLst>
          </p:cNvPr>
          <p:cNvCxnSpPr/>
          <p:nvPr/>
        </p:nvCxnSpPr>
        <p:spPr>
          <a:xfrm flipV="1">
            <a:off x="7597989" y="1481915"/>
            <a:ext cx="0" cy="1317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22FED4B-5E2A-9E6E-DAE4-802E72FD220E}"/>
              </a:ext>
            </a:extLst>
          </p:cNvPr>
          <p:cNvSpPr txBox="1"/>
          <p:nvPr/>
        </p:nvSpPr>
        <p:spPr>
          <a:xfrm>
            <a:off x="7590881" y="185333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24h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40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A84ECEF-5ED1-C374-147A-1341640F9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944" y="358958"/>
            <a:ext cx="39481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</a:rPr>
              <a:t>Tissus dits « non Compartimentaux 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</a:rPr>
              <a:t>flexible tissues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3518D866-A774-FDFB-CF2D-53987434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393" y="938395"/>
            <a:ext cx="452278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 Pas de cellules souches individualisées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sym typeface="Wingdings" pitchFamily="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 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Chaque cellule peut jouer un rôle fonctionnel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sym typeface="Wingdings" pitchFamily="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 Diminution progressive des cellules fonctionnelles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sym typeface="Wingdings" pitchFamily="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sym typeface="Wingdings" pitchFamily="2" charset="2"/>
              </a:rPr>
              <a:t> 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Tolérance jusqu’à un seuil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27A72751-2242-0F82-A5FD-9556A6E1D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3740174"/>
            <a:ext cx="309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FOIE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REIN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TISSUS NERVEUX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rebuchet MS" pitchFamily="34" charset="0"/>
              </a:rPr>
              <a:t>ENDOTHELIUM VASCULAIRE</a:t>
            </a:r>
          </a:p>
        </p:txBody>
      </p:sp>
    </p:spTree>
    <p:extLst>
      <p:ext uri="{BB962C8B-B14F-4D97-AF65-F5344CB8AC3E}">
        <p14:creationId xmlns:p14="http://schemas.microsoft.com/office/powerpoint/2010/main" val="277334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489951" y="4157117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2F2BD09-E3C9-A2C7-EA5B-F8B7767B7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1342" r="6280" b="9310"/>
          <a:stretch/>
        </p:blipFill>
        <p:spPr bwMode="auto">
          <a:xfrm>
            <a:off x="1135155" y="899072"/>
            <a:ext cx="2669809" cy="274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26631D5-B6AA-37D2-26FB-66CA813E4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6"/>
          <a:stretch/>
        </p:blipFill>
        <p:spPr bwMode="auto">
          <a:xfrm>
            <a:off x="5219154" y="1892704"/>
            <a:ext cx="2874962" cy="10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06976CC8-9777-A18C-DAF8-84475008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08" y="3862882"/>
            <a:ext cx="330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CC0000"/>
                </a:solidFill>
              </a:rPr>
              <a:t>POUMON, FOIE, REIN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475F438-0BB1-3249-E153-FD71BD1D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8390" y="3092970"/>
            <a:ext cx="2359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CC0000"/>
                </a:solidFill>
              </a:rPr>
              <a:t>MOELLE EPINIERE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CC0000"/>
                </a:solidFill>
              </a:rPr>
              <a:t>INTESTIN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8FD2F1A-7AC7-A339-A055-9DA79776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408" y="35471"/>
            <a:ext cx="1141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Structure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D7A484AB-AE3C-C31A-B3D6-D66CB6E07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483" y="416471"/>
            <a:ext cx="1408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En Parallèle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F9E43F14-885B-E7C2-5FFF-285731FFC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108" y="394246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En série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03E3C217-932B-3755-EFC5-0BB80D1B8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9646" y="349796"/>
            <a:ext cx="1471612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1E054DDD-B109-7978-90CB-A359BC90E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583" y="354559"/>
            <a:ext cx="1471613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6B8D71F6-6E2E-EE78-AE49-DB9D01261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6" y="4515891"/>
            <a:ext cx="347503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588A7F2C-49BE-0497-CFDB-B674C79A7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271" y="1892704"/>
            <a:ext cx="4778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400" dirty="0">
                <a:solidFill>
                  <a:srgbClr val="000000"/>
                </a:solidFill>
              </a:rPr>
              <a:t>≠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81C41CD-4FCA-47EB-5AD9-C01BA676C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349" y="2720873"/>
            <a:ext cx="18053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0000"/>
                </a:solidFill>
              </a:rPr>
              <a:t>Notion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0000"/>
                </a:solidFill>
              </a:rPr>
              <a:t>de sous-unités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rgbClr val="CC0000"/>
                </a:solidFill>
              </a:rPr>
              <a:t>fonctionnelles</a:t>
            </a:r>
          </a:p>
        </p:txBody>
      </p:sp>
    </p:spTree>
    <p:extLst>
      <p:ext uri="{BB962C8B-B14F-4D97-AF65-F5344CB8AC3E}">
        <p14:creationId xmlns:p14="http://schemas.microsoft.com/office/powerpoint/2010/main" val="428220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A37CFB-418F-5DCE-E92E-67D9CE29BC4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0CB2D8-AECF-2835-99DF-36A8261D69D9}"/>
              </a:ext>
            </a:extLst>
          </p:cNvPr>
          <p:cNvSpPr txBox="1"/>
          <p:nvPr/>
        </p:nvSpPr>
        <p:spPr>
          <a:xfrm>
            <a:off x="236943" y="523512"/>
            <a:ext cx="8670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+mn-lt"/>
              </a:rPr>
              <a:t>Tous les organes à risques ne sont pas « organisés » et « structurés » de la même manière</a:t>
            </a:r>
          </a:p>
          <a:p>
            <a:pPr algn="just"/>
            <a:endParaRPr lang="fr-FR" dirty="0">
              <a:latin typeface="+mn-lt"/>
            </a:endParaRPr>
          </a:p>
          <a:p>
            <a:pPr algn="just"/>
            <a:r>
              <a:rPr lang="fr-FR" dirty="0">
                <a:latin typeface="+mn-lt"/>
              </a:rPr>
              <a:t>L’organisation d’un organe détermine grandement sa sensibilité aux RI</a:t>
            </a:r>
          </a:p>
          <a:p>
            <a:pPr algn="just"/>
            <a:endParaRPr lang="fr-FR" dirty="0">
              <a:latin typeface="+mn-lt"/>
            </a:endParaRPr>
          </a:p>
          <a:p>
            <a:pPr algn="just"/>
            <a:r>
              <a:rPr lang="fr-FR" dirty="0">
                <a:latin typeface="+mn-lt"/>
              </a:rPr>
              <a:t>Sensibilité à la dose, au volume tolérable (pour une dose X ) mais aussi au fractionnement.</a:t>
            </a:r>
          </a:p>
          <a:p>
            <a:pPr algn="just"/>
            <a:endParaRPr lang="fr-FR" dirty="0">
              <a:latin typeface="+mn-lt"/>
            </a:endParaRPr>
          </a:p>
          <a:p>
            <a:pPr algn="just"/>
            <a:r>
              <a:rPr lang="fr-FR" dirty="0">
                <a:latin typeface="+mn-lt"/>
              </a:rPr>
              <a:t>Par exemple,  les organes en parallèle et « non compartimenté » (poumon, foie, cerveau)  sont moins sensibles à l’hypo-fractionnement (fortes doses/fraction) que les organes en série et compartimentés (tube digestif).</a:t>
            </a:r>
          </a:p>
        </p:txBody>
      </p:sp>
    </p:spTree>
    <p:extLst>
      <p:ext uri="{BB962C8B-B14F-4D97-AF65-F5344CB8AC3E}">
        <p14:creationId xmlns:p14="http://schemas.microsoft.com/office/powerpoint/2010/main" val="378922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6" name="Image 15" descr="Une image contenant dessin, croquis, Dessin d’enfant, illustration&#10;&#10;Description générée automatiquement">
            <a:extLst>
              <a:ext uri="{FF2B5EF4-FFF2-40B4-BE49-F238E27FC236}">
                <a16:creationId xmlns:a16="http://schemas.microsoft.com/office/drawing/2014/main" id="{F04EB10B-4A90-D6E7-B989-E1663453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16"/>
          <a:stretch/>
        </p:blipFill>
        <p:spPr>
          <a:xfrm>
            <a:off x="786110" y="2795798"/>
            <a:ext cx="7584153" cy="17621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3C4616D-3E8E-2C03-4B2B-1EF1340A2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380" y="135071"/>
            <a:ext cx="7673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fr-FR" altLang="fr-FR" dirty="0"/>
              <a:t>Radiobiologie des tissus sains : Exemples de 2 systèmes bien différents…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EAEA59-05FC-58E5-9EE1-9FB4C264F72B}"/>
              </a:ext>
            </a:extLst>
          </p:cNvPr>
          <p:cNvSpPr txBox="1"/>
          <p:nvPr/>
        </p:nvSpPr>
        <p:spPr>
          <a:xfrm>
            <a:off x="218073" y="661960"/>
            <a:ext cx="376890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/>
              <a:t>Système digestif</a:t>
            </a:r>
          </a:p>
          <a:p>
            <a:pPr>
              <a:defRPr/>
            </a:pPr>
            <a:endParaRPr lang="fr-FR" sz="1200" dirty="0"/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Organisation en série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compartimentaux (souche)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à renouvellement rapide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à réponse rapide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Sensible à la dose totale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b="1" dirty="0">
                <a:solidFill>
                  <a:srgbClr val="FF0000"/>
                </a:solidFill>
              </a:rPr>
              <a:t>Ne supporte pas de points chauds 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 err="1"/>
              <a:t>Dmax</a:t>
            </a:r>
            <a:endParaRPr lang="fr-FR" sz="1200" dirty="0"/>
          </a:p>
          <a:p>
            <a:pPr>
              <a:defRPr/>
            </a:pPr>
            <a:endParaRPr lang="fr-FR" sz="1200" dirty="0"/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RT pelvienne (col, ovaires, prostate)</a:t>
            </a:r>
          </a:p>
          <a:p>
            <a:pPr marL="285750" indent="-285750">
              <a:buFontTx/>
              <a:buChar char="-"/>
              <a:defRPr/>
            </a:pP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E1D57B-19A1-7743-3BD7-CB107B0CFCED}"/>
              </a:ext>
            </a:extLst>
          </p:cNvPr>
          <p:cNvSpPr txBox="1"/>
          <p:nvPr/>
        </p:nvSpPr>
        <p:spPr>
          <a:xfrm>
            <a:off x="5169392" y="661960"/>
            <a:ext cx="376890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/>
              <a:t>Système pulmonaire</a:t>
            </a:r>
          </a:p>
          <a:p>
            <a:pPr>
              <a:defRPr/>
            </a:pPr>
            <a:endParaRPr lang="fr-FR" sz="1200" dirty="0"/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Organisation en parallèle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non compartimentaux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à renouvellement lent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Tissus à réponse lente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Sensible au volume irradié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b="1" dirty="0">
                <a:solidFill>
                  <a:srgbClr val="FF0000"/>
                </a:solidFill>
              </a:rPr>
              <a:t>Supporte des ponts chauds </a:t>
            </a:r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Vx &lt; y%</a:t>
            </a:r>
          </a:p>
          <a:p>
            <a:pPr>
              <a:defRPr/>
            </a:pPr>
            <a:endParaRPr lang="fr-FR" sz="1200" dirty="0"/>
          </a:p>
          <a:p>
            <a:pPr marL="285750" indent="-285750">
              <a:buFontTx/>
              <a:buChar char="-"/>
              <a:defRPr/>
            </a:pPr>
            <a:r>
              <a:rPr lang="fr-FR" sz="1200" dirty="0"/>
              <a:t>RT thoracique (poumon, sein, </a:t>
            </a:r>
          </a:p>
          <a:p>
            <a:pPr>
              <a:defRPr/>
            </a:pPr>
            <a:r>
              <a:rPr lang="fr-FR" sz="1200" dirty="0"/>
              <a:t>lymphomes </a:t>
            </a:r>
            <a:r>
              <a:rPr lang="fr-FR" sz="1200" dirty="0" err="1"/>
              <a:t>supradiaphragmatiques</a:t>
            </a:r>
            <a:r>
              <a:rPr lang="fr-FR" sz="1200" dirty="0"/>
              <a:t>)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E490372-F702-B423-88A3-078F43B49D57}"/>
              </a:ext>
            </a:extLst>
          </p:cNvPr>
          <p:cNvCxnSpPr>
            <a:cxnSpLocks/>
          </p:cNvCxnSpPr>
          <p:nvPr/>
        </p:nvCxnSpPr>
        <p:spPr>
          <a:xfrm flipH="1">
            <a:off x="4057090" y="504403"/>
            <a:ext cx="423068" cy="494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ABA7360-8743-29AA-07FC-CE1BDD23004E}"/>
              </a:ext>
            </a:extLst>
          </p:cNvPr>
          <p:cNvCxnSpPr>
            <a:cxnSpLocks/>
          </p:cNvCxnSpPr>
          <p:nvPr/>
        </p:nvCxnSpPr>
        <p:spPr>
          <a:xfrm>
            <a:off x="4550267" y="514722"/>
            <a:ext cx="296068" cy="484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5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572049" y="3894481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5906" y="85084"/>
            <a:ext cx="846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La </a:t>
            </a:r>
            <a:r>
              <a:rPr kumimoji="0" lang="fr-FR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Stereotactic</a:t>
            </a: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Body Radiation </a:t>
            </a:r>
            <a:r>
              <a:rPr kumimoji="0" lang="fr-FR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Therapy</a:t>
            </a: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(SBRT)</a:t>
            </a:r>
            <a:endParaRPr kumimoji="0" lang="fr-FR" b="1" i="1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4671" y="451512"/>
            <a:ext cx="8418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Radiothérapie en conditions stéréotaxiques 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administration de doses de rayonnements ionisants utilisant des mini-faisceaux qui convergent au centre de la cible.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992910" y="2522212"/>
            <a:ext cx="3022958" cy="1440456"/>
            <a:chOff x="494144" y="4637614"/>
            <a:chExt cx="3022958" cy="14404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" r="52171" b="1"/>
            <a:stretch/>
          </p:blipFill>
          <p:spPr bwMode="auto">
            <a:xfrm>
              <a:off x="494144" y="4637614"/>
              <a:ext cx="1430993" cy="144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62" t="961" r="1"/>
            <a:stretch/>
          </p:blipFill>
          <p:spPr bwMode="auto">
            <a:xfrm>
              <a:off x="1998893" y="4637614"/>
              <a:ext cx="1518209" cy="14404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ZoneTexte 8"/>
          <p:cNvSpPr txBox="1"/>
          <p:nvPr/>
        </p:nvSpPr>
        <p:spPr>
          <a:xfrm>
            <a:off x="4992910" y="3962558"/>
            <a:ext cx="3022958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Kimura, Ame </a:t>
            </a:r>
            <a:r>
              <a:rPr kumimoji="0" lang="fr-F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Medical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Journal, 2017</a:t>
            </a:r>
          </a:p>
        </p:txBody>
      </p:sp>
      <p:pic>
        <p:nvPicPr>
          <p:cNvPr id="10" name="Picture 6" descr="D:\Users\soysouvanh-fre\Desktop\Isodose-distributions-for-one-example-patient-for-an-axial-plane-sagittal-and-coro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12" y="2522558"/>
            <a:ext cx="222661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81544" y="2152880"/>
            <a:ext cx="64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SBRT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09063" y="2153226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3D-CRT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30012" y="3973188"/>
            <a:ext cx="2226611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Scorsetti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et al, Radiation </a:t>
            </a:r>
            <a:r>
              <a:rPr kumimoji="0" lang="fr-F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Oncology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2010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9569" y="1001995"/>
            <a:ext cx="87040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Nécessite </a:t>
            </a:r>
            <a:r>
              <a:rPr lang="fr-FR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:- délimitation précise des volumes (scanographie, TEP…)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	- contention du patient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Repose sur l’utilisation </a:t>
            </a: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de fortes doses délivrées en une ou plusieurs fractions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sur une à deux semaines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Hypofractionnement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)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Toxicité réduite : grande précision, techniques d’asservissement respiratoires (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gating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tracking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9236F3D4-4C4B-53E7-4F83-20646A57984B}"/>
              </a:ext>
            </a:extLst>
          </p:cNvPr>
          <p:cNvSpPr txBox="1">
            <a:spLocks/>
          </p:cNvSpPr>
          <p:nvPr/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56CF7A-8160-BF2E-7E89-E992BF2322AD}"/>
              </a:ext>
            </a:extLst>
          </p:cNvPr>
          <p:cNvSpPr txBox="1"/>
          <p:nvPr/>
        </p:nvSpPr>
        <p:spPr>
          <a:xfrm>
            <a:off x="216352" y="4322656"/>
            <a:ext cx="871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Utilisée pour traiter des tumeurs pulmonaires, hépatiques, cerveau (mais aussi prostate !!)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61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13D826-C9F3-2B10-93A2-80D1C00D3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B17D587-F5C0-40B7-D5A7-BEDE36FA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2"/>
          <a:stretch>
            <a:fillRect/>
          </a:stretch>
        </p:blipFill>
        <p:spPr bwMode="auto">
          <a:xfrm>
            <a:off x="3287713" y="2323307"/>
            <a:ext cx="24257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4E9239-09B6-46E1-0499-D0219261E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030288"/>
            <a:ext cx="1274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/>
              <a:t>IMRT 63 Gy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/>
              <a:t>Fractionnement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/>
              <a:t>conventionnel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BA49B5-CC3B-6E98-EC61-0052260B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899570"/>
            <a:ext cx="1664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dirty="0"/>
              <a:t>SABR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dirty="0" err="1"/>
              <a:t>Hypofractionnement</a:t>
            </a:r>
            <a:endParaRPr lang="fr-FR" altLang="fr-FR" sz="12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dirty="0"/>
              <a:t>sévère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dirty="0"/>
              <a:t>4 x 12 Gy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7DD30C-84BF-4818-D528-CAB22334F344}"/>
              </a:ext>
            </a:extLst>
          </p:cNvPr>
          <p:cNvSpPr txBox="1"/>
          <p:nvPr/>
        </p:nvSpPr>
        <p:spPr>
          <a:xfrm>
            <a:off x="7248525" y="747713"/>
            <a:ext cx="600075" cy="1385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FF00"/>
                </a:solidFill>
              </a:rPr>
              <a:t>66</a:t>
            </a:r>
            <a:r>
              <a:rPr lang="fr-FR" sz="1400" dirty="0"/>
              <a:t> Gy</a:t>
            </a:r>
          </a:p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60</a:t>
            </a:r>
          </a:p>
          <a:p>
            <a:pPr>
              <a:defRPr/>
            </a:pPr>
            <a:r>
              <a:rPr lang="fr-FR" sz="1400" dirty="0">
                <a:solidFill>
                  <a:srgbClr val="0070C0"/>
                </a:solidFill>
              </a:rPr>
              <a:t>54</a:t>
            </a:r>
          </a:p>
          <a:p>
            <a:pPr>
              <a:defRPr/>
            </a:pPr>
            <a:r>
              <a:rPr lang="fr-FR" sz="1400" dirty="0">
                <a:solidFill>
                  <a:srgbClr val="00B0F0"/>
                </a:solidFill>
              </a:rPr>
              <a:t>45</a:t>
            </a:r>
          </a:p>
          <a:p>
            <a:pPr>
              <a:defRPr/>
            </a:pPr>
            <a:r>
              <a:rPr lang="fr-FR" sz="1400" dirty="0">
                <a:solidFill>
                  <a:srgbClr val="FFC000"/>
                </a:solidFill>
              </a:rPr>
              <a:t>20</a:t>
            </a:r>
          </a:p>
          <a:p>
            <a:pPr>
              <a:defRPr/>
            </a:pPr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9CA2F1-162B-22F5-3745-3C4EBF730125}"/>
              </a:ext>
            </a:extLst>
          </p:cNvPr>
          <p:cNvSpPr txBox="1"/>
          <p:nvPr/>
        </p:nvSpPr>
        <p:spPr>
          <a:xfrm>
            <a:off x="7177088" y="2539207"/>
            <a:ext cx="600075" cy="2246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</a:rPr>
              <a:t>51</a:t>
            </a:r>
            <a:r>
              <a:rPr lang="fr-FR" sz="1400" dirty="0"/>
              <a:t> Gy</a:t>
            </a:r>
          </a:p>
          <a:p>
            <a:pPr>
              <a:defRPr/>
            </a:pPr>
            <a:r>
              <a:rPr lang="fr-FR" sz="1400" dirty="0">
                <a:solidFill>
                  <a:srgbClr val="FFFF00"/>
                </a:solidFill>
              </a:rPr>
              <a:t>50</a:t>
            </a:r>
          </a:p>
          <a:p>
            <a:pPr>
              <a:defRPr/>
            </a:pPr>
            <a:r>
              <a:rPr lang="fr-FR" sz="1400" dirty="0">
                <a:solidFill>
                  <a:srgbClr val="FFC000"/>
                </a:solidFill>
              </a:rPr>
              <a:t>49</a:t>
            </a:r>
          </a:p>
          <a:p>
            <a:pPr>
              <a:defRPr/>
            </a:pPr>
            <a:r>
              <a:rPr lang="fr-FR" sz="1400" dirty="0">
                <a:solidFill>
                  <a:srgbClr val="FF0000"/>
                </a:solidFill>
              </a:rPr>
              <a:t>48</a:t>
            </a:r>
          </a:p>
          <a:p>
            <a:pPr>
              <a:defRPr/>
            </a:pPr>
            <a:r>
              <a:rPr lang="fr-FR" sz="1400" dirty="0">
                <a:solidFill>
                  <a:srgbClr val="00B050"/>
                </a:solidFill>
              </a:rPr>
              <a:t>47</a:t>
            </a:r>
          </a:p>
          <a:p>
            <a:pPr>
              <a:defRPr/>
            </a:pPr>
            <a:r>
              <a:rPr lang="fr-FR" sz="1400" dirty="0">
                <a:solidFill>
                  <a:srgbClr val="92D050"/>
                </a:solidFill>
              </a:rPr>
              <a:t>45</a:t>
            </a:r>
          </a:p>
          <a:p>
            <a:pPr>
              <a:defRPr/>
            </a:pPr>
            <a:r>
              <a:rPr lang="fr-FR" sz="1400" dirty="0">
                <a:solidFill>
                  <a:srgbClr val="00B0F0"/>
                </a:solidFill>
              </a:rPr>
              <a:t>43</a:t>
            </a:r>
          </a:p>
          <a:p>
            <a:pPr>
              <a:defRPr/>
            </a:pPr>
            <a:r>
              <a:rPr lang="fr-FR" sz="1400" dirty="0">
                <a:solidFill>
                  <a:srgbClr val="0070C0"/>
                </a:solidFill>
              </a:rPr>
              <a:t>38</a:t>
            </a:r>
          </a:p>
          <a:p>
            <a:pPr>
              <a:defRPr/>
            </a:pPr>
            <a:r>
              <a:rPr lang="fr-FR" sz="1400" dirty="0">
                <a:solidFill>
                  <a:srgbClr val="CC0099"/>
                </a:solidFill>
              </a:rPr>
              <a:t>24</a:t>
            </a:r>
          </a:p>
          <a:p>
            <a:pPr>
              <a:defRPr/>
            </a:pPr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10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0B9AFB4-8A9F-32C4-AC67-212D8B15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2" y="454025"/>
            <a:ext cx="5283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2EB4D9-5AB4-BE56-D983-1017610606C1}"/>
              </a:ext>
            </a:extLst>
          </p:cNvPr>
          <p:cNvSpPr txBox="1"/>
          <p:nvPr/>
        </p:nvSpPr>
        <p:spPr>
          <a:xfrm>
            <a:off x="267033" y="9495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Courbes </a:t>
            </a:r>
            <a:r>
              <a:rPr lang="fr-FR" dirty="0" err="1">
                <a:latin typeface="+mj-lt"/>
              </a:rPr>
              <a:t>isodoses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5762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13D826-C9F3-2B10-93A2-80D1C00D3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23298" y="4518909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26BF7571-89D1-EAFE-E768-BAB6994C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5" y="545520"/>
            <a:ext cx="32400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66F667-3AA2-1159-07EA-8AF3903CB149}"/>
              </a:ext>
            </a:extLst>
          </p:cNvPr>
          <p:cNvSpPr txBox="1"/>
          <p:nvPr/>
        </p:nvSpPr>
        <p:spPr>
          <a:xfrm>
            <a:off x="188910" y="523295"/>
            <a:ext cx="5605462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1400" dirty="0"/>
              <a:t>Convergence de </a:t>
            </a:r>
            <a:r>
              <a:rPr lang="fr-FR" sz="1400" dirty="0" err="1"/>
              <a:t>minifaisceaux</a:t>
            </a:r>
            <a:r>
              <a:rPr lang="fr-FR" sz="1400" dirty="0"/>
              <a:t> (8 à 200 faisceaux) 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Imagerie de précision (ciblage et repositionnement)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Précision submillimétrique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Très petits volumes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Décroissance de dose rapide</a:t>
            </a:r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Permet l’utilisation de doses dites ablatives: très fortes doses par fraction</a:t>
            </a:r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En France, sur environ 200 000 RT/an, 3 à 4000 le sont en SBRT (toutes indications confondues)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Augmentation constante des équipements</a:t>
            </a:r>
          </a:p>
          <a:p>
            <a:pPr marL="285750" indent="-285750">
              <a:buFontTx/>
              <a:buChar char="-"/>
              <a:defRPr/>
            </a:pPr>
            <a:r>
              <a:rPr lang="fr-FR" sz="1400" dirty="0"/>
              <a:t>Augmentation des indications thérapeutiques</a:t>
            </a:r>
          </a:p>
          <a:p>
            <a:pPr>
              <a:defRPr/>
            </a:pPr>
            <a:endParaRPr lang="fr-FR" sz="1400" dirty="0"/>
          </a:p>
          <a:p>
            <a:pPr marL="285750" indent="-285750">
              <a:buFontTx/>
              <a:buChar char="-"/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E7A797-F91A-CC2B-936B-70791720CC45}"/>
              </a:ext>
            </a:extLst>
          </p:cNvPr>
          <p:cNvSpPr txBox="1"/>
          <p:nvPr/>
        </p:nvSpPr>
        <p:spPr>
          <a:xfrm>
            <a:off x="995360" y="2571750"/>
            <a:ext cx="1790700" cy="830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dirty="0"/>
              <a:t>Fractionnement </a:t>
            </a:r>
          </a:p>
          <a:p>
            <a:pPr algn="ctr">
              <a:defRPr/>
            </a:pPr>
            <a:r>
              <a:rPr lang="fr-FR" sz="1200" dirty="0"/>
              <a:t>Conventionnel</a:t>
            </a:r>
          </a:p>
          <a:p>
            <a:pPr algn="ctr">
              <a:defRPr/>
            </a:pPr>
            <a:r>
              <a:rPr lang="fr-FR" sz="1200" dirty="0"/>
              <a:t>1,8 à 2 Gy fraction</a:t>
            </a:r>
          </a:p>
          <a:p>
            <a:pPr algn="ctr">
              <a:defRPr/>
            </a:pPr>
            <a:r>
              <a:rPr lang="fr-FR" sz="1200" dirty="0"/>
              <a:t>Dose totale: 60 à 74 Gy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331696-D98B-C02D-9768-06CA4CDBFA47}"/>
              </a:ext>
            </a:extLst>
          </p:cNvPr>
          <p:cNvSpPr txBox="1"/>
          <p:nvPr/>
        </p:nvSpPr>
        <p:spPr>
          <a:xfrm>
            <a:off x="3460747" y="2571750"/>
            <a:ext cx="1792288" cy="830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dirty="0" err="1"/>
              <a:t>Hypofractionnement</a:t>
            </a:r>
            <a:r>
              <a:rPr lang="fr-FR" sz="1200" dirty="0"/>
              <a:t> </a:t>
            </a:r>
          </a:p>
          <a:p>
            <a:pPr algn="ctr">
              <a:defRPr/>
            </a:pPr>
            <a:r>
              <a:rPr lang="fr-FR" sz="1200" dirty="0"/>
              <a:t>en SBRT</a:t>
            </a:r>
          </a:p>
          <a:p>
            <a:pPr algn="ctr">
              <a:defRPr/>
            </a:pPr>
            <a:r>
              <a:rPr lang="fr-FR" sz="1200" dirty="0"/>
              <a:t>6 à 20 Gy/fraction</a:t>
            </a:r>
          </a:p>
          <a:p>
            <a:pPr algn="ctr">
              <a:defRPr/>
            </a:pPr>
            <a:r>
              <a:rPr lang="fr-FR" sz="1200" dirty="0"/>
              <a:t>Dose totale: 40 à 60 Gy</a:t>
            </a: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ED8F155D-4917-7F5A-5535-C5A1F236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85" y="2179637"/>
            <a:ext cx="2090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fr-FR" altLang="fr-FR" sz="1200" dirty="0"/>
              <a:t>Cancer broncho-pulmonaire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56A5CA-BD59-6AA3-077A-F29E74334245}"/>
              </a:ext>
            </a:extLst>
          </p:cNvPr>
          <p:cNvSpPr txBox="1"/>
          <p:nvPr/>
        </p:nvSpPr>
        <p:spPr>
          <a:xfrm>
            <a:off x="325713" y="153963"/>
            <a:ext cx="817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Radiothérapie stéréotaxique des tumeurs broncho-pulmonaires</a:t>
            </a:r>
          </a:p>
        </p:txBody>
      </p:sp>
    </p:spTree>
    <p:extLst>
      <p:ext uri="{BB962C8B-B14F-4D97-AF65-F5344CB8AC3E}">
        <p14:creationId xmlns:p14="http://schemas.microsoft.com/office/powerpoint/2010/main" val="69075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8"/>
          </p:nvPr>
        </p:nvSpPr>
        <p:spPr>
          <a:xfrm>
            <a:off x="2530671" y="3661517"/>
            <a:ext cx="6091834" cy="273844"/>
          </a:xfrm>
        </p:spPr>
        <p:txBody>
          <a:bodyPr/>
          <a:lstStyle/>
          <a:p>
            <a:r>
              <a:rPr lang="fr-FR" dirty="0"/>
              <a:t>Bases biologiques et physiques des rayonnements ionisants,  novembre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623298" y="3661517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34136" y="1716804"/>
            <a:ext cx="2900299" cy="3030098"/>
            <a:chOff x="122563" y="3110738"/>
            <a:chExt cx="2744822" cy="334454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04" b="19177"/>
            <a:stretch/>
          </p:blipFill>
          <p:spPr bwMode="auto">
            <a:xfrm>
              <a:off x="899509" y="3110738"/>
              <a:ext cx="927698" cy="57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e 6"/>
            <p:cNvGrpSpPr/>
            <p:nvPr/>
          </p:nvGrpSpPr>
          <p:grpSpPr>
            <a:xfrm>
              <a:off x="122563" y="3271155"/>
              <a:ext cx="2744822" cy="3184125"/>
              <a:chOff x="122563" y="3078651"/>
              <a:chExt cx="2744822" cy="3184125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347385" y="3473909"/>
                <a:ext cx="2520000" cy="2788867"/>
                <a:chOff x="4079253" y="3420372"/>
                <a:chExt cx="3337131" cy="2932413"/>
              </a:xfrm>
            </p:grpSpPr>
            <p:sp>
              <p:nvSpPr>
                <p:cNvPr id="16" name="Rectangle à coins arrondis 15"/>
                <p:cNvSpPr/>
                <p:nvPr/>
              </p:nvSpPr>
              <p:spPr>
                <a:xfrm>
                  <a:off x="4079253" y="3420372"/>
                  <a:ext cx="3337131" cy="293241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  <a:alpha val="41000"/>
                  </a:schemeClr>
                </a:solidFill>
                <a:ln>
                  <a:noFill/>
                </a:ln>
                <a:effectLst>
                  <a:outerShdw blurRad="50800" dist="38100" dir="10800000" algn="r" rotWithShape="0">
                    <a:schemeClr val="accent1">
                      <a:lumMod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4665338" y="3753170"/>
                  <a:ext cx="2607988" cy="42070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lvl="0" algn="ctr" eaLnBrk="1" hangingPunct="1">
                    <a:lnSpc>
                      <a:spcPts val="2400"/>
                    </a:lnSpc>
                    <a:spcBef>
                      <a:spcPts val="120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chemeClr val="accent1">
                          <a:lumMod val="50000"/>
                        </a:schemeClr>
                      </a:solidFill>
                      <a:latin typeface="Trebuchet MS"/>
                    </a:rPr>
                    <a:t>Radiologie</a:t>
                  </a:r>
                </a:p>
              </p:txBody>
            </p:sp>
          </p:grpSp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63"/>
              <a:stretch/>
            </p:blipFill>
            <p:spPr bwMode="auto">
              <a:xfrm>
                <a:off x="356910" y="3640785"/>
                <a:ext cx="720000" cy="623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10" y="4674938"/>
                <a:ext cx="718301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095582" y="5422307"/>
                <a:ext cx="1426060" cy="6463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 eaLnBrk="1" hangingPunct="1">
                  <a:spcBef>
                    <a:spcPts val="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Médecine </a:t>
                </a:r>
              </a:p>
              <a:p>
                <a:pPr lvl="0" algn="ctr" eaLnBrk="1" hangingPunct="1">
                  <a:spcBef>
                    <a:spcPts val="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nucléaire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2563" y="3078651"/>
                <a:ext cx="872355" cy="405624"/>
              </a:xfrm>
              <a:prstGeom prst="rect">
                <a:avLst/>
              </a:prstGeom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chemeClr val="tx2">
                        <a:lumMod val="50000"/>
                      </a:schemeClr>
                    </a:solidFill>
                    <a:latin typeface="Trebuchet MS"/>
                  </a:rPr>
                  <a:t>Voir</a:t>
                </a:r>
                <a:endParaRPr lang="fr-FR" altLang="fr-FR" sz="2000" b="1" kern="0" dirty="0">
                  <a:solidFill>
                    <a:schemeClr val="tx2">
                      <a:lumMod val="50000"/>
                    </a:schemeClr>
                  </a:solidFill>
                  <a:latin typeface="Trebuchet M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98161" y="4738155"/>
                <a:ext cx="1000594" cy="3761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Scanner</a:t>
                </a:r>
              </a:p>
            </p:txBody>
          </p:sp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86" b="16466"/>
              <a:stretch/>
            </p:blipFill>
            <p:spPr bwMode="auto">
              <a:xfrm>
                <a:off x="366048" y="4292065"/>
                <a:ext cx="701724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909" y="5254092"/>
                <a:ext cx="583200" cy="9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11204" y="384034"/>
            <a:ext cx="7715250" cy="1211268"/>
          </a:xfrm>
          <a:prstGeom prst="rect">
            <a:avLst/>
          </a:prstGeom>
        </p:spPr>
        <p:txBody>
          <a:bodyPr/>
          <a:lstStyle/>
          <a:p>
            <a:r>
              <a:rPr lang="fr-FR" altLang="fr-FR" dirty="0"/>
              <a:t>D’abord, ne pas nuire…</a:t>
            </a:r>
          </a:p>
          <a:p>
            <a:pPr lvl="1"/>
            <a:r>
              <a:rPr lang="fr-FR" altLang="fr-FR" dirty="0"/>
              <a:t>Les RI peuvent altérer la santé des individus</a:t>
            </a:r>
          </a:p>
          <a:p>
            <a:pPr lvl="1"/>
            <a:r>
              <a:rPr lang="fr-FR" altLang="fr-FR" dirty="0"/>
              <a:t>Leur usage doit présenter </a:t>
            </a:r>
            <a:r>
              <a:rPr lang="fr-FR" altLang="fr-FR" u="sng" dirty="0"/>
              <a:t>plus de bénéfices que de risques</a:t>
            </a:r>
          </a:p>
          <a:p>
            <a:r>
              <a:rPr lang="fr-FR" altLang="fr-FR" dirty="0"/>
              <a:t>Les RI en médecine : un moyen, de nombreuses finalités…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55643" y="0"/>
            <a:ext cx="6499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itchFamily="2" charset="2"/>
              <a:buChar char="ì"/>
            </a:pPr>
            <a:r>
              <a:rPr lang="fr-FR" altLang="fr-FR" sz="2400" b="1" dirty="0">
                <a:solidFill>
                  <a:schemeClr val="tx2"/>
                </a:solidFill>
              </a:rPr>
              <a:t>Rayonnements ionisants (RI) et médecine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607268" y="1821397"/>
            <a:ext cx="3352650" cy="2927368"/>
            <a:chOff x="5719944" y="3121720"/>
            <a:chExt cx="3172924" cy="323115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325" y="3121720"/>
              <a:ext cx="816741" cy="45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e 21"/>
            <p:cNvGrpSpPr/>
            <p:nvPr/>
          </p:nvGrpSpPr>
          <p:grpSpPr>
            <a:xfrm>
              <a:off x="5719944" y="3144152"/>
              <a:ext cx="3172924" cy="3208719"/>
              <a:chOff x="6392766" y="2950442"/>
              <a:chExt cx="4239351" cy="3518214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7265116" y="3441466"/>
                <a:ext cx="3367001" cy="302719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  <a:alpha val="27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392766" y="2950442"/>
                <a:ext cx="3135564" cy="45768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chemeClr val="accent6">
                        <a:lumMod val="50000"/>
                      </a:schemeClr>
                    </a:solidFill>
                    <a:latin typeface="Trebuchet MS"/>
                  </a:rPr>
                  <a:t>Soigner</a:t>
                </a:r>
                <a:endParaRPr lang="fr-FR" altLang="fr-FR" sz="2000" b="1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endParaRPr>
              </a:p>
            </p:txBody>
          </p:sp>
        </p:grpSp>
        <p:pic>
          <p:nvPicPr>
            <p:cNvPr id="23" name="Picture 1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7" t="21086" r="28542" b="44630"/>
            <a:stretch/>
          </p:blipFill>
          <p:spPr bwMode="auto">
            <a:xfrm>
              <a:off x="6365994" y="3842462"/>
              <a:ext cx="861363" cy="61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227357" y="3945989"/>
              <a:ext cx="1635383" cy="4001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ct val="10000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Radiothérapie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70447" y="4619057"/>
              <a:ext cx="1608133" cy="3761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ct val="10000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Curiethérapie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70447" y="5403452"/>
              <a:ext cx="1162498" cy="70788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ts val="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Médecine</a:t>
              </a:r>
            </a:p>
            <a:p>
              <a:pPr lvl="0" algn="ctr" eaLnBrk="1" hangingPunct="1">
                <a:lnSpc>
                  <a:spcPts val="2400"/>
                </a:lnSpc>
                <a:spcBef>
                  <a:spcPts val="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nucléaire</a:t>
              </a:r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447" y="4518881"/>
              <a:ext cx="859910" cy="648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7"/>
            <a:stretch/>
          </p:blipFill>
          <p:spPr bwMode="auto">
            <a:xfrm>
              <a:off x="6610598" y="5222163"/>
              <a:ext cx="390859" cy="108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18" y="77851"/>
            <a:ext cx="1947348" cy="1432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2881266" y="1839784"/>
            <a:ext cx="3279040" cy="2920763"/>
            <a:chOff x="2989996" y="3116728"/>
            <a:chExt cx="3103260" cy="3223861"/>
          </a:xfrm>
        </p:grpSpPr>
        <p:grpSp>
          <p:nvGrpSpPr>
            <p:cNvPr id="33" name="Groupe 32"/>
            <p:cNvGrpSpPr/>
            <p:nvPr/>
          </p:nvGrpSpPr>
          <p:grpSpPr>
            <a:xfrm>
              <a:off x="2989996" y="3141931"/>
              <a:ext cx="3103260" cy="3198658"/>
              <a:chOff x="2989996" y="2949427"/>
              <a:chExt cx="3103260" cy="3198658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3153834" y="3448085"/>
                <a:ext cx="2919741" cy="2700000"/>
                <a:chOff x="3153834" y="3448085"/>
                <a:chExt cx="2919741" cy="2700000"/>
              </a:xfrm>
            </p:grpSpPr>
            <p:sp>
              <p:nvSpPr>
                <p:cNvPr id="44" name="Rectangle à coins arrondis 43"/>
                <p:cNvSpPr/>
                <p:nvPr/>
              </p:nvSpPr>
              <p:spPr>
                <a:xfrm>
                  <a:off x="3153834" y="3448085"/>
                  <a:ext cx="2880006" cy="2700000"/>
                </a:xfrm>
                <a:prstGeom prst="roundRect">
                  <a:avLst/>
                </a:prstGeom>
                <a:solidFill>
                  <a:srgbClr val="99FF66">
                    <a:alpha val="36000"/>
                  </a:srgbClr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33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4336096" y="5285143"/>
                  <a:ext cx="1737479" cy="6463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lvl="0" algn="ctr" eaLnBrk="1" hangingPunct="1">
                    <a:spcBef>
                      <a:spcPts val="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rgbClr val="003300"/>
                      </a:solidFill>
                      <a:latin typeface="Trebuchet MS"/>
                    </a:rPr>
                    <a:t>Médecine</a:t>
                  </a:r>
                </a:p>
                <a:p>
                  <a:pPr lvl="0" algn="ctr" eaLnBrk="1" hangingPunct="1">
                    <a:spcBef>
                      <a:spcPts val="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rgbClr val="003300"/>
                      </a:solidFill>
                      <a:latin typeface="Trebuchet MS"/>
                    </a:rPr>
                    <a:t>nucléaire</a:t>
                  </a:r>
                </a:p>
              </p:txBody>
            </p:sp>
          </p:grp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7017" y="3676473"/>
                <a:ext cx="884150" cy="8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547" y="4592743"/>
                <a:ext cx="864000" cy="628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2989996" y="2949427"/>
                <a:ext cx="1313180" cy="405624"/>
              </a:xfrm>
              <a:prstGeom prst="rect">
                <a:avLst/>
              </a:prstGeom>
              <a:effectLst>
                <a:outerShdw blurRad="50800" dist="38100" dir="5400000" algn="t" rotWithShape="0">
                  <a:srgbClr val="003300">
                    <a:alpha val="4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rgbClr val="003300"/>
                    </a:solidFill>
                    <a:latin typeface="Trebuchet MS"/>
                  </a:rPr>
                  <a:t>Guider</a:t>
                </a:r>
                <a:endParaRPr lang="fr-FR" altLang="fr-FR" sz="2000" b="1" kern="0" dirty="0">
                  <a:solidFill>
                    <a:srgbClr val="003300"/>
                  </a:solidFill>
                  <a:latin typeface="Trebuchet M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026665" y="3861817"/>
                <a:ext cx="2066591" cy="6463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Pratiques</a:t>
                </a:r>
              </a:p>
              <a:p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interventionnelles</a:t>
                </a:r>
                <a:endParaRPr lang="fr-FR" dirty="0">
                  <a:solidFill>
                    <a:srgbClr val="003300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031167" y="4689879"/>
                <a:ext cx="1774845" cy="3761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Bloc opératoire</a:t>
                </a:r>
              </a:p>
            </p:txBody>
          </p:sp>
          <p:pic>
            <p:nvPicPr>
              <p:cNvPr id="43" name="Picture 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1173" y="5279400"/>
                <a:ext cx="1472010" cy="60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245" y="3116728"/>
              <a:ext cx="428710" cy="5945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237" y="3181012"/>
              <a:ext cx="357962" cy="7685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8"/>
            <a:stretch/>
          </p:blipFill>
          <p:spPr bwMode="auto">
            <a:xfrm>
              <a:off x="5204835" y="3131162"/>
              <a:ext cx="365030" cy="42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Espace réservé du numéro de diapositive 3"/>
          <p:cNvSpPr txBox="1">
            <a:spLocks/>
          </p:cNvSpPr>
          <p:nvPr/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38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E769DA-75E9-4312-C9E1-EE72C1F2DC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872698-ACCB-5570-15B3-09E89FA8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29" y="586953"/>
            <a:ext cx="5917158" cy="4106516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F151FDE1-EE49-A2C1-9020-B6C45A12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127" y="94657"/>
            <a:ext cx="4427803" cy="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altLang="fr-FR" sz="2400" kern="0" dirty="0"/>
              <a:t>SBRT l’exemple de la prostate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24EF80-D569-2BA2-7445-A37A06EC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36" y="243242"/>
            <a:ext cx="1424362" cy="12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3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D8E804-52FD-6F67-3A60-14071EA5419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530362" y="4033004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1C2017-DADD-94E9-45CA-01B5302E8CAD}"/>
              </a:ext>
            </a:extLst>
          </p:cNvPr>
          <p:cNvSpPr txBox="1"/>
          <p:nvPr/>
        </p:nvSpPr>
        <p:spPr>
          <a:xfrm>
            <a:off x="3061333" y="108414"/>
            <a:ext cx="2811988" cy="338554"/>
          </a:xfrm>
          <a:prstGeom prst="rect">
            <a:avLst/>
          </a:prstGeom>
          <a:solidFill>
            <a:srgbClr val="E63D4D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Hypo-fractionnement sévère</a:t>
            </a:r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1AAA1352-A513-856A-47CE-B5D646BB5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22" y="106570"/>
            <a:ext cx="258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Exemple de la prostate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5E6FB4ED-5B76-9B6C-3730-3EFBEF0F6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257" y="2046084"/>
            <a:ext cx="4778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≠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BAC9AF9-9610-119A-0D59-DDF90EB2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40" y="364207"/>
            <a:ext cx="1335273" cy="52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EEC59F3-BE89-A606-ABAA-97F0E8738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584" y="74469"/>
            <a:ext cx="1495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Kim et al , Juin 2014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D79C9C33-1DA9-9FA8-C049-C5D3D5E3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/>
          <a:stretch/>
        </p:blipFill>
        <p:spPr bwMode="auto">
          <a:xfrm>
            <a:off x="168788" y="725808"/>
            <a:ext cx="5435813" cy="32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F78002A-C27B-CAD1-81A4-EB161BC354EE}"/>
              </a:ext>
            </a:extLst>
          </p:cNvPr>
          <p:cNvSpPr txBox="1"/>
          <p:nvPr/>
        </p:nvSpPr>
        <p:spPr>
          <a:xfrm>
            <a:off x="5604601" y="2417197"/>
            <a:ext cx="2814637" cy="553998"/>
          </a:xfrm>
          <a:prstGeom prst="rect">
            <a:avLst/>
          </a:prstGeom>
          <a:solidFill>
            <a:srgbClr val="91B1D9">
              <a:lumMod val="40000"/>
              <a:lumOff val="60000"/>
            </a:srgbClr>
          </a:solidFill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V50&gt; 3 cm</a:t>
            </a:r>
            <a:r>
              <a:rPr kumimoji="0" lang="fr-FR" sz="1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 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fr-FR" sz="10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Grades tardifs &gt;3 (6 patients sur 91 grades 3-4; dont 5 colostomies). </a:t>
            </a:r>
          </a:p>
        </p:txBody>
      </p:sp>
      <p:sp>
        <p:nvSpPr>
          <p:cNvPr id="14" name="Rectangle à coins arrondis 31">
            <a:extLst>
              <a:ext uri="{FF2B5EF4-FFF2-40B4-BE49-F238E27FC236}">
                <a16:creationId xmlns:a16="http://schemas.microsoft.com/office/drawing/2014/main" id="{30C84C77-C125-A870-2F8C-AC9678A227ED}"/>
              </a:ext>
            </a:extLst>
          </p:cNvPr>
          <p:cNvSpPr/>
          <p:nvPr/>
        </p:nvSpPr>
        <p:spPr>
          <a:xfrm>
            <a:off x="631126" y="930044"/>
            <a:ext cx="471340" cy="4336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163898-ED30-A8CE-C170-FD56D137C58F}"/>
              </a:ext>
            </a:extLst>
          </p:cNvPr>
          <p:cNvSpPr txBox="1"/>
          <p:nvPr/>
        </p:nvSpPr>
        <p:spPr>
          <a:xfrm>
            <a:off x="3303989" y="3542467"/>
            <a:ext cx="5626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Comparé à un protocole normo-fractionné (≈74 Gy à 2Gy /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),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Cas ou la dose totale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anose="05000000000000000000" pitchFamily="2" charset="2"/>
              </a:rPr>
              <a:t> le volume  et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le risque 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Pourquoi ? : Dose/fraction +++ sur OAR en série et compartimenté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E4E632-FAE9-1016-92D3-BFD4834EF725}"/>
              </a:ext>
            </a:extLst>
          </p:cNvPr>
          <p:cNvSpPr txBox="1"/>
          <p:nvPr/>
        </p:nvSpPr>
        <p:spPr>
          <a:xfrm>
            <a:off x="942905" y="4337470"/>
            <a:ext cx="4759636" cy="461665"/>
          </a:xfrm>
          <a:prstGeom prst="rect">
            <a:avLst/>
          </a:prstGeom>
          <a:gradFill rotWithShape="1">
            <a:gsLst>
              <a:gs pos="0">
                <a:srgbClr val="91B1D9">
                  <a:tint val="50000"/>
                  <a:satMod val="300000"/>
                </a:srgbClr>
              </a:gs>
              <a:gs pos="35000">
                <a:srgbClr val="91B1D9">
                  <a:tint val="37000"/>
                  <a:satMod val="300000"/>
                </a:srgbClr>
              </a:gs>
              <a:gs pos="100000">
                <a:srgbClr val="91B1D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Radiobiologie de l’hypo-fractionnement extrême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Importance organisation des organes pour la réponse radio-induite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436CBF-7BCE-7C81-B231-CAE02CDA5A9D}"/>
              </a:ext>
            </a:extLst>
          </p:cNvPr>
          <p:cNvSpPr txBox="1"/>
          <p:nvPr/>
        </p:nvSpPr>
        <p:spPr>
          <a:xfrm>
            <a:off x="-15529" y="1016055"/>
            <a:ext cx="126669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x 4,8Gy : 24 Gy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x ,7,8Gy : 39 Gy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x 10 Gy : 50 Gy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8B93685-F990-BD40-E172-31FD0C68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1" y="808959"/>
            <a:ext cx="3677076" cy="103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F5F8E3-16EC-ABCA-5F4F-EFA3CBFB35D3}"/>
              </a:ext>
            </a:extLst>
          </p:cNvPr>
          <p:cNvSpPr txBox="1"/>
          <p:nvPr/>
        </p:nvSpPr>
        <p:spPr>
          <a:xfrm>
            <a:off x="168788" y="418031"/>
            <a:ext cx="594837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protocole standard normo-fractionné (≈74 Gy à 2Gy /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), </a:t>
            </a:r>
            <a:endParaRPr lang="en-US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C4305F-4CAD-1119-85E4-48F3F3A34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238" y="2380225"/>
            <a:ext cx="710245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3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23301" y="4869657"/>
            <a:ext cx="520702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3ACCC249-5D5B-4515-B0B4-8C29B88314F6}" type="slidenum">
              <a:rPr lang="fr-FR" smtClean="0"/>
              <a:pPr>
                <a:spcAft>
                  <a:spcPts val="600"/>
                </a:spcAft>
              </a:pPr>
              <a:t>22</a:t>
            </a:fld>
            <a:endParaRPr lang="fr-FR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450B20F-67DF-9A3B-D6C8-A30B006D6E4D}"/>
              </a:ext>
            </a:extLst>
          </p:cNvPr>
          <p:cNvGrpSpPr/>
          <p:nvPr/>
        </p:nvGrpSpPr>
        <p:grpSpPr>
          <a:xfrm>
            <a:off x="727740" y="710114"/>
            <a:ext cx="2709954" cy="1311049"/>
            <a:chOff x="335517" y="70095"/>
            <a:chExt cx="3954967" cy="2008566"/>
          </a:xfrm>
        </p:grpSpPr>
        <p:pic>
          <p:nvPicPr>
            <p:cNvPr id="6" name="Image 5" descr="Une image contenant dessin, croquis, Dessin d’enfant, illustration&#10;&#10;Description générée automatiquement">
              <a:extLst>
                <a:ext uri="{FF2B5EF4-FFF2-40B4-BE49-F238E27FC236}">
                  <a16:creationId xmlns:a16="http://schemas.microsoft.com/office/drawing/2014/main" id="{D33561DD-26F9-FE05-82BA-50C5BABF2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67" b="64716"/>
            <a:stretch/>
          </p:blipFill>
          <p:spPr>
            <a:xfrm>
              <a:off x="335517" y="70095"/>
              <a:ext cx="3954967" cy="2008566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8E96E9A-131A-06B6-F8E6-A4A9E6757C2E}"/>
                </a:ext>
              </a:extLst>
            </p:cNvPr>
            <p:cNvSpPr txBox="1"/>
            <p:nvPr/>
          </p:nvSpPr>
          <p:spPr>
            <a:xfrm>
              <a:off x="3309045" y="23787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latin typeface="+mn-lt"/>
                </a:rPr>
                <a:t>200 m</a:t>
              </a:r>
              <a:r>
                <a:rPr lang="fr-FR" baseline="30000" dirty="0">
                  <a:latin typeface="+mn-lt"/>
                </a:rPr>
                <a:t>2</a:t>
              </a:r>
              <a:endParaRPr lang="en-US" baseline="30000" dirty="0">
                <a:latin typeface="+mn-lt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BE953B9-6356-4B24-B482-106250A7983F}"/>
              </a:ext>
            </a:extLst>
          </p:cNvPr>
          <p:cNvGrpSpPr>
            <a:grpSpLocks/>
          </p:cNvGrpSpPr>
          <p:nvPr/>
        </p:nvGrpSpPr>
        <p:grpSpPr bwMode="auto">
          <a:xfrm>
            <a:off x="759515" y="1952625"/>
            <a:ext cx="1649413" cy="2319736"/>
            <a:chOff x="-18" y="1752"/>
            <a:chExt cx="1237" cy="1361"/>
          </a:xfrm>
        </p:grpSpPr>
        <p:grpSp>
          <p:nvGrpSpPr>
            <p:cNvPr id="15" name="Group 61">
              <a:extLst>
                <a:ext uri="{FF2B5EF4-FFF2-40B4-BE49-F238E27FC236}">
                  <a16:creationId xmlns:a16="http://schemas.microsoft.com/office/drawing/2014/main" id="{BE1E8A65-B942-94F9-66BB-20FD3FAA00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752"/>
              <a:ext cx="788" cy="1361"/>
              <a:chOff x="2336" y="1434"/>
              <a:chExt cx="620" cy="1407"/>
            </a:xfrm>
          </p:grpSpPr>
          <p:sp>
            <p:nvSpPr>
              <p:cNvPr id="20" name="Rectangle 62">
                <a:extLst>
                  <a:ext uri="{FF2B5EF4-FFF2-40B4-BE49-F238E27FC236}">
                    <a16:creationId xmlns:a16="http://schemas.microsoft.com/office/drawing/2014/main" id="{2F222667-18B4-C767-B9C4-63A6E5542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1434"/>
                <a:ext cx="620" cy="1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400"/>
                  </a:lnSpc>
                  <a:spcBef>
                    <a:spcPct val="100000"/>
                  </a:spcBef>
                  <a:buClr>
                    <a:schemeClr val="tx2"/>
                  </a:buClr>
                  <a:buSzPct val="75000"/>
                  <a:buFont typeface="Arial" panose="020B0604020202020204" pitchFamily="34" charset="0"/>
                  <a:buChar char="▌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lnSpc>
                    <a:spcPts val="2400"/>
                  </a:lnSpc>
                  <a:buClr>
                    <a:schemeClr val="tx1"/>
                  </a:buClr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lnSpc>
                    <a:spcPts val="2400"/>
                  </a:lnSpc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lnSpc>
                    <a:spcPts val="2400"/>
                  </a:lnSpc>
                  <a:buChar char="–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lnSpc>
                    <a:spcPts val="2400"/>
                  </a:lnSpc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21" name="Groupe 36">
                <a:extLst>
                  <a:ext uri="{FF2B5EF4-FFF2-40B4-BE49-F238E27FC236}">
                    <a16:creationId xmlns:a16="http://schemas.microsoft.com/office/drawing/2014/main" id="{FA240CBC-404E-AC7D-0814-8C09339F78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88" y="1467"/>
                <a:ext cx="564" cy="1374"/>
                <a:chOff x="755576" y="695912"/>
                <a:chExt cx="2954355" cy="5852019"/>
              </a:xfrm>
            </p:grpSpPr>
            <p:pic>
              <p:nvPicPr>
                <p:cNvPr id="25" name="Espace réservé du contenu 4">
                  <a:extLst>
                    <a:ext uri="{FF2B5EF4-FFF2-40B4-BE49-F238E27FC236}">
                      <a16:creationId xmlns:a16="http://schemas.microsoft.com/office/drawing/2014/main" id="{BCB5C645-41E6-4AD9-227B-E7E34F710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200"/>
                <a:stretch>
                  <a:fillRect/>
                </a:stretch>
              </p:blipFill>
              <p:spPr bwMode="auto">
                <a:xfrm>
                  <a:off x="756610" y="696291"/>
                  <a:ext cx="2966781" cy="58487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Freeform 295">
                  <a:extLst>
                    <a:ext uri="{FF2B5EF4-FFF2-40B4-BE49-F238E27FC236}">
                      <a16:creationId xmlns:a16="http://schemas.microsoft.com/office/drawing/2014/main" id="{8E5615E4-778C-6D39-9E8A-47D95F4171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2329680" y="1204562"/>
                  <a:ext cx="785818" cy="3986227"/>
                </a:xfrm>
                <a:custGeom>
                  <a:avLst/>
                  <a:gdLst>
                    <a:gd name="T0" fmla="*/ 2147483646 w 238"/>
                    <a:gd name="T1" fmla="*/ 2147483646 h 654"/>
                    <a:gd name="T2" fmla="*/ 2147483646 w 238"/>
                    <a:gd name="T3" fmla="*/ 2147483646 h 654"/>
                    <a:gd name="T4" fmla="*/ 2147483646 w 238"/>
                    <a:gd name="T5" fmla="*/ 2147483646 h 654"/>
                    <a:gd name="T6" fmla="*/ 2147483646 w 238"/>
                    <a:gd name="T7" fmla="*/ 2147483646 h 654"/>
                    <a:gd name="T8" fmla="*/ 2147483646 w 238"/>
                    <a:gd name="T9" fmla="*/ 2147483646 h 654"/>
                    <a:gd name="T10" fmla="*/ 2147483646 w 238"/>
                    <a:gd name="T11" fmla="*/ 2147483646 h 654"/>
                    <a:gd name="T12" fmla="*/ 2147483646 w 238"/>
                    <a:gd name="T13" fmla="*/ 2147483646 h 654"/>
                    <a:gd name="T14" fmla="*/ 2147483646 w 238"/>
                    <a:gd name="T15" fmla="*/ 2147483646 h 654"/>
                    <a:gd name="T16" fmla="*/ 2147483646 w 238"/>
                    <a:gd name="T17" fmla="*/ 2147483646 h 654"/>
                    <a:gd name="T18" fmla="*/ 2147483646 w 238"/>
                    <a:gd name="T19" fmla="*/ 2147483646 h 654"/>
                    <a:gd name="T20" fmla="*/ 2147483646 w 238"/>
                    <a:gd name="T21" fmla="*/ 2147483646 h 654"/>
                    <a:gd name="T22" fmla="*/ 2147483646 w 238"/>
                    <a:gd name="T23" fmla="*/ 2147483646 h 654"/>
                    <a:gd name="T24" fmla="*/ 2147483646 w 238"/>
                    <a:gd name="T25" fmla="*/ 2147483646 h 654"/>
                    <a:gd name="T26" fmla="*/ 2147483646 w 238"/>
                    <a:gd name="T27" fmla="*/ 2147483646 h 654"/>
                    <a:gd name="T28" fmla="*/ 2147483646 w 238"/>
                    <a:gd name="T29" fmla="*/ 2147483646 h 654"/>
                    <a:gd name="T30" fmla="*/ 2147483646 w 238"/>
                    <a:gd name="T31" fmla="*/ 2147483646 h 654"/>
                    <a:gd name="T32" fmla="*/ 2147483646 w 238"/>
                    <a:gd name="T33" fmla="*/ 2147483646 h 654"/>
                    <a:gd name="T34" fmla="*/ 2147483646 w 238"/>
                    <a:gd name="T35" fmla="*/ 2147483646 h 654"/>
                    <a:gd name="T36" fmla="*/ 2147483646 w 238"/>
                    <a:gd name="T37" fmla="*/ 2147483646 h 654"/>
                    <a:gd name="T38" fmla="*/ 2147483646 w 238"/>
                    <a:gd name="T39" fmla="*/ 2147483646 h 654"/>
                    <a:gd name="T40" fmla="*/ 2147483646 w 238"/>
                    <a:gd name="T41" fmla="*/ 2147483646 h 654"/>
                    <a:gd name="T42" fmla="*/ 2147483646 w 238"/>
                    <a:gd name="T43" fmla="*/ 2147483646 h 654"/>
                    <a:gd name="T44" fmla="*/ 2147483646 w 238"/>
                    <a:gd name="T45" fmla="*/ 2147483646 h 654"/>
                    <a:gd name="T46" fmla="*/ 2147483646 w 238"/>
                    <a:gd name="T47" fmla="*/ 2147483646 h 654"/>
                    <a:gd name="T48" fmla="*/ 2147483646 w 238"/>
                    <a:gd name="T49" fmla="*/ 2147483646 h 654"/>
                    <a:gd name="T50" fmla="*/ 2147483646 w 238"/>
                    <a:gd name="T51" fmla="*/ 2147483646 h 654"/>
                    <a:gd name="T52" fmla="*/ 2147483646 w 238"/>
                    <a:gd name="T53" fmla="*/ 2147483646 h 654"/>
                    <a:gd name="T54" fmla="*/ 2147483646 w 238"/>
                    <a:gd name="T55" fmla="*/ 2147483646 h 654"/>
                    <a:gd name="T56" fmla="*/ 2147483646 w 238"/>
                    <a:gd name="T57" fmla="*/ 2147483646 h 654"/>
                    <a:gd name="T58" fmla="*/ 2147483646 w 238"/>
                    <a:gd name="T59" fmla="*/ 2147483646 h 654"/>
                    <a:gd name="T60" fmla="*/ 2147483646 w 238"/>
                    <a:gd name="T61" fmla="*/ 2147483646 h 654"/>
                    <a:gd name="T62" fmla="*/ 2147483646 w 238"/>
                    <a:gd name="T63" fmla="*/ 2147483646 h 654"/>
                    <a:gd name="T64" fmla="*/ 2147483646 w 238"/>
                    <a:gd name="T65" fmla="*/ 2147483646 h 654"/>
                    <a:gd name="T66" fmla="*/ 2147483646 w 238"/>
                    <a:gd name="T67" fmla="*/ 2147483646 h 654"/>
                    <a:gd name="T68" fmla="*/ 2147483646 w 238"/>
                    <a:gd name="T69" fmla="*/ 2147483646 h 654"/>
                    <a:gd name="T70" fmla="*/ 2147483646 w 238"/>
                    <a:gd name="T71" fmla="*/ 2147483646 h 654"/>
                    <a:gd name="T72" fmla="*/ 2147483646 w 238"/>
                    <a:gd name="T73" fmla="*/ 2147483646 h 654"/>
                    <a:gd name="T74" fmla="*/ 2147483646 w 238"/>
                    <a:gd name="T75" fmla="*/ 2147483646 h 654"/>
                    <a:gd name="T76" fmla="*/ 2147483646 w 238"/>
                    <a:gd name="T77" fmla="*/ 2147483646 h 654"/>
                    <a:gd name="T78" fmla="*/ 2147483646 w 238"/>
                    <a:gd name="T79" fmla="*/ 2147483646 h 654"/>
                    <a:gd name="T80" fmla="*/ 2147483646 w 238"/>
                    <a:gd name="T81" fmla="*/ 2147483646 h 654"/>
                    <a:gd name="T82" fmla="*/ 2147483646 w 238"/>
                    <a:gd name="T83" fmla="*/ 2147483646 h 654"/>
                    <a:gd name="T84" fmla="*/ 2147483646 w 238"/>
                    <a:gd name="T85" fmla="*/ 2147483646 h 654"/>
                    <a:gd name="T86" fmla="*/ 2147483646 w 238"/>
                    <a:gd name="T87" fmla="*/ 2147483646 h 654"/>
                    <a:gd name="T88" fmla="*/ 2147483646 w 238"/>
                    <a:gd name="T89" fmla="*/ 2147483646 h 654"/>
                    <a:gd name="T90" fmla="*/ 2147483646 w 238"/>
                    <a:gd name="T91" fmla="*/ 2147483646 h 654"/>
                    <a:gd name="T92" fmla="*/ 2147483646 w 238"/>
                    <a:gd name="T93" fmla="*/ 2147483646 h 654"/>
                    <a:gd name="T94" fmla="*/ 2147483646 w 238"/>
                    <a:gd name="T95" fmla="*/ 2147483646 h 654"/>
                    <a:gd name="T96" fmla="*/ 2147483646 w 238"/>
                    <a:gd name="T97" fmla="*/ 2147483646 h 654"/>
                    <a:gd name="T98" fmla="*/ 2147483646 w 238"/>
                    <a:gd name="T99" fmla="*/ 2147483646 h 654"/>
                    <a:gd name="T100" fmla="*/ 2147483646 w 238"/>
                    <a:gd name="T101" fmla="*/ 2147483646 h 65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38"/>
                    <a:gd name="T154" fmla="*/ 0 h 654"/>
                    <a:gd name="T155" fmla="*/ 238 w 238"/>
                    <a:gd name="T156" fmla="*/ 654 h 65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38" h="654">
                      <a:moveTo>
                        <a:pt x="216" y="516"/>
                      </a:moveTo>
                      <a:cubicBezTo>
                        <a:pt x="192" y="454"/>
                        <a:pt x="188" y="406"/>
                        <a:pt x="186" y="344"/>
                      </a:cubicBezTo>
                      <a:cubicBezTo>
                        <a:pt x="184" y="282"/>
                        <a:pt x="164" y="134"/>
                        <a:pt x="154" y="78"/>
                      </a:cubicBezTo>
                      <a:cubicBezTo>
                        <a:pt x="144" y="22"/>
                        <a:pt x="128" y="2"/>
                        <a:pt x="106" y="2"/>
                      </a:cubicBezTo>
                      <a:cubicBezTo>
                        <a:pt x="80" y="0"/>
                        <a:pt x="68" y="48"/>
                        <a:pt x="62" y="94"/>
                      </a:cubicBezTo>
                      <a:cubicBezTo>
                        <a:pt x="56" y="140"/>
                        <a:pt x="48" y="224"/>
                        <a:pt x="42" y="280"/>
                      </a:cubicBezTo>
                      <a:cubicBezTo>
                        <a:pt x="36" y="336"/>
                        <a:pt x="8" y="398"/>
                        <a:pt x="6" y="434"/>
                      </a:cubicBezTo>
                      <a:cubicBezTo>
                        <a:pt x="4" y="470"/>
                        <a:pt x="0" y="508"/>
                        <a:pt x="14" y="562"/>
                      </a:cubicBezTo>
                      <a:cubicBezTo>
                        <a:pt x="21" y="590"/>
                        <a:pt x="21" y="623"/>
                        <a:pt x="19" y="647"/>
                      </a:cubicBezTo>
                      <a:cubicBezTo>
                        <a:pt x="22" y="652"/>
                        <a:pt x="34" y="654"/>
                        <a:pt x="39" y="647"/>
                      </a:cubicBezTo>
                      <a:cubicBezTo>
                        <a:pt x="42" y="625"/>
                        <a:pt x="45" y="597"/>
                        <a:pt x="42" y="570"/>
                      </a:cubicBezTo>
                      <a:cubicBezTo>
                        <a:pt x="36" y="514"/>
                        <a:pt x="34" y="474"/>
                        <a:pt x="50" y="462"/>
                      </a:cubicBezTo>
                      <a:cubicBezTo>
                        <a:pt x="66" y="450"/>
                        <a:pt x="109" y="477"/>
                        <a:pt x="146" y="502"/>
                      </a:cubicBezTo>
                      <a:cubicBezTo>
                        <a:pt x="180" y="525"/>
                        <a:pt x="208" y="584"/>
                        <a:pt x="213" y="647"/>
                      </a:cubicBezTo>
                      <a:cubicBezTo>
                        <a:pt x="218" y="652"/>
                        <a:pt x="234" y="652"/>
                        <a:pt x="238" y="647"/>
                      </a:cubicBezTo>
                      <a:cubicBezTo>
                        <a:pt x="236" y="610"/>
                        <a:pt x="231" y="554"/>
                        <a:pt x="216" y="516"/>
                      </a:cubicBezTo>
                      <a:close/>
                      <a:moveTo>
                        <a:pt x="176" y="436"/>
                      </a:moveTo>
                      <a:cubicBezTo>
                        <a:pt x="175" y="448"/>
                        <a:pt x="180" y="454"/>
                        <a:pt x="173" y="456"/>
                      </a:cubicBezTo>
                      <a:cubicBezTo>
                        <a:pt x="163" y="459"/>
                        <a:pt x="152" y="452"/>
                        <a:pt x="154" y="443"/>
                      </a:cubicBezTo>
                      <a:cubicBezTo>
                        <a:pt x="156" y="434"/>
                        <a:pt x="164" y="427"/>
                        <a:pt x="167" y="426"/>
                      </a:cubicBezTo>
                      <a:cubicBezTo>
                        <a:pt x="170" y="424"/>
                        <a:pt x="176" y="424"/>
                        <a:pt x="176" y="436"/>
                      </a:cubicBezTo>
                      <a:close/>
                      <a:moveTo>
                        <a:pt x="172" y="346"/>
                      </a:moveTo>
                      <a:cubicBezTo>
                        <a:pt x="172" y="358"/>
                        <a:pt x="172" y="370"/>
                        <a:pt x="171" y="383"/>
                      </a:cubicBezTo>
                      <a:cubicBezTo>
                        <a:pt x="170" y="396"/>
                        <a:pt x="170" y="402"/>
                        <a:pt x="163" y="412"/>
                      </a:cubicBezTo>
                      <a:cubicBezTo>
                        <a:pt x="156" y="422"/>
                        <a:pt x="152" y="424"/>
                        <a:pt x="150" y="429"/>
                      </a:cubicBezTo>
                      <a:cubicBezTo>
                        <a:pt x="148" y="434"/>
                        <a:pt x="143" y="432"/>
                        <a:pt x="134" y="430"/>
                      </a:cubicBezTo>
                      <a:cubicBezTo>
                        <a:pt x="124" y="428"/>
                        <a:pt x="120" y="426"/>
                        <a:pt x="122" y="418"/>
                      </a:cubicBezTo>
                      <a:cubicBezTo>
                        <a:pt x="123" y="412"/>
                        <a:pt x="126" y="404"/>
                        <a:pt x="136" y="402"/>
                      </a:cubicBezTo>
                      <a:cubicBezTo>
                        <a:pt x="146" y="401"/>
                        <a:pt x="156" y="392"/>
                        <a:pt x="158" y="380"/>
                      </a:cubicBezTo>
                      <a:cubicBezTo>
                        <a:pt x="159" y="368"/>
                        <a:pt x="159" y="357"/>
                        <a:pt x="160" y="346"/>
                      </a:cubicBezTo>
                      <a:cubicBezTo>
                        <a:pt x="160" y="334"/>
                        <a:pt x="171" y="335"/>
                        <a:pt x="172" y="346"/>
                      </a:cubicBezTo>
                      <a:close/>
                      <a:moveTo>
                        <a:pt x="116" y="378"/>
                      </a:moveTo>
                      <a:cubicBezTo>
                        <a:pt x="110" y="374"/>
                        <a:pt x="101" y="373"/>
                        <a:pt x="102" y="367"/>
                      </a:cubicBezTo>
                      <a:cubicBezTo>
                        <a:pt x="102" y="361"/>
                        <a:pt x="112" y="350"/>
                        <a:pt x="116" y="348"/>
                      </a:cubicBezTo>
                      <a:cubicBezTo>
                        <a:pt x="122" y="346"/>
                        <a:pt x="130" y="364"/>
                        <a:pt x="129" y="371"/>
                      </a:cubicBezTo>
                      <a:cubicBezTo>
                        <a:pt x="128" y="378"/>
                        <a:pt x="121" y="381"/>
                        <a:pt x="116" y="378"/>
                      </a:cubicBezTo>
                      <a:close/>
                      <a:moveTo>
                        <a:pt x="106" y="402"/>
                      </a:moveTo>
                      <a:cubicBezTo>
                        <a:pt x="98" y="400"/>
                        <a:pt x="102" y="392"/>
                        <a:pt x="112" y="391"/>
                      </a:cubicBezTo>
                      <a:cubicBezTo>
                        <a:pt x="120" y="390"/>
                        <a:pt x="118" y="406"/>
                        <a:pt x="106" y="402"/>
                      </a:cubicBezTo>
                      <a:close/>
                      <a:moveTo>
                        <a:pt x="126" y="338"/>
                      </a:moveTo>
                      <a:cubicBezTo>
                        <a:pt x="128" y="332"/>
                        <a:pt x="134" y="329"/>
                        <a:pt x="144" y="331"/>
                      </a:cubicBezTo>
                      <a:cubicBezTo>
                        <a:pt x="148" y="332"/>
                        <a:pt x="150" y="333"/>
                        <a:pt x="150" y="344"/>
                      </a:cubicBezTo>
                      <a:cubicBezTo>
                        <a:pt x="151" y="356"/>
                        <a:pt x="151" y="374"/>
                        <a:pt x="146" y="379"/>
                      </a:cubicBezTo>
                      <a:cubicBezTo>
                        <a:pt x="142" y="384"/>
                        <a:pt x="140" y="365"/>
                        <a:pt x="135" y="356"/>
                      </a:cubicBezTo>
                      <a:cubicBezTo>
                        <a:pt x="130" y="346"/>
                        <a:pt x="124" y="343"/>
                        <a:pt x="126" y="338"/>
                      </a:cubicBezTo>
                      <a:close/>
                      <a:moveTo>
                        <a:pt x="148" y="322"/>
                      </a:moveTo>
                      <a:cubicBezTo>
                        <a:pt x="138" y="320"/>
                        <a:pt x="130" y="320"/>
                        <a:pt x="122" y="326"/>
                      </a:cubicBezTo>
                      <a:cubicBezTo>
                        <a:pt x="114" y="332"/>
                        <a:pt x="110" y="342"/>
                        <a:pt x="104" y="346"/>
                      </a:cubicBezTo>
                      <a:cubicBezTo>
                        <a:pt x="99" y="349"/>
                        <a:pt x="96" y="336"/>
                        <a:pt x="100" y="332"/>
                      </a:cubicBezTo>
                      <a:cubicBezTo>
                        <a:pt x="104" y="327"/>
                        <a:pt x="109" y="315"/>
                        <a:pt x="110" y="305"/>
                      </a:cubicBezTo>
                      <a:cubicBezTo>
                        <a:pt x="110" y="295"/>
                        <a:pt x="112" y="296"/>
                        <a:pt x="119" y="294"/>
                      </a:cubicBezTo>
                      <a:cubicBezTo>
                        <a:pt x="124" y="294"/>
                        <a:pt x="126" y="293"/>
                        <a:pt x="129" y="292"/>
                      </a:cubicBezTo>
                      <a:cubicBezTo>
                        <a:pt x="132" y="290"/>
                        <a:pt x="140" y="288"/>
                        <a:pt x="144" y="292"/>
                      </a:cubicBezTo>
                      <a:cubicBezTo>
                        <a:pt x="149" y="296"/>
                        <a:pt x="159" y="300"/>
                        <a:pt x="163" y="301"/>
                      </a:cubicBezTo>
                      <a:cubicBezTo>
                        <a:pt x="167" y="302"/>
                        <a:pt x="168" y="308"/>
                        <a:pt x="168" y="320"/>
                      </a:cubicBezTo>
                      <a:cubicBezTo>
                        <a:pt x="168" y="331"/>
                        <a:pt x="157" y="324"/>
                        <a:pt x="148" y="322"/>
                      </a:cubicBezTo>
                      <a:close/>
                      <a:moveTo>
                        <a:pt x="89" y="238"/>
                      </a:moveTo>
                      <a:cubicBezTo>
                        <a:pt x="92" y="230"/>
                        <a:pt x="91" y="222"/>
                        <a:pt x="96" y="220"/>
                      </a:cubicBezTo>
                      <a:cubicBezTo>
                        <a:pt x="98" y="218"/>
                        <a:pt x="104" y="230"/>
                        <a:pt x="105" y="238"/>
                      </a:cubicBezTo>
                      <a:cubicBezTo>
                        <a:pt x="106" y="245"/>
                        <a:pt x="103" y="248"/>
                        <a:pt x="96" y="250"/>
                      </a:cubicBezTo>
                      <a:cubicBezTo>
                        <a:pt x="88" y="252"/>
                        <a:pt x="86" y="246"/>
                        <a:pt x="89" y="238"/>
                      </a:cubicBezTo>
                      <a:close/>
                      <a:moveTo>
                        <a:pt x="94" y="272"/>
                      </a:moveTo>
                      <a:cubicBezTo>
                        <a:pt x="90" y="277"/>
                        <a:pt x="87" y="275"/>
                        <a:pt x="84" y="272"/>
                      </a:cubicBezTo>
                      <a:cubicBezTo>
                        <a:pt x="82" y="268"/>
                        <a:pt x="84" y="262"/>
                        <a:pt x="88" y="261"/>
                      </a:cubicBezTo>
                      <a:cubicBezTo>
                        <a:pt x="94" y="258"/>
                        <a:pt x="97" y="268"/>
                        <a:pt x="94" y="272"/>
                      </a:cubicBezTo>
                      <a:close/>
                      <a:moveTo>
                        <a:pt x="127" y="222"/>
                      </a:moveTo>
                      <a:cubicBezTo>
                        <a:pt x="131" y="224"/>
                        <a:pt x="140" y="228"/>
                        <a:pt x="140" y="237"/>
                      </a:cubicBezTo>
                      <a:cubicBezTo>
                        <a:pt x="139" y="246"/>
                        <a:pt x="133" y="243"/>
                        <a:pt x="126" y="244"/>
                      </a:cubicBezTo>
                      <a:cubicBezTo>
                        <a:pt x="118" y="246"/>
                        <a:pt x="118" y="238"/>
                        <a:pt x="116" y="232"/>
                      </a:cubicBezTo>
                      <a:cubicBezTo>
                        <a:pt x="113" y="226"/>
                        <a:pt x="111" y="220"/>
                        <a:pt x="116" y="218"/>
                      </a:cubicBezTo>
                      <a:cubicBezTo>
                        <a:pt x="119" y="217"/>
                        <a:pt x="123" y="220"/>
                        <a:pt x="127" y="222"/>
                      </a:cubicBezTo>
                      <a:close/>
                      <a:moveTo>
                        <a:pt x="123" y="177"/>
                      </a:moveTo>
                      <a:cubicBezTo>
                        <a:pt x="120" y="172"/>
                        <a:pt x="117" y="172"/>
                        <a:pt x="118" y="161"/>
                      </a:cubicBezTo>
                      <a:cubicBezTo>
                        <a:pt x="118" y="150"/>
                        <a:pt x="119" y="148"/>
                        <a:pt x="123" y="145"/>
                      </a:cubicBezTo>
                      <a:cubicBezTo>
                        <a:pt x="126" y="142"/>
                        <a:pt x="138" y="148"/>
                        <a:pt x="139" y="155"/>
                      </a:cubicBezTo>
                      <a:cubicBezTo>
                        <a:pt x="142" y="162"/>
                        <a:pt x="137" y="170"/>
                        <a:pt x="136" y="174"/>
                      </a:cubicBezTo>
                      <a:cubicBezTo>
                        <a:pt x="134" y="178"/>
                        <a:pt x="126" y="182"/>
                        <a:pt x="123" y="177"/>
                      </a:cubicBezTo>
                      <a:close/>
                      <a:moveTo>
                        <a:pt x="123" y="262"/>
                      </a:moveTo>
                      <a:cubicBezTo>
                        <a:pt x="128" y="268"/>
                        <a:pt x="134" y="272"/>
                        <a:pt x="134" y="278"/>
                      </a:cubicBezTo>
                      <a:cubicBezTo>
                        <a:pt x="134" y="284"/>
                        <a:pt x="123" y="287"/>
                        <a:pt x="113" y="288"/>
                      </a:cubicBezTo>
                      <a:cubicBezTo>
                        <a:pt x="103" y="288"/>
                        <a:pt x="105" y="270"/>
                        <a:pt x="106" y="264"/>
                      </a:cubicBezTo>
                      <a:cubicBezTo>
                        <a:pt x="106" y="258"/>
                        <a:pt x="104" y="256"/>
                        <a:pt x="110" y="254"/>
                      </a:cubicBezTo>
                      <a:cubicBezTo>
                        <a:pt x="114" y="253"/>
                        <a:pt x="119" y="258"/>
                        <a:pt x="123" y="262"/>
                      </a:cubicBezTo>
                      <a:close/>
                      <a:moveTo>
                        <a:pt x="162" y="292"/>
                      </a:moveTo>
                      <a:cubicBezTo>
                        <a:pt x="155" y="294"/>
                        <a:pt x="154" y="285"/>
                        <a:pt x="152" y="280"/>
                      </a:cubicBezTo>
                      <a:cubicBezTo>
                        <a:pt x="149" y="268"/>
                        <a:pt x="134" y="266"/>
                        <a:pt x="132" y="260"/>
                      </a:cubicBezTo>
                      <a:cubicBezTo>
                        <a:pt x="129" y="254"/>
                        <a:pt x="143" y="249"/>
                        <a:pt x="154" y="250"/>
                      </a:cubicBezTo>
                      <a:cubicBezTo>
                        <a:pt x="162" y="249"/>
                        <a:pt x="162" y="254"/>
                        <a:pt x="164" y="266"/>
                      </a:cubicBezTo>
                      <a:cubicBezTo>
                        <a:pt x="166" y="277"/>
                        <a:pt x="168" y="290"/>
                        <a:pt x="162" y="292"/>
                      </a:cubicBezTo>
                      <a:close/>
                      <a:moveTo>
                        <a:pt x="149" y="167"/>
                      </a:moveTo>
                      <a:cubicBezTo>
                        <a:pt x="152" y="166"/>
                        <a:pt x="154" y="175"/>
                        <a:pt x="156" y="188"/>
                      </a:cubicBezTo>
                      <a:cubicBezTo>
                        <a:pt x="159" y="202"/>
                        <a:pt x="163" y="228"/>
                        <a:pt x="161" y="235"/>
                      </a:cubicBezTo>
                      <a:cubicBezTo>
                        <a:pt x="159" y="242"/>
                        <a:pt x="151" y="233"/>
                        <a:pt x="146" y="228"/>
                      </a:cubicBezTo>
                      <a:cubicBezTo>
                        <a:pt x="141" y="222"/>
                        <a:pt x="132" y="216"/>
                        <a:pt x="132" y="208"/>
                      </a:cubicBezTo>
                      <a:cubicBezTo>
                        <a:pt x="133" y="200"/>
                        <a:pt x="137" y="195"/>
                        <a:pt x="140" y="188"/>
                      </a:cubicBezTo>
                      <a:cubicBezTo>
                        <a:pt x="142" y="180"/>
                        <a:pt x="146" y="166"/>
                        <a:pt x="149" y="167"/>
                      </a:cubicBezTo>
                      <a:close/>
                      <a:moveTo>
                        <a:pt x="144" y="98"/>
                      </a:moveTo>
                      <a:cubicBezTo>
                        <a:pt x="148" y="111"/>
                        <a:pt x="148" y="127"/>
                        <a:pt x="146" y="132"/>
                      </a:cubicBezTo>
                      <a:cubicBezTo>
                        <a:pt x="144" y="138"/>
                        <a:pt x="135" y="137"/>
                        <a:pt x="130" y="135"/>
                      </a:cubicBezTo>
                      <a:cubicBezTo>
                        <a:pt x="124" y="133"/>
                        <a:pt x="123" y="120"/>
                        <a:pt x="121" y="113"/>
                      </a:cubicBezTo>
                      <a:cubicBezTo>
                        <a:pt x="119" y="106"/>
                        <a:pt x="113" y="100"/>
                        <a:pt x="119" y="91"/>
                      </a:cubicBezTo>
                      <a:cubicBezTo>
                        <a:pt x="125" y="82"/>
                        <a:pt x="129" y="76"/>
                        <a:pt x="134" y="74"/>
                      </a:cubicBezTo>
                      <a:cubicBezTo>
                        <a:pt x="140" y="74"/>
                        <a:pt x="141" y="84"/>
                        <a:pt x="144" y="98"/>
                      </a:cubicBezTo>
                      <a:close/>
                      <a:moveTo>
                        <a:pt x="118" y="22"/>
                      </a:moveTo>
                      <a:cubicBezTo>
                        <a:pt x="124" y="22"/>
                        <a:pt x="128" y="31"/>
                        <a:pt x="131" y="37"/>
                      </a:cubicBezTo>
                      <a:cubicBezTo>
                        <a:pt x="134" y="43"/>
                        <a:pt x="124" y="44"/>
                        <a:pt x="121" y="45"/>
                      </a:cubicBezTo>
                      <a:cubicBezTo>
                        <a:pt x="118" y="46"/>
                        <a:pt x="115" y="41"/>
                        <a:pt x="114" y="32"/>
                      </a:cubicBezTo>
                      <a:cubicBezTo>
                        <a:pt x="113" y="25"/>
                        <a:pt x="115" y="21"/>
                        <a:pt x="118" y="22"/>
                      </a:cubicBezTo>
                      <a:close/>
                      <a:moveTo>
                        <a:pt x="112" y="68"/>
                      </a:moveTo>
                      <a:cubicBezTo>
                        <a:pt x="113" y="64"/>
                        <a:pt x="114" y="56"/>
                        <a:pt x="117" y="54"/>
                      </a:cubicBezTo>
                      <a:cubicBezTo>
                        <a:pt x="118" y="52"/>
                        <a:pt x="124" y="56"/>
                        <a:pt x="126" y="60"/>
                      </a:cubicBezTo>
                      <a:cubicBezTo>
                        <a:pt x="129" y="65"/>
                        <a:pt x="126" y="70"/>
                        <a:pt x="118" y="72"/>
                      </a:cubicBezTo>
                      <a:cubicBezTo>
                        <a:pt x="114" y="74"/>
                        <a:pt x="112" y="72"/>
                        <a:pt x="112" y="68"/>
                      </a:cubicBezTo>
                      <a:close/>
                      <a:moveTo>
                        <a:pt x="108" y="114"/>
                      </a:moveTo>
                      <a:cubicBezTo>
                        <a:pt x="111" y="117"/>
                        <a:pt x="108" y="131"/>
                        <a:pt x="109" y="139"/>
                      </a:cubicBezTo>
                      <a:cubicBezTo>
                        <a:pt x="110" y="147"/>
                        <a:pt x="104" y="154"/>
                        <a:pt x="100" y="152"/>
                      </a:cubicBezTo>
                      <a:cubicBezTo>
                        <a:pt x="96" y="150"/>
                        <a:pt x="96" y="143"/>
                        <a:pt x="94" y="140"/>
                      </a:cubicBezTo>
                      <a:cubicBezTo>
                        <a:pt x="92" y="136"/>
                        <a:pt x="96" y="128"/>
                        <a:pt x="98" y="122"/>
                      </a:cubicBezTo>
                      <a:cubicBezTo>
                        <a:pt x="99" y="116"/>
                        <a:pt x="104" y="112"/>
                        <a:pt x="108" y="114"/>
                      </a:cubicBezTo>
                      <a:close/>
                      <a:moveTo>
                        <a:pt x="86" y="48"/>
                      </a:moveTo>
                      <a:cubicBezTo>
                        <a:pt x="88" y="37"/>
                        <a:pt x="92" y="26"/>
                        <a:pt x="100" y="23"/>
                      </a:cubicBezTo>
                      <a:cubicBezTo>
                        <a:pt x="104" y="22"/>
                        <a:pt x="103" y="28"/>
                        <a:pt x="102" y="41"/>
                      </a:cubicBezTo>
                      <a:cubicBezTo>
                        <a:pt x="102" y="54"/>
                        <a:pt x="106" y="65"/>
                        <a:pt x="98" y="63"/>
                      </a:cubicBezTo>
                      <a:cubicBezTo>
                        <a:pt x="89" y="61"/>
                        <a:pt x="83" y="58"/>
                        <a:pt x="86" y="48"/>
                      </a:cubicBezTo>
                      <a:close/>
                      <a:moveTo>
                        <a:pt x="75" y="97"/>
                      </a:moveTo>
                      <a:cubicBezTo>
                        <a:pt x="77" y="84"/>
                        <a:pt x="77" y="78"/>
                        <a:pt x="80" y="72"/>
                      </a:cubicBezTo>
                      <a:cubicBezTo>
                        <a:pt x="84" y="66"/>
                        <a:pt x="100" y="75"/>
                        <a:pt x="103" y="82"/>
                      </a:cubicBezTo>
                      <a:cubicBezTo>
                        <a:pt x="106" y="87"/>
                        <a:pt x="100" y="96"/>
                        <a:pt x="95" y="106"/>
                      </a:cubicBezTo>
                      <a:cubicBezTo>
                        <a:pt x="90" y="115"/>
                        <a:pt x="90" y="129"/>
                        <a:pt x="84" y="131"/>
                      </a:cubicBezTo>
                      <a:cubicBezTo>
                        <a:pt x="77" y="133"/>
                        <a:pt x="72" y="130"/>
                        <a:pt x="72" y="124"/>
                      </a:cubicBezTo>
                      <a:cubicBezTo>
                        <a:pt x="73" y="118"/>
                        <a:pt x="73" y="110"/>
                        <a:pt x="75" y="97"/>
                      </a:cubicBezTo>
                      <a:close/>
                      <a:moveTo>
                        <a:pt x="68" y="168"/>
                      </a:moveTo>
                      <a:cubicBezTo>
                        <a:pt x="69" y="158"/>
                        <a:pt x="70" y="145"/>
                        <a:pt x="73" y="144"/>
                      </a:cubicBezTo>
                      <a:cubicBezTo>
                        <a:pt x="78" y="138"/>
                        <a:pt x="87" y="146"/>
                        <a:pt x="89" y="154"/>
                      </a:cubicBezTo>
                      <a:cubicBezTo>
                        <a:pt x="91" y="160"/>
                        <a:pt x="90" y="169"/>
                        <a:pt x="85" y="176"/>
                      </a:cubicBezTo>
                      <a:cubicBezTo>
                        <a:pt x="80" y="182"/>
                        <a:pt x="76" y="185"/>
                        <a:pt x="72" y="185"/>
                      </a:cubicBezTo>
                      <a:cubicBezTo>
                        <a:pt x="68" y="185"/>
                        <a:pt x="68" y="177"/>
                        <a:pt x="68" y="168"/>
                      </a:cubicBezTo>
                      <a:close/>
                      <a:moveTo>
                        <a:pt x="61" y="234"/>
                      </a:moveTo>
                      <a:cubicBezTo>
                        <a:pt x="62" y="226"/>
                        <a:pt x="66" y="207"/>
                        <a:pt x="70" y="205"/>
                      </a:cubicBezTo>
                      <a:cubicBezTo>
                        <a:pt x="74" y="203"/>
                        <a:pt x="83" y="194"/>
                        <a:pt x="88" y="189"/>
                      </a:cubicBezTo>
                      <a:cubicBezTo>
                        <a:pt x="92" y="184"/>
                        <a:pt x="96" y="171"/>
                        <a:pt x="102" y="170"/>
                      </a:cubicBezTo>
                      <a:cubicBezTo>
                        <a:pt x="107" y="168"/>
                        <a:pt x="111" y="176"/>
                        <a:pt x="115" y="181"/>
                      </a:cubicBezTo>
                      <a:cubicBezTo>
                        <a:pt x="119" y="186"/>
                        <a:pt x="124" y="194"/>
                        <a:pt x="122" y="204"/>
                      </a:cubicBezTo>
                      <a:cubicBezTo>
                        <a:pt x="120" y="213"/>
                        <a:pt x="114" y="212"/>
                        <a:pt x="106" y="210"/>
                      </a:cubicBezTo>
                      <a:cubicBezTo>
                        <a:pt x="98" y="208"/>
                        <a:pt x="86" y="214"/>
                        <a:pt x="81" y="230"/>
                      </a:cubicBezTo>
                      <a:cubicBezTo>
                        <a:pt x="76" y="247"/>
                        <a:pt x="69" y="256"/>
                        <a:pt x="63" y="259"/>
                      </a:cubicBezTo>
                      <a:cubicBezTo>
                        <a:pt x="57" y="262"/>
                        <a:pt x="60" y="242"/>
                        <a:pt x="61" y="234"/>
                      </a:cubicBezTo>
                      <a:close/>
                      <a:moveTo>
                        <a:pt x="55" y="287"/>
                      </a:moveTo>
                      <a:cubicBezTo>
                        <a:pt x="56" y="280"/>
                        <a:pt x="60" y="271"/>
                        <a:pt x="63" y="270"/>
                      </a:cubicBezTo>
                      <a:cubicBezTo>
                        <a:pt x="65" y="269"/>
                        <a:pt x="71" y="270"/>
                        <a:pt x="71" y="277"/>
                      </a:cubicBezTo>
                      <a:cubicBezTo>
                        <a:pt x="71" y="284"/>
                        <a:pt x="70" y="291"/>
                        <a:pt x="62" y="296"/>
                      </a:cubicBezTo>
                      <a:cubicBezTo>
                        <a:pt x="54" y="300"/>
                        <a:pt x="54" y="294"/>
                        <a:pt x="55" y="287"/>
                      </a:cubicBezTo>
                      <a:close/>
                      <a:moveTo>
                        <a:pt x="43" y="336"/>
                      </a:moveTo>
                      <a:cubicBezTo>
                        <a:pt x="46" y="326"/>
                        <a:pt x="51" y="310"/>
                        <a:pt x="56" y="308"/>
                      </a:cubicBezTo>
                      <a:cubicBezTo>
                        <a:pt x="62" y="307"/>
                        <a:pt x="69" y="308"/>
                        <a:pt x="72" y="299"/>
                      </a:cubicBezTo>
                      <a:cubicBezTo>
                        <a:pt x="76" y="290"/>
                        <a:pt x="82" y="284"/>
                        <a:pt x="88" y="284"/>
                      </a:cubicBezTo>
                      <a:cubicBezTo>
                        <a:pt x="102" y="284"/>
                        <a:pt x="102" y="296"/>
                        <a:pt x="102" y="306"/>
                      </a:cubicBezTo>
                      <a:cubicBezTo>
                        <a:pt x="103" y="316"/>
                        <a:pt x="92" y="325"/>
                        <a:pt x="80" y="326"/>
                      </a:cubicBezTo>
                      <a:cubicBezTo>
                        <a:pt x="68" y="328"/>
                        <a:pt x="60" y="332"/>
                        <a:pt x="57" y="346"/>
                      </a:cubicBezTo>
                      <a:cubicBezTo>
                        <a:pt x="54" y="360"/>
                        <a:pt x="48" y="366"/>
                        <a:pt x="42" y="362"/>
                      </a:cubicBezTo>
                      <a:cubicBezTo>
                        <a:pt x="36" y="358"/>
                        <a:pt x="40" y="345"/>
                        <a:pt x="43" y="336"/>
                      </a:cubicBezTo>
                      <a:close/>
                      <a:moveTo>
                        <a:pt x="77" y="380"/>
                      </a:moveTo>
                      <a:cubicBezTo>
                        <a:pt x="82" y="372"/>
                        <a:pt x="94" y="393"/>
                        <a:pt x="90" y="397"/>
                      </a:cubicBezTo>
                      <a:cubicBezTo>
                        <a:pt x="86" y="401"/>
                        <a:pt x="78" y="402"/>
                        <a:pt x="75" y="398"/>
                      </a:cubicBezTo>
                      <a:cubicBezTo>
                        <a:pt x="72" y="394"/>
                        <a:pt x="72" y="386"/>
                        <a:pt x="77" y="380"/>
                      </a:cubicBezTo>
                      <a:close/>
                      <a:moveTo>
                        <a:pt x="66" y="354"/>
                      </a:moveTo>
                      <a:cubicBezTo>
                        <a:pt x="67" y="347"/>
                        <a:pt x="69" y="340"/>
                        <a:pt x="76" y="339"/>
                      </a:cubicBezTo>
                      <a:cubicBezTo>
                        <a:pt x="80" y="337"/>
                        <a:pt x="90" y="338"/>
                        <a:pt x="88" y="348"/>
                      </a:cubicBezTo>
                      <a:cubicBezTo>
                        <a:pt x="87" y="358"/>
                        <a:pt x="83" y="362"/>
                        <a:pt x="77" y="362"/>
                      </a:cubicBezTo>
                      <a:cubicBezTo>
                        <a:pt x="71" y="362"/>
                        <a:pt x="66" y="360"/>
                        <a:pt x="66" y="354"/>
                      </a:cubicBezTo>
                      <a:close/>
                      <a:moveTo>
                        <a:pt x="52" y="444"/>
                      </a:moveTo>
                      <a:cubicBezTo>
                        <a:pt x="46" y="450"/>
                        <a:pt x="43" y="449"/>
                        <a:pt x="40" y="453"/>
                      </a:cubicBezTo>
                      <a:cubicBezTo>
                        <a:pt x="34" y="458"/>
                        <a:pt x="36" y="466"/>
                        <a:pt x="30" y="470"/>
                      </a:cubicBezTo>
                      <a:cubicBezTo>
                        <a:pt x="24" y="474"/>
                        <a:pt x="15" y="468"/>
                        <a:pt x="16" y="456"/>
                      </a:cubicBezTo>
                      <a:cubicBezTo>
                        <a:pt x="16" y="444"/>
                        <a:pt x="17" y="430"/>
                        <a:pt x="22" y="422"/>
                      </a:cubicBezTo>
                      <a:cubicBezTo>
                        <a:pt x="26" y="414"/>
                        <a:pt x="29" y="417"/>
                        <a:pt x="38" y="422"/>
                      </a:cubicBezTo>
                      <a:cubicBezTo>
                        <a:pt x="48" y="428"/>
                        <a:pt x="58" y="438"/>
                        <a:pt x="52" y="444"/>
                      </a:cubicBezTo>
                      <a:close/>
                      <a:moveTo>
                        <a:pt x="42" y="414"/>
                      </a:moveTo>
                      <a:cubicBezTo>
                        <a:pt x="34" y="408"/>
                        <a:pt x="26" y="414"/>
                        <a:pt x="26" y="402"/>
                      </a:cubicBezTo>
                      <a:cubicBezTo>
                        <a:pt x="27" y="391"/>
                        <a:pt x="30" y="384"/>
                        <a:pt x="36" y="378"/>
                      </a:cubicBezTo>
                      <a:cubicBezTo>
                        <a:pt x="40" y="372"/>
                        <a:pt x="44" y="372"/>
                        <a:pt x="48" y="369"/>
                      </a:cubicBezTo>
                      <a:cubicBezTo>
                        <a:pt x="54" y="366"/>
                        <a:pt x="64" y="373"/>
                        <a:pt x="63" y="380"/>
                      </a:cubicBezTo>
                      <a:cubicBezTo>
                        <a:pt x="62" y="388"/>
                        <a:pt x="61" y="397"/>
                        <a:pt x="68" y="406"/>
                      </a:cubicBezTo>
                      <a:cubicBezTo>
                        <a:pt x="74" y="414"/>
                        <a:pt x="68" y="418"/>
                        <a:pt x="64" y="422"/>
                      </a:cubicBezTo>
                      <a:cubicBezTo>
                        <a:pt x="59" y="425"/>
                        <a:pt x="50" y="420"/>
                        <a:pt x="42" y="414"/>
                      </a:cubicBezTo>
                      <a:close/>
                      <a:moveTo>
                        <a:pt x="88" y="447"/>
                      </a:moveTo>
                      <a:cubicBezTo>
                        <a:pt x="84" y="445"/>
                        <a:pt x="78" y="444"/>
                        <a:pt x="72" y="444"/>
                      </a:cubicBezTo>
                      <a:cubicBezTo>
                        <a:pt x="63" y="442"/>
                        <a:pt x="64" y="439"/>
                        <a:pt x="67" y="437"/>
                      </a:cubicBezTo>
                      <a:cubicBezTo>
                        <a:pt x="71" y="432"/>
                        <a:pt x="81" y="427"/>
                        <a:pt x="84" y="425"/>
                      </a:cubicBezTo>
                      <a:cubicBezTo>
                        <a:pt x="88" y="422"/>
                        <a:pt x="96" y="417"/>
                        <a:pt x="104" y="416"/>
                      </a:cubicBezTo>
                      <a:cubicBezTo>
                        <a:pt x="112" y="416"/>
                        <a:pt x="115" y="427"/>
                        <a:pt x="106" y="431"/>
                      </a:cubicBezTo>
                      <a:cubicBezTo>
                        <a:pt x="96" y="434"/>
                        <a:pt x="92" y="450"/>
                        <a:pt x="88" y="447"/>
                      </a:cubicBezTo>
                      <a:close/>
                      <a:moveTo>
                        <a:pt x="114" y="466"/>
                      </a:moveTo>
                      <a:cubicBezTo>
                        <a:pt x="102" y="460"/>
                        <a:pt x="98" y="452"/>
                        <a:pt x="106" y="443"/>
                      </a:cubicBezTo>
                      <a:cubicBezTo>
                        <a:pt x="114" y="434"/>
                        <a:pt x="126" y="440"/>
                        <a:pt x="133" y="441"/>
                      </a:cubicBezTo>
                      <a:cubicBezTo>
                        <a:pt x="140" y="442"/>
                        <a:pt x="146" y="452"/>
                        <a:pt x="142" y="457"/>
                      </a:cubicBezTo>
                      <a:cubicBezTo>
                        <a:pt x="137" y="462"/>
                        <a:pt x="132" y="460"/>
                        <a:pt x="129" y="463"/>
                      </a:cubicBezTo>
                      <a:cubicBezTo>
                        <a:pt x="126" y="466"/>
                        <a:pt x="121" y="471"/>
                        <a:pt x="114" y="466"/>
                      </a:cubicBezTo>
                      <a:close/>
                      <a:moveTo>
                        <a:pt x="178" y="505"/>
                      </a:moveTo>
                      <a:cubicBezTo>
                        <a:pt x="173" y="500"/>
                        <a:pt x="157" y="491"/>
                        <a:pt x="144" y="483"/>
                      </a:cubicBezTo>
                      <a:cubicBezTo>
                        <a:pt x="138" y="480"/>
                        <a:pt x="132" y="470"/>
                        <a:pt x="142" y="468"/>
                      </a:cubicBezTo>
                      <a:cubicBezTo>
                        <a:pt x="150" y="467"/>
                        <a:pt x="158" y="466"/>
                        <a:pt x="162" y="466"/>
                      </a:cubicBezTo>
                      <a:cubicBezTo>
                        <a:pt x="171" y="465"/>
                        <a:pt x="178" y="459"/>
                        <a:pt x="181" y="470"/>
                      </a:cubicBezTo>
                      <a:cubicBezTo>
                        <a:pt x="184" y="480"/>
                        <a:pt x="190" y="497"/>
                        <a:pt x="190" y="504"/>
                      </a:cubicBezTo>
                      <a:cubicBezTo>
                        <a:pt x="191" y="512"/>
                        <a:pt x="185" y="512"/>
                        <a:pt x="178" y="505"/>
                      </a:cubicBezTo>
                      <a:close/>
                    </a:path>
                  </a:pathLst>
                </a:custGeom>
                <a:solidFill>
                  <a:srgbClr val="FF3B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Rectangle 33">
                  <a:extLst>
                    <a:ext uri="{FF2B5EF4-FFF2-40B4-BE49-F238E27FC236}">
                      <a16:creationId xmlns:a16="http://schemas.microsoft.com/office/drawing/2014/main" id="{41A353AB-D968-4D77-F08F-21E0FE328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576" y="695912"/>
                  <a:ext cx="1304999" cy="2157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panose="020B0604020202020204" pitchFamily="34" charset="0"/>
                    <a:buChar char="▌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42950" indent="-28575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1143000" indent="-228600">
                    <a:lnSpc>
                      <a:spcPts val="2400"/>
                    </a:lnSpc>
                    <a:buSzPct val="90000"/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marL="1600200" indent="-22860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marL="2057400" indent="-22860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fr-FR" sz="2400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orme libre 34">
                  <a:extLst>
                    <a:ext uri="{FF2B5EF4-FFF2-40B4-BE49-F238E27FC236}">
                      <a16:creationId xmlns:a16="http://schemas.microsoft.com/office/drawing/2014/main" id="{BD9FA586-D21D-5638-3AD3-ACD0AFAC8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904" y="695912"/>
                  <a:ext cx="575981" cy="212807"/>
                </a:xfrm>
                <a:custGeom>
                  <a:avLst/>
                  <a:gdLst>
                    <a:gd name="T0" fmla="*/ 2147483646 w 212598"/>
                    <a:gd name="T1" fmla="*/ 2147483646 h 147940"/>
                    <a:gd name="T2" fmla="*/ 2147483646 w 212598"/>
                    <a:gd name="T3" fmla="*/ 2147483646 h 147940"/>
                    <a:gd name="T4" fmla="*/ 2147483646 w 212598"/>
                    <a:gd name="T5" fmla="*/ 2147483646 h 147940"/>
                    <a:gd name="T6" fmla="*/ 2147483646 w 212598"/>
                    <a:gd name="T7" fmla="*/ 2147483646 h 147940"/>
                    <a:gd name="T8" fmla="*/ 2147483646 w 212598"/>
                    <a:gd name="T9" fmla="*/ 2147483646 h 147940"/>
                    <a:gd name="T10" fmla="*/ 2147483646 w 212598"/>
                    <a:gd name="T11" fmla="*/ 2147483646 h 147940"/>
                    <a:gd name="T12" fmla="*/ 2147483646 w 212598"/>
                    <a:gd name="T13" fmla="*/ 2147483646 h 147940"/>
                    <a:gd name="T14" fmla="*/ 2147483646 w 212598"/>
                    <a:gd name="T15" fmla="*/ 2147483646 h 147940"/>
                    <a:gd name="T16" fmla="*/ 2147483646 w 212598"/>
                    <a:gd name="T17" fmla="*/ 2147483646 h 147940"/>
                    <a:gd name="T18" fmla="*/ 2147483646 w 212598"/>
                    <a:gd name="T19" fmla="*/ 2147483646 h 1479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2598"/>
                    <a:gd name="T31" fmla="*/ 0 h 147940"/>
                    <a:gd name="T32" fmla="*/ 212598 w 212598"/>
                    <a:gd name="T33" fmla="*/ 147940 h 1479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2598" h="147940">
                      <a:moveTo>
                        <a:pt x="11876" y="92184"/>
                      </a:moveTo>
                      <a:cubicBezTo>
                        <a:pt x="23027" y="105194"/>
                        <a:pt x="47901" y="116669"/>
                        <a:pt x="67632" y="125638"/>
                      </a:cubicBezTo>
                      <a:cubicBezTo>
                        <a:pt x="89034" y="135366"/>
                        <a:pt x="134539" y="147940"/>
                        <a:pt x="134539" y="147940"/>
                      </a:cubicBezTo>
                      <a:cubicBezTo>
                        <a:pt x="153124" y="144223"/>
                        <a:pt x="176893" y="150191"/>
                        <a:pt x="190295" y="136789"/>
                      </a:cubicBezTo>
                      <a:cubicBezTo>
                        <a:pt x="206918" y="120166"/>
                        <a:pt x="212598" y="69881"/>
                        <a:pt x="212598" y="69881"/>
                      </a:cubicBezTo>
                      <a:cubicBezTo>
                        <a:pt x="205164" y="62447"/>
                        <a:pt x="195704" y="56594"/>
                        <a:pt x="190295" y="47579"/>
                      </a:cubicBezTo>
                      <a:cubicBezTo>
                        <a:pt x="184247" y="37500"/>
                        <a:pt x="187456" y="22437"/>
                        <a:pt x="179144" y="14125"/>
                      </a:cubicBezTo>
                      <a:cubicBezTo>
                        <a:pt x="170833" y="5813"/>
                        <a:pt x="156842" y="6691"/>
                        <a:pt x="145691" y="2974"/>
                      </a:cubicBezTo>
                      <a:cubicBezTo>
                        <a:pt x="55887" y="10458"/>
                        <a:pt x="11396" y="-27118"/>
                        <a:pt x="725" y="47579"/>
                      </a:cubicBezTo>
                      <a:cubicBezTo>
                        <a:pt x="-1378" y="62298"/>
                        <a:pt x="725" y="79174"/>
                        <a:pt x="11876" y="921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orme libre 35">
                  <a:extLst>
                    <a:ext uri="{FF2B5EF4-FFF2-40B4-BE49-F238E27FC236}">
                      <a16:creationId xmlns:a16="http://schemas.microsoft.com/office/drawing/2014/main" id="{E7B91CCF-BC4A-B158-2ABD-DFECB1881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073" y="724829"/>
                  <a:ext cx="724830" cy="446049"/>
                </a:xfrm>
                <a:custGeom>
                  <a:avLst/>
                  <a:gdLst>
                    <a:gd name="T0" fmla="*/ 66908 w 724830"/>
                    <a:gd name="T1" fmla="*/ 66908 h 446049"/>
                    <a:gd name="T2" fmla="*/ 22303 w 724830"/>
                    <a:gd name="T3" fmla="*/ 156117 h 446049"/>
                    <a:gd name="T4" fmla="*/ 33454 w 724830"/>
                    <a:gd name="T5" fmla="*/ 200722 h 446049"/>
                    <a:gd name="T6" fmla="*/ 55756 w 724830"/>
                    <a:gd name="T7" fmla="*/ 223025 h 446049"/>
                    <a:gd name="T8" fmla="*/ 78059 w 724830"/>
                    <a:gd name="T9" fmla="*/ 312234 h 446049"/>
                    <a:gd name="T10" fmla="*/ 100361 w 724830"/>
                    <a:gd name="T11" fmla="*/ 379142 h 446049"/>
                    <a:gd name="T12" fmla="*/ 167269 w 724830"/>
                    <a:gd name="T13" fmla="*/ 412595 h 446049"/>
                    <a:gd name="T14" fmla="*/ 189571 w 724830"/>
                    <a:gd name="T15" fmla="*/ 434898 h 446049"/>
                    <a:gd name="T16" fmla="*/ 245327 w 724830"/>
                    <a:gd name="T17" fmla="*/ 446049 h 446049"/>
                    <a:gd name="T18" fmla="*/ 646771 w 724830"/>
                    <a:gd name="T19" fmla="*/ 434898 h 446049"/>
                    <a:gd name="T20" fmla="*/ 680225 w 724830"/>
                    <a:gd name="T21" fmla="*/ 412595 h 446049"/>
                    <a:gd name="T22" fmla="*/ 702527 w 724830"/>
                    <a:gd name="T23" fmla="*/ 379142 h 446049"/>
                    <a:gd name="T24" fmla="*/ 724830 w 724830"/>
                    <a:gd name="T25" fmla="*/ 356839 h 446049"/>
                    <a:gd name="T26" fmla="*/ 669074 w 724830"/>
                    <a:gd name="T27" fmla="*/ 178420 h 446049"/>
                    <a:gd name="T28" fmla="*/ 602166 w 724830"/>
                    <a:gd name="T29" fmla="*/ 156117 h 446049"/>
                    <a:gd name="T30" fmla="*/ 568713 w 724830"/>
                    <a:gd name="T31" fmla="*/ 133815 h 446049"/>
                    <a:gd name="T32" fmla="*/ 501805 w 724830"/>
                    <a:gd name="T33" fmla="*/ 111512 h 446049"/>
                    <a:gd name="T34" fmla="*/ 434898 w 724830"/>
                    <a:gd name="T35" fmla="*/ 66908 h 446049"/>
                    <a:gd name="T36" fmla="*/ 401444 w 724830"/>
                    <a:gd name="T37" fmla="*/ 55756 h 446049"/>
                    <a:gd name="T38" fmla="*/ 367991 w 724830"/>
                    <a:gd name="T39" fmla="*/ 33454 h 446049"/>
                    <a:gd name="T40" fmla="*/ 289932 w 724830"/>
                    <a:gd name="T41" fmla="*/ 11151 h 446049"/>
                    <a:gd name="T42" fmla="*/ 256478 w 724830"/>
                    <a:gd name="T43" fmla="*/ 0 h 446049"/>
                    <a:gd name="T44" fmla="*/ 100361 w 724830"/>
                    <a:gd name="T45" fmla="*/ 11151 h 446049"/>
                    <a:gd name="T46" fmla="*/ 66908 w 724830"/>
                    <a:gd name="T47" fmla="*/ 22303 h 446049"/>
                    <a:gd name="T48" fmla="*/ 0 w 724830"/>
                    <a:gd name="T49" fmla="*/ 44605 h 44604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24830"/>
                    <a:gd name="T76" fmla="*/ 0 h 446049"/>
                    <a:gd name="T77" fmla="*/ 724830 w 724830"/>
                    <a:gd name="T78" fmla="*/ 446049 h 44604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24830" h="446049">
                      <a:moveTo>
                        <a:pt x="66908" y="66908"/>
                      </a:moveTo>
                      <a:cubicBezTo>
                        <a:pt x="60607" y="77410"/>
                        <a:pt x="22303" y="132110"/>
                        <a:pt x="22303" y="156117"/>
                      </a:cubicBezTo>
                      <a:cubicBezTo>
                        <a:pt x="22303" y="171443"/>
                        <a:pt x="26600" y="187014"/>
                        <a:pt x="33454" y="200722"/>
                      </a:cubicBezTo>
                      <a:cubicBezTo>
                        <a:pt x="38156" y="210126"/>
                        <a:pt x="48322" y="215591"/>
                        <a:pt x="55756" y="223025"/>
                      </a:cubicBezTo>
                      <a:cubicBezTo>
                        <a:pt x="89583" y="324498"/>
                        <a:pt x="37705" y="164266"/>
                        <a:pt x="78059" y="312234"/>
                      </a:cubicBezTo>
                      <a:cubicBezTo>
                        <a:pt x="84244" y="334915"/>
                        <a:pt x="78058" y="371708"/>
                        <a:pt x="100361" y="379142"/>
                      </a:cubicBezTo>
                      <a:cubicBezTo>
                        <a:pt x="135694" y="390919"/>
                        <a:pt x="136389" y="387891"/>
                        <a:pt x="167269" y="412595"/>
                      </a:cubicBezTo>
                      <a:cubicBezTo>
                        <a:pt x="175479" y="419163"/>
                        <a:pt x="179908" y="430756"/>
                        <a:pt x="189571" y="434898"/>
                      </a:cubicBezTo>
                      <a:cubicBezTo>
                        <a:pt x="206992" y="442364"/>
                        <a:pt x="226742" y="442332"/>
                        <a:pt x="245327" y="446049"/>
                      </a:cubicBezTo>
                      <a:cubicBezTo>
                        <a:pt x="379142" y="442332"/>
                        <a:pt x="513299" y="445165"/>
                        <a:pt x="646771" y="434898"/>
                      </a:cubicBezTo>
                      <a:cubicBezTo>
                        <a:pt x="660134" y="433870"/>
                        <a:pt x="670748" y="422072"/>
                        <a:pt x="680225" y="412595"/>
                      </a:cubicBezTo>
                      <a:cubicBezTo>
                        <a:pt x="689702" y="403118"/>
                        <a:pt x="694155" y="389607"/>
                        <a:pt x="702527" y="379142"/>
                      </a:cubicBezTo>
                      <a:cubicBezTo>
                        <a:pt x="709095" y="370932"/>
                        <a:pt x="717396" y="364273"/>
                        <a:pt x="724830" y="356839"/>
                      </a:cubicBezTo>
                      <a:cubicBezTo>
                        <a:pt x="722000" y="328537"/>
                        <a:pt x="726514" y="197567"/>
                        <a:pt x="669074" y="178420"/>
                      </a:cubicBezTo>
                      <a:cubicBezTo>
                        <a:pt x="646771" y="170986"/>
                        <a:pt x="621727" y="169158"/>
                        <a:pt x="602166" y="156117"/>
                      </a:cubicBezTo>
                      <a:cubicBezTo>
                        <a:pt x="591015" y="148683"/>
                        <a:pt x="580960" y="139258"/>
                        <a:pt x="568713" y="133815"/>
                      </a:cubicBezTo>
                      <a:cubicBezTo>
                        <a:pt x="547230" y="124267"/>
                        <a:pt x="521366" y="124552"/>
                        <a:pt x="501805" y="111512"/>
                      </a:cubicBezTo>
                      <a:cubicBezTo>
                        <a:pt x="479503" y="96644"/>
                        <a:pt x="460326" y="75385"/>
                        <a:pt x="434898" y="66908"/>
                      </a:cubicBezTo>
                      <a:cubicBezTo>
                        <a:pt x="423747" y="63191"/>
                        <a:pt x="411958" y="61013"/>
                        <a:pt x="401444" y="55756"/>
                      </a:cubicBezTo>
                      <a:cubicBezTo>
                        <a:pt x="389457" y="49762"/>
                        <a:pt x="379978" y="39447"/>
                        <a:pt x="367991" y="33454"/>
                      </a:cubicBezTo>
                      <a:cubicBezTo>
                        <a:pt x="350171" y="24544"/>
                        <a:pt x="306599" y="15913"/>
                        <a:pt x="289932" y="11151"/>
                      </a:cubicBezTo>
                      <a:cubicBezTo>
                        <a:pt x="278630" y="7922"/>
                        <a:pt x="267629" y="3717"/>
                        <a:pt x="256478" y="0"/>
                      </a:cubicBezTo>
                      <a:cubicBezTo>
                        <a:pt x="204439" y="3717"/>
                        <a:pt x="152175" y="5055"/>
                        <a:pt x="100361" y="11151"/>
                      </a:cubicBezTo>
                      <a:cubicBezTo>
                        <a:pt x="88687" y="12524"/>
                        <a:pt x="78311" y="19452"/>
                        <a:pt x="66908" y="22303"/>
                      </a:cubicBezTo>
                      <a:cubicBezTo>
                        <a:pt x="1935" y="38547"/>
                        <a:pt x="25681" y="18926"/>
                        <a:pt x="0" y="4460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Freeform 69">
                <a:extLst>
                  <a:ext uri="{FF2B5EF4-FFF2-40B4-BE49-F238E27FC236}">
                    <a16:creationId xmlns:a16="http://schemas.microsoft.com/office/drawing/2014/main" id="{5CE7AD51-6FFC-EEAF-25DC-F8EEE5632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" y="1969"/>
                <a:ext cx="300" cy="384"/>
              </a:xfrm>
              <a:custGeom>
                <a:avLst/>
                <a:gdLst>
                  <a:gd name="T0" fmla="*/ 1 w 410"/>
                  <a:gd name="T1" fmla="*/ 1 h 520"/>
                  <a:gd name="T2" fmla="*/ 1 w 410"/>
                  <a:gd name="T3" fmla="*/ 1 h 520"/>
                  <a:gd name="T4" fmla="*/ 1 w 410"/>
                  <a:gd name="T5" fmla="*/ 1 h 520"/>
                  <a:gd name="T6" fmla="*/ 1 w 410"/>
                  <a:gd name="T7" fmla="*/ 0 h 520"/>
                  <a:gd name="T8" fmla="*/ 1 w 410"/>
                  <a:gd name="T9" fmla="*/ 1 h 520"/>
                  <a:gd name="T10" fmla="*/ 1 w 410"/>
                  <a:gd name="T11" fmla="*/ 1 h 520"/>
                  <a:gd name="T12" fmla="*/ 1 w 410"/>
                  <a:gd name="T13" fmla="*/ 1 h 520"/>
                  <a:gd name="T14" fmla="*/ 1 w 410"/>
                  <a:gd name="T15" fmla="*/ 1 h 520"/>
                  <a:gd name="T16" fmla="*/ 1 w 410"/>
                  <a:gd name="T17" fmla="*/ 1 h 520"/>
                  <a:gd name="T18" fmla="*/ 1 w 410"/>
                  <a:gd name="T19" fmla="*/ 1 h 520"/>
                  <a:gd name="T20" fmla="*/ 1 w 410"/>
                  <a:gd name="T21" fmla="*/ 1 h 520"/>
                  <a:gd name="T22" fmla="*/ 1 w 410"/>
                  <a:gd name="T23" fmla="*/ 1 h 520"/>
                  <a:gd name="T24" fmla="*/ 1 w 410"/>
                  <a:gd name="T25" fmla="*/ 1 h 520"/>
                  <a:gd name="T26" fmla="*/ 1 w 410"/>
                  <a:gd name="T27" fmla="*/ 1 h 520"/>
                  <a:gd name="T28" fmla="*/ 1 w 410"/>
                  <a:gd name="T29" fmla="*/ 1 h 520"/>
                  <a:gd name="T30" fmla="*/ 1 w 410"/>
                  <a:gd name="T31" fmla="*/ 1 h 520"/>
                  <a:gd name="T32" fmla="*/ 1 w 410"/>
                  <a:gd name="T33" fmla="*/ 1 h 520"/>
                  <a:gd name="T34" fmla="*/ 1 w 410"/>
                  <a:gd name="T35" fmla="*/ 1 h 520"/>
                  <a:gd name="T36" fmla="*/ 1 w 410"/>
                  <a:gd name="T37" fmla="*/ 1 h 520"/>
                  <a:gd name="T38" fmla="*/ 1 w 410"/>
                  <a:gd name="T39" fmla="*/ 1 h 520"/>
                  <a:gd name="T40" fmla="*/ 1 w 410"/>
                  <a:gd name="T41" fmla="*/ 1 h 520"/>
                  <a:gd name="T42" fmla="*/ 1 w 410"/>
                  <a:gd name="T43" fmla="*/ 1 h 520"/>
                  <a:gd name="T44" fmla="*/ 1 w 410"/>
                  <a:gd name="T45" fmla="*/ 1 h 520"/>
                  <a:gd name="T46" fmla="*/ 1 w 410"/>
                  <a:gd name="T47" fmla="*/ 1 h 520"/>
                  <a:gd name="T48" fmla="*/ 1 w 410"/>
                  <a:gd name="T49" fmla="*/ 1 h 520"/>
                  <a:gd name="T50" fmla="*/ 1 w 410"/>
                  <a:gd name="T51" fmla="*/ 1 h 520"/>
                  <a:gd name="T52" fmla="*/ 1 w 410"/>
                  <a:gd name="T53" fmla="*/ 1 h 520"/>
                  <a:gd name="T54" fmla="*/ 1 w 410"/>
                  <a:gd name="T55" fmla="*/ 1 h 520"/>
                  <a:gd name="T56" fmla="*/ 1 w 410"/>
                  <a:gd name="T57" fmla="*/ 1 h 520"/>
                  <a:gd name="T58" fmla="*/ 1 w 410"/>
                  <a:gd name="T59" fmla="*/ 1 h 520"/>
                  <a:gd name="T60" fmla="*/ 1 w 410"/>
                  <a:gd name="T61" fmla="*/ 1 h 52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10"/>
                  <a:gd name="T94" fmla="*/ 0 h 520"/>
                  <a:gd name="T95" fmla="*/ 410 w 410"/>
                  <a:gd name="T96" fmla="*/ 520 h 52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10" h="520">
                    <a:moveTo>
                      <a:pt x="404" y="116"/>
                    </a:moveTo>
                    <a:cubicBezTo>
                      <a:pt x="402" y="38"/>
                      <a:pt x="410" y="70"/>
                      <a:pt x="392" y="33"/>
                    </a:cubicBezTo>
                    <a:cubicBezTo>
                      <a:pt x="387" y="22"/>
                      <a:pt x="372" y="15"/>
                      <a:pt x="362" y="9"/>
                    </a:cubicBezTo>
                    <a:cubicBezTo>
                      <a:pt x="356" y="6"/>
                      <a:pt x="344" y="0"/>
                      <a:pt x="344" y="0"/>
                    </a:cubicBezTo>
                    <a:cubicBezTo>
                      <a:pt x="269" y="7"/>
                      <a:pt x="263" y="65"/>
                      <a:pt x="225" y="116"/>
                    </a:cubicBezTo>
                    <a:cubicBezTo>
                      <a:pt x="222" y="130"/>
                      <a:pt x="221" y="144"/>
                      <a:pt x="219" y="158"/>
                    </a:cubicBezTo>
                    <a:cubicBezTo>
                      <a:pt x="214" y="243"/>
                      <a:pt x="100" y="203"/>
                      <a:pt x="36" y="204"/>
                    </a:cubicBezTo>
                    <a:cubicBezTo>
                      <a:pt x="25" y="208"/>
                      <a:pt x="17" y="217"/>
                      <a:pt x="11" y="227"/>
                    </a:cubicBezTo>
                    <a:cubicBezTo>
                      <a:pt x="6" y="250"/>
                      <a:pt x="0" y="278"/>
                      <a:pt x="11" y="300"/>
                    </a:cubicBezTo>
                    <a:cubicBezTo>
                      <a:pt x="13" y="325"/>
                      <a:pt x="7" y="363"/>
                      <a:pt x="38" y="371"/>
                    </a:cubicBezTo>
                    <a:cubicBezTo>
                      <a:pt x="53" y="386"/>
                      <a:pt x="60" y="402"/>
                      <a:pt x="74" y="416"/>
                    </a:cubicBezTo>
                    <a:cubicBezTo>
                      <a:pt x="75" y="422"/>
                      <a:pt x="78" y="425"/>
                      <a:pt x="80" y="431"/>
                    </a:cubicBezTo>
                    <a:cubicBezTo>
                      <a:pt x="83" y="449"/>
                      <a:pt x="93" y="455"/>
                      <a:pt x="110" y="458"/>
                    </a:cubicBezTo>
                    <a:cubicBezTo>
                      <a:pt x="113" y="464"/>
                      <a:pt x="118" y="473"/>
                      <a:pt x="125" y="474"/>
                    </a:cubicBezTo>
                    <a:cubicBezTo>
                      <a:pt x="131" y="477"/>
                      <a:pt x="137" y="477"/>
                      <a:pt x="143" y="479"/>
                    </a:cubicBezTo>
                    <a:cubicBezTo>
                      <a:pt x="156" y="476"/>
                      <a:pt x="162" y="470"/>
                      <a:pt x="177" y="468"/>
                    </a:cubicBezTo>
                    <a:cubicBezTo>
                      <a:pt x="191" y="460"/>
                      <a:pt x="202" y="449"/>
                      <a:pt x="218" y="446"/>
                    </a:cubicBezTo>
                    <a:cubicBezTo>
                      <a:pt x="244" y="447"/>
                      <a:pt x="246" y="451"/>
                      <a:pt x="267" y="458"/>
                    </a:cubicBezTo>
                    <a:cubicBezTo>
                      <a:pt x="277" y="456"/>
                      <a:pt x="286" y="453"/>
                      <a:pt x="293" y="462"/>
                    </a:cubicBezTo>
                    <a:cubicBezTo>
                      <a:pt x="297" y="481"/>
                      <a:pt x="294" y="495"/>
                      <a:pt x="305" y="510"/>
                    </a:cubicBezTo>
                    <a:cubicBezTo>
                      <a:pt x="307" y="519"/>
                      <a:pt x="319" y="518"/>
                      <a:pt x="327" y="519"/>
                    </a:cubicBezTo>
                    <a:cubicBezTo>
                      <a:pt x="334" y="519"/>
                      <a:pt x="341" y="520"/>
                      <a:pt x="348" y="518"/>
                    </a:cubicBezTo>
                    <a:cubicBezTo>
                      <a:pt x="349" y="518"/>
                      <a:pt x="353" y="508"/>
                      <a:pt x="363" y="506"/>
                    </a:cubicBezTo>
                    <a:cubicBezTo>
                      <a:pt x="370" y="490"/>
                      <a:pt x="362" y="472"/>
                      <a:pt x="368" y="455"/>
                    </a:cubicBezTo>
                    <a:cubicBezTo>
                      <a:pt x="369" y="446"/>
                      <a:pt x="368" y="436"/>
                      <a:pt x="374" y="428"/>
                    </a:cubicBezTo>
                    <a:cubicBezTo>
                      <a:pt x="378" y="415"/>
                      <a:pt x="374" y="401"/>
                      <a:pt x="380" y="389"/>
                    </a:cubicBezTo>
                    <a:cubicBezTo>
                      <a:pt x="383" y="367"/>
                      <a:pt x="381" y="345"/>
                      <a:pt x="377" y="323"/>
                    </a:cubicBezTo>
                    <a:cubicBezTo>
                      <a:pt x="379" y="132"/>
                      <a:pt x="367" y="245"/>
                      <a:pt x="389" y="180"/>
                    </a:cubicBezTo>
                    <a:cubicBezTo>
                      <a:pt x="390" y="172"/>
                      <a:pt x="394" y="169"/>
                      <a:pt x="398" y="162"/>
                    </a:cubicBezTo>
                    <a:cubicBezTo>
                      <a:pt x="399" y="156"/>
                      <a:pt x="401" y="149"/>
                      <a:pt x="404" y="143"/>
                    </a:cubicBezTo>
                    <a:cubicBezTo>
                      <a:pt x="406" y="130"/>
                      <a:pt x="405" y="139"/>
                      <a:pt x="404" y="1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0">
                <a:extLst>
                  <a:ext uri="{FF2B5EF4-FFF2-40B4-BE49-F238E27FC236}">
                    <a16:creationId xmlns:a16="http://schemas.microsoft.com/office/drawing/2014/main" id="{F3E6CD95-2AD7-7AE1-A680-0A63F3381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404"/>
                <a:ext cx="313" cy="410"/>
              </a:xfrm>
              <a:custGeom>
                <a:avLst/>
                <a:gdLst>
                  <a:gd name="T0" fmla="*/ 1 w 429"/>
                  <a:gd name="T1" fmla="*/ 1 h 554"/>
                  <a:gd name="T2" fmla="*/ 1 w 429"/>
                  <a:gd name="T3" fmla="*/ 1 h 554"/>
                  <a:gd name="T4" fmla="*/ 1 w 429"/>
                  <a:gd name="T5" fmla="*/ 1 h 554"/>
                  <a:gd name="T6" fmla="*/ 1 w 429"/>
                  <a:gd name="T7" fmla="*/ 0 h 554"/>
                  <a:gd name="T8" fmla="*/ 1 w 429"/>
                  <a:gd name="T9" fmla="*/ 1 h 554"/>
                  <a:gd name="T10" fmla="*/ 1 w 429"/>
                  <a:gd name="T11" fmla="*/ 1 h 554"/>
                  <a:gd name="T12" fmla="*/ 1 w 429"/>
                  <a:gd name="T13" fmla="*/ 1 h 554"/>
                  <a:gd name="T14" fmla="*/ 1 w 429"/>
                  <a:gd name="T15" fmla="*/ 1 h 554"/>
                  <a:gd name="T16" fmla="*/ 1 w 429"/>
                  <a:gd name="T17" fmla="*/ 1 h 554"/>
                  <a:gd name="T18" fmla="*/ 1 w 429"/>
                  <a:gd name="T19" fmla="*/ 1 h 554"/>
                  <a:gd name="T20" fmla="*/ 1 w 429"/>
                  <a:gd name="T21" fmla="*/ 1 h 554"/>
                  <a:gd name="T22" fmla="*/ 1 w 429"/>
                  <a:gd name="T23" fmla="*/ 1 h 554"/>
                  <a:gd name="T24" fmla="*/ 1 w 429"/>
                  <a:gd name="T25" fmla="*/ 1 h 554"/>
                  <a:gd name="T26" fmla="*/ 1 w 429"/>
                  <a:gd name="T27" fmla="*/ 1 h 554"/>
                  <a:gd name="T28" fmla="*/ 1 w 429"/>
                  <a:gd name="T29" fmla="*/ 1 h 554"/>
                  <a:gd name="T30" fmla="*/ 1 w 429"/>
                  <a:gd name="T31" fmla="*/ 1 h 554"/>
                  <a:gd name="T32" fmla="*/ 1 w 429"/>
                  <a:gd name="T33" fmla="*/ 1 h 554"/>
                  <a:gd name="T34" fmla="*/ 1 w 429"/>
                  <a:gd name="T35" fmla="*/ 1 h 554"/>
                  <a:gd name="T36" fmla="*/ 1 w 429"/>
                  <a:gd name="T37" fmla="*/ 1 h 554"/>
                  <a:gd name="T38" fmla="*/ 1 w 429"/>
                  <a:gd name="T39" fmla="*/ 1 h 554"/>
                  <a:gd name="T40" fmla="*/ 1 w 429"/>
                  <a:gd name="T41" fmla="*/ 1 h 554"/>
                  <a:gd name="T42" fmla="*/ 1 w 429"/>
                  <a:gd name="T43" fmla="*/ 1 h 554"/>
                  <a:gd name="T44" fmla="*/ 1 w 429"/>
                  <a:gd name="T45" fmla="*/ 1 h 554"/>
                  <a:gd name="T46" fmla="*/ 1 w 429"/>
                  <a:gd name="T47" fmla="*/ 1 h 554"/>
                  <a:gd name="T48" fmla="*/ 1 w 429"/>
                  <a:gd name="T49" fmla="*/ 1 h 554"/>
                  <a:gd name="T50" fmla="*/ 1 w 429"/>
                  <a:gd name="T51" fmla="*/ 1 h 554"/>
                  <a:gd name="T52" fmla="*/ 1 w 429"/>
                  <a:gd name="T53" fmla="*/ 1 h 554"/>
                  <a:gd name="T54" fmla="*/ 1 w 429"/>
                  <a:gd name="T55" fmla="*/ 1 h 554"/>
                  <a:gd name="T56" fmla="*/ 1 w 429"/>
                  <a:gd name="T57" fmla="*/ 1 h 554"/>
                  <a:gd name="T58" fmla="*/ 1 w 429"/>
                  <a:gd name="T59" fmla="*/ 1 h 554"/>
                  <a:gd name="T60" fmla="*/ 1 w 429"/>
                  <a:gd name="T61" fmla="*/ 1 h 554"/>
                  <a:gd name="T62" fmla="*/ 1 w 429"/>
                  <a:gd name="T63" fmla="*/ 1 h 554"/>
                  <a:gd name="T64" fmla="*/ 1 w 429"/>
                  <a:gd name="T65" fmla="*/ 1 h 5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9"/>
                  <a:gd name="T100" fmla="*/ 0 h 554"/>
                  <a:gd name="T101" fmla="*/ 429 w 429"/>
                  <a:gd name="T102" fmla="*/ 554 h 5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9" h="554">
                    <a:moveTo>
                      <a:pt x="423" y="116"/>
                    </a:moveTo>
                    <a:cubicBezTo>
                      <a:pt x="421" y="38"/>
                      <a:pt x="429" y="70"/>
                      <a:pt x="411" y="33"/>
                    </a:cubicBezTo>
                    <a:cubicBezTo>
                      <a:pt x="406" y="22"/>
                      <a:pt x="391" y="15"/>
                      <a:pt x="381" y="9"/>
                    </a:cubicBezTo>
                    <a:cubicBezTo>
                      <a:pt x="375" y="6"/>
                      <a:pt x="363" y="0"/>
                      <a:pt x="363" y="0"/>
                    </a:cubicBezTo>
                    <a:cubicBezTo>
                      <a:pt x="331" y="28"/>
                      <a:pt x="311" y="145"/>
                      <a:pt x="261" y="171"/>
                    </a:cubicBezTo>
                    <a:cubicBezTo>
                      <a:pt x="230" y="201"/>
                      <a:pt x="226" y="183"/>
                      <a:pt x="177" y="182"/>
                    </a:cubicBezTo>
                    <a:cubicBezTo>
                      <a:pt x="149" y="182"/>
                      <a:pt x="69" y="118"/>
                      <a:pt x="46" y="102"/>
                    </a:cubicBezTo>
                    <a:cubicBezTo>
                      <a:pt x="23" y="86"/>
                      <a:pt x="40" y="77"/>
                      <a:pt x="37" y="83"/>
                    </a:cubicBezTo>
                    <a:cubicBezTo>
                      <a:pt x="32" y="168"/>
                      <a:pt x="89" y="139"/>
                      <a:pt x="25" y="140"/>
                    </a:cubicBezTo>
                    <a:cubicBezTo>
                      <a:pt x="14" y="144"/>
                      <a:pt x="36" y="217"/>
                      <a:pt x="30" y="227"/>
                    </a:cubicBezTo>
                    <a:cubicBezTo>
                      <a:pt x="25" y="250"/>
                      <a:pt x="19" y="278"/>
                      <a:pt x="30" y="300"/>
                    </a:cubicBezTo>
                    <a:cubicBezTo>
                      <a:pt x="32" y="325"/>
                      <a:pt x="0" y="451"/>
                      <a:pt x="31" y="459"/>
                    </a:cubicBezTo>
                    <a:cubicBezTo>
                      <a:pt x="46" y="474"/>
                      <a:pt x="47" y="424"/>
                      <a:pt x="61" y="438"/>
                    </a:cubicBezTo>
                    <a:cubicBezTo>
                      <a:pt x="62" y="444"/>
                      <a:pt x="97" y="425"/>
                      <a:pt x="99" y="431"/>
                    </a:cubicBezTo>
                    <a:cubicBezTo>
                      <a:pt x="102" y="449"/>
                      <a:pt x="112" y="455"/>
                      <a:pt x="129" y="458"/>
                    </a:cubicBezTo>
                    <a:cubicBezTo>
                      <a:pt x="132" y="464"/>
                      <a:pt x="137" y="473"/>
                      <a:pt x="144" y="474"/>
                    </a:cubicBezTo>
                    <a:cubicBezTo>
                      <a:pt x="150" y="477"/>
                      <a:pt x="156" y="477"/>
                      <a:pt x="162" y="479"/>
                    </a:cubicBezTo>
                    <a:cubicBezTo>
                      <a:pt x="175" y="476"/>
                      <a:pt x="181" y="470"/>
                      <a:pt x="196" y="468"/>
                    </a:cubicBezTo>
                    <a:cubicBezTo>
                      <a:pt x="210" y="460"/>
                      <a:pt x="221" y="449"/>
                      <a:pt x="237" y="446"/>
                    </a:cubicBezTo>
                    <a:cubicBezTo>
                      <a:pt x="263" y="447"/>
                      <a:pt x="265" y="451"/>
                      <a:pt x="286" y="458"/>
                    </a:cubicBezTo>
                    <a:cubicBezTo>
                      <a:pt x="296" y="456"/>
                      <a:pt x="305" y="453"/>
                      <a:pt x="312" y="462"/>
                    </a:cubicBezTo>
                    <a:cubicBezTo>
                      <a:pt x="316" y="481"/>
                      <a:pt x="292" y="399"/>
                      <a:pt x="303" y="414"/>
                    </a:cubicBezTo>
                    <a:cubicBezTo>
                      <a:pt x="305" y="423"/>
                      <a:pt x="323" y="457"/>
                      <a:pt x="331" y="458"/>
                    </a:cubicBezTo>
                    <a:cubicBezTo>
                      <a:pt x="338" y="458"/>
                      <a:pt x="341" y="425"/>
                      <a:pt x="348" y="423"/>
                    </a:cubicBezTo>
                    <a:cubicBezTo>
                      <a:pt x="342" y="554"/>
                      <a:pt x="353" y="454"/>
                      <a:pt x="363" y="452"/>
                    </a:cubicBezTo>
                    <a:cubicBezTo>
                      <a:pt x="370" y="436"/>
                      <a:pt x="381" y="472"/>
                      <a:pt x="387" y="455"/>
                    </a:cubicBezTo>
                    <a:cubicBezTo>
                      <a:pt x="388" y="446"/>
                      <a:pt x="387" y="436"/>
                      <a:pt x="393" y="428"/>
                    </a:cubicBezTo>
                    <a:cubicBezTo>
                      <a:pt x="397" y="415"/>
                      <a:pt x="393" y="401"/>
                      <a:pt x="399" y="389"/>
                    </a:cubicBezTo>
                    <a:cubicBezTo>
                      <a:pt x="402" y="367"/>
                      <a:pt x="400" y="345"/>
                      <a:pt x="396" y="323"/>
                    </a:cubicBezTo>
                    <a:cubicBezTo>
                      <a:pt x="398" y="132"/>
                      <a:pt x="386" y="245"/>
                      <a:pt x="408" y="180"/>
                    </a:cubicBezTo>
                    <a:cubicBezTo>
                      <a:pt x="409" y="172"/>
                      <a:pt x="413" y="169"/>
                      <a:pt x="417" y="162"/>
                    </a:cubicBezTo>
                    <a:cubicBezTo>
                      <a:pt x="418" y="156"/>
                      <a:pt x="420" y="149"/>
                      <a:pt x="423" y="143"/>
                    </a:cubicBezTo>
                    <a:cubicBezTo>
                      <a:pt x="425" y="130"/>
                      <a:pt x="424" y="139"/>
                      <a:pt x="423" y="1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71">
                <a:extLst>
                  <a:ext uri="{FF2B5EF4-FFF2-40B4-BE49-F238E27FC236}">
                    <a16:creationId xmlns:a16="http://schemas.microsoft.com/office/drawing/2014/main" id="{DC6BD1B2-47A2-5359-1EEB-2FC98FD0E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505"/>
                <a:ext cx="134" cy="2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ts val="2400"/>
                  </a:lnSpc>
                  <a:spcBef>
                    <a:spcPct val="100000"/>
                  </a:spcBef>
                  <a:buClr>
                    <a:schemeClr val="tx2"/>
                  </a:buClr>
                  <a:buSzPct val="75000"/>
                  <a:buFont typeface="Arial" panose="020B0604020202020204" pitchFamily="34" charset="0"/>
                  <a:buChar char="▌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lnSpc>
                    <a:spcPts val="2400"/>
                  </a:lnSpc>
                  <a:buClr>
                    <a:schemeClr val="tx1"/>
                  </a:buClr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lnSpc>
                    <a:spcPts val="2400"/>
                  </a:lnSpc>
                  <a:buSzPct val="90000"/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lnSpc>
                    <a:spcPts val="2400"/>
                  </a:lnSpc>
                  <a:buChar char="–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lnSpc>
                    <a:spcPts val="2400"/>
                  </a:lnSpc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E8E0C159-FB7F-E983-165D-DF37F4F43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625"/>
              <a:ext cx="50" cy="405"/>
            </a:xfrm>
            <a:prstGeom prst="leftBrace">
              <a:avLst>
                <a:gd name="adj1" fmla="val 6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7" name="Text Box 24">
              <a:extLst>
                <a:ext uri="{FF2B5EF4-FFF2-40B4-BE49-F238E27FC236}">
                  <a16:creationId xmlns:a16="http://schemas.microsoft.com/office/drawing/2014/main" id="{0D396E55-0A00-F236-A656-9E11D1EC2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24"/>
              <a:ext cx="32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fr-FR" altLang="fr-FR" sz="1400" b="1">
                  <a:latin typeface="Georgia" panose="02040502050405020303" pitchFamily="18" charset="0"/>
                  <a:ea typeface="ＭＳ Ｐゴシック" panose="020B0600070205080204" pitchFamily="34" charset="-128"/>
                </a:rPr>
                <a:t>Villi</a:t>
              </a:r>
            </a:p>
          </p:txBody>
        </p:sp>
        <p:sp>
          <p:nvSpPr>
            <p:cNvPr id="18" name="Text Box 25">
              <a:extLst>
                <a:ext uri="{FF2B5EF4-FFF2-40B4-BE49-F238E27FC236}">
                  <a16:creationId xmlns:a16="http://schemas.microsoft.com/office/drawing/2014/main" id="{4E35F6E2-BDD4-A1BE-A486-252AD33E4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" y="2713"/>
              <a:ext cx="3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fr-FR" altLang="fr-FR" sz="1400" b="1">
                  <a:latin typeface="Georgia" panose="02040502050405020303" pitchFamily="18" charset="0"/>
                  <a:ea typeface="ＭＳ Ｐゴシック" panose="020B0600070205080204" pitchFamily="34" charset="-128"/>
                </a:rPr>
                <a:t>Crypt</a:t>
              </a:r>
            </a:p>
          </p:txBody>
        </p:sp>
        <p:sp>
          <p:nvSpPr>
            <p:cNvPr id="19" name="AutoShape 26">
              <a:extLst>
                <a:ext uri="{FF2B5EF4-FFF2-40B4-BE49-F238E27FC236}">
                  <a16:creationId xmlns:a16="http://schemas.microsoft.com/office/drawing/2014/main" id="{18A65618-2940-E509-A4E3-2ABCD2C27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888"/>
              <a:ext cx="91" cy="726"/>
            </a:xfrm>
            <a:prstGeom prst="leftBrace">
              <a:avLst>
                <a:gd name="adj1" fmla="val 664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panose="020B0604020202020204" pitchFamily="34" charset="0"/>
                <a:buChar char="▌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lnSpc>
                  <a:spcPts val="2400"/>
                </a:lnSpc>
                <a:buSzPct val="9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30" name="Oval 27">
            <a:extLst>
              <a:ext uri="{FF2B5EF4-FFF2-40B4-BE49-F238E27FC236}">
                <a16:creationId xmlns:a16="http://schemas.microsoft.com/office/drawing/2014/main" id="{19C571AA-74D2-28F6-EF85-414FEEBA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725" y="3518292"/>
            <a:ext cx="504825" cy="702429"/>
          </a:xfrm>
          <a:prstGeom prst="ellipse">
            <a:avLst/>
          </a:prstGeom>
          <a:solidFill>
            <a:srgbClr val="00FF00">
              <a:alpha val="12941"/>
            </a:srgbClr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23357FD1-0691-8D60-6B76-ACCA500C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76" y="4294984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altLang="fr-F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  <a:ea typeface="ＭＳ Ｐゴシック" pitchFamily="34" charset="-128"/>
              </a:rPr>
              <a:t>Compartiment à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fr-FR" altLang="fr-F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  <a:ea typeface="ＭＳ Ｐゴシック" pitchFamily="34" charset="-128"/>
              </a:rPr>
              <a:t>fort taux de prolifération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AB61C34-2CFA-6169-0AEA-D7B790372252}"/>
              </a:ext>
            </a:extLst>
          </p:cNvPr>
          <p:cNvCxnSpPr/>
          <p:nvPr/>
        </p:nvCxnSpPr>
        <p:spPr>
          <a:xfrm flipV="1">
            <a:off x="2495813" y="2227263"/>
            <a:ext cx="0" cy="1317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78339CB3-A6ED-1A59-0035-DB51FFA65DF8}"/>
              </a:ext>
            </a:extLst>
          </p:cNvPr>
          <p:cNvSpPr txBox="1"/>
          <p:nvPr/>
        </p:nvSpPr>
        <p:spPr>
          <a:xfrm>
            <a:off x="2488705" y="2598684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24h</a:t>
            </a:r>
            <a:endParaRPr lang="en-US" dirty="0">
              <a:latin typeface="+mn-lt"/>
            </a:endParaRP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0DF9E335-70CA-4C0E-DC99-B61DA0C9E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329" y="2486490"/>
            <a:ext cx="35092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 dirty="0">
                <a:solidFill>
                  <a:srgbClr val="00000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Mort des cellules proliférantes des cryptes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 dirty="0">
                <a:solidFill>
                  <a:srgbClr val="00000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Stérilisation des cryptes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 dirty="0">
                <a:solidFill>
                  <a:srgbClr val="00000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Dénudation villositaire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 dirty="0">
                <a:solidFill>
                  <a:srgbClr val="00000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perte de la muqueuse très rapide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279500E-491B-1937-CCA8-7A4ED289797E}"/>
              </a:ext>
            </a:extLst>
          </p:cNvPr>
          <p:cNvSpPr txBox="1"/>
          <p:nvPr/>
        </p:nvSpPr>
        <p:spPr>
          <a:xfrm>
            <a:off x="3932881" y="1063712"/>
            <a:ext cx="4338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Concept historique  (1960’s  à 2000) dit de la cellule cible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Les lésions digestives sont causées par la déplétion des cellules souches proliférantes de la crypte </a:t>
            </a:r>
          </a:p>
        </p:txBody>
      </p: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B16B35F3-D4EB-59D4-E919-3E8D8F3630D8}"/>
              </a:ext>
            </a:extLst>
          </p:cNvPr>
          <p:cNvSpPr txBox="1">
            <a:spLocks/>
          </p:cNvSpPr>
          <p:nvPr/>
        </p:nvSpPr>
        <p:spPr>
          <a:xfrm>
            <a:off x="8585198" y="4869656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9738E-2205-B5E2-4FAF-F5A0A4CB666E}"/>
              </a:ext>
            </a:extLst>
          </p:cNvPr>
          <p:cNvSpPr txBox="1"/>
          <p:nvPr/>
        </p:nvSpPr>
        <p:spPr>
          <a:xfrm>
            <a:off x="3816725" y="3718394"/>
            <a:ext cx="544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PROTEGER que ces cellules de la mort ne suffit pas !!!!! </a:t>
            </a:r>
            <a:endParaRPr lang="en-US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B40F9D-247C-11CD-768A-CA3C203BA7BE}"/>
              </a:ext>
            </a:extLst>
          </p:cNvPr>
          <p:cNvSpPr txBox="1"/>
          <p:nvPr/>
        </p:nvSpPr>
        <p:spPr>
          <a:xfrm>
            <a:off x="2161316" y="40119"/>
            <a:ext cx="473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Du concept de la cellule cible aux effets intégrés </a:t>
            </a:r>
            <a:endParaRPr lang="en-US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39058D-768B-9D31-F31E-25C712DB06C0}"/>
              </a:ext>
            </a:extLst>
          </p:cNvPr>
          <p:cNvSpPr txBox="1"/>
          <p:nvPr/>
        </p:nvSpPr>
        <p:spPr>
          <a:xfrm>
            <a:off x="1375158" y="35679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~ 1960</a:t>
            </a:r>
            <a:endParaRPr lang="en-US" dirty="0">
              <a:latin typeface="+mn-lt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35BB2A9-41FA-DB15-B36B-7A4E63267592}"/>
              </a:ext>
            </a:extLst>
          </p:cNvPr>
          <p:cNvCxnSpPr>
            <a:cxnSpLocks/>
          </p:cNvCxnSpPr>
          <p:nvPr/>
        </p:nvCxnSpPr>
        <p:spPr>
          <a:xfrm>
            <a:off x="2321859" y="541458"/>
            <a:ext cx="40624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1DCFF86-2C40-D6A5-0A1D-E033F23FCA5D}"/>
              </a:ext>
            </a:extLst>
          </p:cNvPr>
          <p:cNvSpPr txBox="1"/>
          <p:nvPr/>
        </p:nvSpPr>
        <p:spPr>
          <a:xfrm>
            <a:off x="6384308" y="35679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~ 2020</a:t>
            </a:r>
            <a:endParaRPr lang="en-US" dirty="0"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37FA8C-F5DD-F752-4AAD-C1F8C0FC6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618" y="4355132"/>
            <a:ext cx="2658086" cy="49381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AA66323-9C97-9AD8-8F67-2453390D2832}"/>
              </a:ext>
            </a:extLst>
          </p:cNvPr>
          <p:cNvCxnSpPr/>
          <p:nvPr/>
        </p:nvCxnSpPr>
        <p:spPr>
          <a:xfrm>
            <a:off x="6296098" y="4130893"/>
            <a:ext cx="0" cy="164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39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0CD8D3-1E15-76FC-FD18-593CBD40E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ACB199C-475B-6CB3-91E5-CE3AD9DBE16B}"/>
              </a:ext>
            </a:extLst>
          </p:cNvPr>
          <p:cNvSpPr txBox="1">
            <a:spLocks/>
          </p:cNvSpPr>
          <p:nvPr/>
        </p:nvSpPr>
        <p:spPr>
          <a:xfrm>
            <a:off x="8623298" y="3532210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7" name="Picture 81" descr="radiatt">
            <a:hlinkClick r:id="rId2"/>
            <a:extLst>
              <a:ext uri="{FF2B5EF4-FFF2-40B4-BE49-F238E27FC236}">
                <a16:creationId xmlns:a16="http://schemas.microsoft.com/office/drawing/2014/main" id="{1F97D985-A444-8F49-4028-AF65B4B1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" y="4420195"/>
            <a:ext cx="385286" cy="4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2">
            <a:extLst>
              <a:ext uri="{FF2B5EF4-FFF2-40B4-BE49-F238E27FC236}">
                <a16:creationId xmlns:a16="http://schemas.microsoft.com/office/drawing/2014/main" id="{A4E866D1-7319-6157-7EC4-5EC73DD10D9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8863" y="4384716"/>
            <a:ext cx="207841" cy="361020"/>
          </a:xfrm>
          <a:prstGeom prst="lightningBolt">
            <a:avLst/>
          </a:prstGeom>
          <a:solidFill>
            <a:srgbClr val="91B1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ＭＳ Ｐゴシック" pitchFamily="34" charset="-128"/>
            </a:endParaRPr>
          </a:p>
        </p:txBody>
      </p:sp>
      <p:sp>
        <p:nvSpPr>
          <p:cNvPr id="9" name="Text Box 83">
            <a:extLst>
              <a:ext uri="{FF2B5EF4-FFF2-40B4-BE49-F238E27FC236}">
                <a16:creationId xmlns:a16="http://schemas.microsoft.com/office/drawing/2014/main" id="{5C56945E-203D-BB4C-4EDE-3EFD4EC74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98" y="3981555"/>
            <a:ext cx="184042" cy="3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fr-FR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ectangle 60">
            <a:extLst>
              <a:ext uri="{FF2B5EF4-FFF2-40B4-BE49-F238E27FC236}">
                <a16:creationId xmlns:a16="http://schemas.microsoft.com/office/drawing/2014/main" id="{464A775B-5D73-568E-20F2-060DAD656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98" y="22160"/>
            <a:ext cx="7567200" cy="576768"/>
          </a:xfrm>
          <a:prstGeom prst="rect">
            <a:avLst/>
          </a:prstGeom>
          <a:solidFill>
            <a:srgbClr val="91B1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57263"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957263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957263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957263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957263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957263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957263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957263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957263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57263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5793C9"/>
              </a:buClr>
              <a:buSzPct val="75000"/>
              <a:buFont typeface="Arial" pitchFamily="34" charset="0"/>
              <a:buNone/>
              <a:tabLst/>
              <a:defRPr/>
            </a:pP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ＭＳ Ｐゴシック" pitchFamily="34" charset="-128"/>
              </a:rPr>
              <a:t>Réponse complexe </a:t>
            </a:r>
            <a:b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ＭＳ Ｐゴシック" pitchFamily="34" charset="-128"/>
              </a:rPr>
            </a:br>
            <a:r>
              <a:rPr kumimoji="0" lang="fr-FR" alt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ＭＳ Ｐゴシック" pitchFamily="34" charset="-128"/>
              </a:rPr>
              <a:t> multicellulaire, multi-compartiments,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</a:rPr>
              <a:t>orchestrée dans l’espace et dans le temps</a:t>
            </a:r>
          </a:p>
        </p:txBody>
      </p:sp>
      <p:sp>
        <p:nvSpPr>
          <p:cNvPr id="11" name="Line 69">
            <a:extLst>
              <a:ext uri="{FF2B5EF4-FFF2-40B4-BE49-F238E27FC236}">
                <a16:creationId xmlns:a16="http://schemas.microsoft.com/office/drawing/2014/main" id="{D22B7170-B2D1-0894-4A33-11AE0475A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950" y="4437761"/>
            <a:ext cx="7682181" cy="0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Line 70">
            <a:extLst>
              <a:ext uri="{FF2B5EF4-FFF2-40B4-BE49-F238E27FC236}">
                <a16:creationId xmlns:a16="http://schemas.microsoft.com/office/drawing/2014/main" id="{C3CB5CDD-2BCF-6BA5-37CD-1D55C03C4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2709" y="4348345"/>
            <a:ext cx="0" cy="178833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Line 71">
            <a:extLst>
              <a:ext uri="{FF2B5EF4-FFF2-40B4-BE49-F238E27FC236}">
                <a16:creationId xmlns:a16="http://schemas.microsoft.com/office/drawing/2014/main" id="{AB460DF6-0015-8039-3EFD-3A2458EB3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8468" y="4348345"/>
            <a:ext cx="0" cy="178833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Line 72">
            <a:extLst>
              <a:ext uri="{FF2B5EF4-FFF2-40B4-BE49-F238E27FC236}">
                <a16:creationId xmlns:a16="http://schemas.microsoft.com/office/drawing/2014/main" id="{5419191E-2983-2AE6-CB98-992593193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227" y="4348345"/>
            <a:ext cx="0" cy="178833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Line 73">
            <a:extLst>
              <a:ext uri="{FF2B5EF4-FFF2-40B4-BE49-F238E27FC236}">
                <a16:creationId xmlns:a16="http://schemas.microsoft.com/office/drawing/2014/main" id="{363C5E09-8E7C-AFD5-593F-EAD057B31A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9986" y="4348345"/>
            <a:ext cx="0" cy="178833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Line 74">
            <a:extLst>
              <a:ext uri="{FF2B5EF4-FFF2-40B4-BE49-F238E27FC236}">
                <a16:creationId xmlns:a16="http://schemas.microsoft.com/office/drawing/2014/main" id="{824251DB-8ACD-DDD5-DD28-1E95F3BC5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5745" y="4348345"/>
            <a:ext cx="0" cy="178833"/>
          </a:xfrm>
          <a:prstGeom prst="line">
            <a:avLst/>
          </a:prstGeom>
          <a:noFill/>
          <a:ln w="9525">
            <a:solidFill>
              <a:srgbClr val="5793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 Box 75">
            <a:extLst>
              <a:ext uri="{FF2B5EF4-FFF2-40B4-BE49-F238E27FC236}">
                <a16:creationId xmlns:a16="http://schemas.microsoft.com/office/drawing/2014/main" id="{70AA7CF3-950A-A44A-4831-168D6C276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0" y="4147157"/>
            <a:ext cx="845645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minutes</a:t>
            </a:r>
          </a:p>
        </p:txBody>
      </p:sp>
      <p:sp>
        <p:nvSpPr>
          <p:cNvPr id="18" name="Text Box 76">
            <a:extLst>
              <a:ext uri="{FF2B5EF4-FFF2-40B4-BE49-F238E27FC236}">
                <a16:creationId xmlns:a16="http://schemas.microsoft.com/office/drawing/2014/main" id="{F9090F75-7B18-CBA8-2FB5-C6A2E8AC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893" y="4147157"/>
            <a:ext cx="750483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heures</a:t>
            </a:r>
          </a:p>
        </p:txBody>
      </p:sp>
      <p:sp>
        <p:nvSpPr>
          <p:cNvPr id="19" name="Text Box 77">
            <a:extLst>
              <a:ext uri="{FF2B5EF4-FFF2-40B4-BE49-F238E27FC236}">
                <a16:creationId xmlns:a16="http://schemas.microsoft.com/office/drawing/2014/main" id="{6FA13D15-00DD-4CF7-193F-182C63011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466" y="4147157"/>
            <a:ext cx="605577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jours</a:t>
            </a:r>
          </a:p>
        </p:txBody>
      </p:sp>
      <p:sp>
        <p:nvSpPr>
          <p:cNvPr id="20" name="Text Box 78">
            <a:extLst>
              <a:ext uri="{FF2B5EF4-FFF2-40B4-BE49-F238E27FC236}">
                <a16:creationId xmlns:a16="http://schemas.microsoft.com/office/drawing/2014/main" id="{2F8AF012-2540-EE92-F07B-81EAB4C79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854" y="4147157"/>
            <a:ext cx="945133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semaines</a:t>
            </a:r>
          </a:p>
        </p:txBody>
      </p:sp>
      <p:sp>
        <p:nvSpPr>
          <p:cNvPr id="21" name="Text Box 79">
            <a:extLst>
              <a:ext uri="{FF2B5EF4-FFF2-40B4-BE49-F238E27FC236}">
                <a16:creationId xmlns:a16="http://schemas.microsoft.com/office/drawing/2014/main" id="{779EC685-72EE-8FA1-BC68-CC1CEDD2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844" y="4147157"/>
            <a:ext cx="620717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mois </a:t>
            </a:r>
          </a:p>
        </p:txBody>
      </p:sp>
      <p:sp>
        <p:nvSpPr>
          <p:cNvPr id="22" name="Text Box 80">
            <a:extLst>
              <a:ext uri="{FF2B5EF4-FFF2-40B4-BE49-F238E27FC236}">
                <a16:creationId xmlns:a16="http://schemas.microsoft.com/office/drawing/2014/main" id="{C226040A-2486-C298-18A6-0AAC6A3B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697" y="4147157"/>
            <a:ext cx="769948" cy="3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années</a:t>
            </a:r>
          </a:p>
        </p:txBody>
      </p:sp>
      <p:sp>
        <p:nvSpPr>
          <p:cNvPr id="23" name="Text Box 103">
            <a:extLst>
              <a:ext uri="{FF2B5EF4-FFF2-40B4-BE49-F238E27FC236}">
                <a16:creationId xmlns:a16="http://schemas.microsoft.com/office/drawing/2014/main" id="{9D9CABE9-BEEE-FAC8-4391-6D6749D65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850" y="4496407"/>
            <a:ext cx="5551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itchFamily="34" charset="0"/>
              <a:buChar char="▌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dirty="0">
                <a:solidFill>
                  <a:srgbClr val="000000"/>
                </a:solidFill>
                <a:ea typeface="ＭＳ Ｐゴシック" pitchFamily="34" charset="-128"/>
              </a:rPr>
              <a:t>Initiation et progression des lésions radio-induites aux fortes doses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6A31A17-4673-CCEE-1677-B13592381484}"/>
              </a:ext>
            </a:extLst>
          </p:cNvPr>
          <p:cNvGrpSpPr/>
          <p:nvPr/>
        </p:nvGrpSpPr>
        <p:grpSpPr>
          <a:xfrm>
            <a:off x="845288" y="586812"/>
            <a:ext cx="7185357" cy="3542975"/>
            <a:chOff x="453470" y="142766"/>
            <a:chExt cx="8017127" cy="3989489"/>
          </a:xfrm>
        </p:grpSpPr>
        <p:sp>
          <p:nvSpPr>
            <p:cNvPr id="25" name="Rectangle à coins arrondis 23">
              <a:extLst>
                <a:ext uri="{FF2B5EF4-FFF2-40B4-BE49-F238E27FC236}">
                  <a16:creationId xmlns:a16="http://schemas.microsoft.com/office/drawing/2014/main" id="{BE594BB4-2904-D651-EB8D-43C6F3444C07}"/>
                </a:ext>
              </a:extLst>
            </p:cNvPr>
            <p:cNvSpPr/>
            <p:nvPr/>
          </p:nvSpPr>
          <p:spPr>
            <a:xfrm>
              <a:off x="453470" y="142766"/>
              <a:ext cx="1905231" cy="3989489"/>
            </a:xfrm>
            <a:prstGeom prst="roundRect">
              <a:avLst/>
            </a:prstGeom>
            <a:solidFill>
              <a:srgbClr val="ECAFB5">
                <a:alpha val="34902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9E47DB9-1E44-C26A-1542-B1C252B5019D}"/>
                </a:ext>
              </a:extLst>
            </p:cNvPr>
            <p:cNvSpPr/>
            <p:nvPr/>
          </p:nvSpPr>
          <p:spPr>
            <a:xfrm>
              <a:off x="2704472" y="344921"/>
              <a:ext cx="4192516" cy="3772914"/>
            </a:xfrm>
            <a:prstGeom prst="ellipse">
              <a:avLst/>
            </a:prstGeom>
            <a:solidFill>
              <a:srgbClr val="91B1D9">
                <a:alpha val="1686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7" name="Rectangle à coins arrondis 25">
              <a:extLst>
                <a:ext uri="{FF2B5EF4-FFF2-40B4-BE49-F238E27FC236}">
                  <a16:creationId xmlns:a16="http://schemas.microsoft.com/office/drawing/2014/main" id="{BB8A7E9D-7508-511B-E0B4-BD3DE171E6E5}"/>
                </a:ext>
              </a:extLst>
            </p:cNvPr>
            <p:cNvSpPr/>
            <p:nvPr/>
          </p:nvSpPr>
          <p:spPr>
            <a:xfrm>
              <a:off x="656067" y="3250269"/>
              <a:ext cx="1527142" cy="791851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Dommages à l’ADN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Réparation/Mort/Survie cellulaire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" name="Rectangle à coins arrondis 26">
              <a:extLst>
                <a:ext uri="{FF2B5EF4-FFF2-40B4-BE49-F238E27FC236}">
                  <a16:creationId xmlns:a16="http://schemas.microsoft.com/office/drawing/2014/main" id="{1B1D1729-EF50-66A3-765F-896626818092}"/>
                </a:ext>
              </a:extLst>
            </p:cNvPr>
            <p:cNvSpPr/>
            <p:nvPr/>
          </p:nvSpPr>
          <p:spPr>
            <a:xfrm>
              <a:off x="656067" y="2495361"/>
              <a:ext cx="1527142" cy="603315"/>
            </a:xfrm>
            <a:prstGeom prst="roundRect">
              <a:avLst/>
            </a:prstGeom>
            <a:solidFill>
              <a:srgbClr val="CCFF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Recrutement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des cellules circulantes</a:t>
              </a:r>
            </a:p>
          </p:txBody>
        </p:sp>
        <p:sp>
          <p:nvSpPr>
            <p:cNvPr id="29" name="Rectangle à coins arrondis 27">
              <a:extLst>
                <a:ext uri="{FF2B5EF4-FFF2-40B4-BE49-F238E27FC236}">
                  <a16:creationId xmlns:a16="http://schemas.microsoft.com/office/drawing/2014/main" id="{D6619608-FF2F-6E3F-958B-5AECB10BE8FA}"/>
                </a:ext>
              </a:extLst>
            </p:cNvPr>
            <p:cNvSpPr/>
            <p:nvPr/>
          </p:nvSpPr>
          <p:spPr>
            <a:xfrm>
              <a:off x="656067" y="1827352"/>
              <a:ext cx="1527142" cy="556181"/>
            </a:xfrm>
            <a:prstGeom prst="roundRect">
              <a:avLst/>
            </a:prstGeom>
            <a:solidFill>
              <a:srgbClr val="FFFF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Réponse inflammatoire</a:t>
              </a:r>
            </a:p>
          </p:txBody>
        </p:sp>
        <p:sp>
          <p:nvSpPr>
            <p:cNvPr id="30" name="Rectangle à coins arrondis 28">
              <a:extLst>
                <a:ext uri="{FF2B5EF4-FFF2-40B4-BE49-F238E27FC236}">
                  <a16:creationId xmlns:a16="http://schemas.microsoft.com/office/drawing/2014/main" id="{D6AE0258-1395-3B56-4FA0-9814369877DD}"/>
                </a:ext>
              </a:extLst>
            </p:cNvPr>
            <p:cNvSpPr/>
            <p:nvPr/>
          </p:nvSpPr>
          <p:spPr>
            <a:xfrm>
              <a:off x="656067" y="1173746"/>
              <a:ext cx="1527142" cy="537328"/>
            </a:xfrm>
            <a:prstGeom prst="roundRect">
              <a:avLst/>
            </a:prstGeom>
            <a:solidFill>
              <a:srgbClr val="FFCC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Activation de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l’endothélium</a:t>
              </a:r>
            </a:p>
          </p:txBody>
        </p:sp>
        <p:sp>
          <p:nvSpPr>
            <p:cNvPr id="31" name="Rectangle à coins arrondis 29">
              <a:extLst>
                <a:ext uri="{FF2B5EF4-FFF2-40B4-BE49-F238E27FC236}">
                  <a16:creationId xmlns:a16="http://schemas.microsoft.com/office/drawing/2014/main" id="{0BC3B182-D574-23C5-C749-7252DE1A9B94}"/>
                </a:ext>
              </a:extLst>
            </p:cNvPr>
            <p:cNvSpPr/>
            <p:nvPr/>
          </p:nvSpPr>
          <p:spPr>
            <a:xfrm>
              <a:off x="656067" y="256028"/>
              <a:ext cx="1527142" cy="791851"/>
            </a:xfrm>
            <a:prstGeom prst="roundRect">
              <a:avLst/>
            </a:prstGeom>
            <a:gradFill flip="none" rotWithShape="1">
              <a:gsLst>
                <a:gs pos="0">
                  <a:srgbClr val="91B1D9">
                    <a:tint val="66000"/>
                    <a:satMod val="160000"/>
                  </a:srgbClr>
                </a:gs>
                <a:gs pos="50000">
                  <a:srgbClr val="91B1D9">
                    <a:tint val="44500"/>
                    <a:satMod val="160000"/>
                  </a:srgbClr>
                </a:gs>
                <a:gs pos="100000">
                  <a:srgbClr val="91B1D9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Activation du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système de coagulation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2" name="Rectangle à coins arrondis 30">
              <a:extLst>
                <a:ext uri="{FF2B5EF4-FFF2-40B4-BE49-F238E27FC236}">
                  <a16:creationId xmlns:a16="http://schemas.microsoft.com/office/drawing/2014/main" id="{8921F68D-0D32-2049-EA59-68F06E553C14}"/>
                </a:ext>
              </a:extLst>
            </p:cNvPr>
            <p:cNvSpPr/>
            <p:nvPr/>
          </p:nvSpPr>
          <p:spPr>
            <a:xfrm>
              <a:off x="3700547" y="775151"/>
              <a:ext cx="1815172" cy="609698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Différenciation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myofibroblastique</a:t>
              </a:r>
              <a:endParaRPr kumimoji="0" lang="fr-FR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3" name="Rectangle à coins arrondis 31">
              <a:extLst>
                <a:ext uri="{FF2B5EF4-FFF2-40B4-BE49-F238E27FC236}">
                  <a16:creationId xmlns:a16="http://schemas.microsoft.com/office/drawing/2014/main" id="{9CE1CFE0-BCDB-486C-9DCE-FAD0A7EAC631}"/>
                </a:ext>
              </a:extLst>
            </p:cNvPr>
            <p:cNvSpPr/>
            <p:nvPr/>
          </p:nvSpPr>
          <p:spPr>
            <a:xfrm>
              <a:off x="3249109" y="1500024"/>
              <a:ext cx="1192445" cy="437366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Angiogenèse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4" name="Rectangle à coins arrondis 32">
              <a:extLst>
                <a:ext uri="{FF2B5EF4-FFF2-40B4-BE49-F238E27FC236}">
                  <a16:creationId xmlns:a16="http://schemas.microsoft.com/office/drawing/2014/main" id="{1EC8F873-7FE1-EBAA-6F6D-DC0F0BAA1D72}"/>
                </a:ext>
              </a:extLst>
            </p:cNvPr>
            <p:cNvSpPr/>
            <p:nvPr/>
          </p:nvSpPr>
          <p:spPr>
            <a:xfrm>
              <a:off x="5426210" y="1471821"/>
              <a:ext cx="1193853" cy="610959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Transition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EMT, </a:t>
              </a:r>
              <a:r>
                <a:rPr kumimoji="0" lang="fr-FR" alt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EndoMT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5" name="Rectangle à coins arrondis 33">
              <a:extLst>
                <a:ext uri="{FF2B5EF4-FFF2-40B4-BE49-F238E27FC236}">
                  <a16:creationId xmlns:a16="http://schemas.microsoft.com/office/drawing/2014/main" id="{8CA0E3D3-3F13-7BEF-616A-92D880A68451}"/>
                </a:ext>
              </a:extLst>
            </p:cNvPr>
            <p:cNvSpPr/>
            <p:nvPr/>
          </p:nvSpPr>
          <p:spPr>
            <a:xfrm>
              <a:off x="3032469" y="2548429"/>
              <a:ext cx="1070574" cy="412247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Senescence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6" name="Rectangle à coins arrondis 34">
              <a:extLst>
                <a:ext uri="{FF2B5EF4-FFF2-40B4-BE49-F238E27FC236}">
                  <a16:creationId xmlns:a16="http://schemas.microsoft.com/office/drawing/2014/main" id="{3FBD7C27-114D-4048-5606-8B67BE1E07E9}"/>
                </a:ext>
              </a:extLst>
            </p:cNvPr>
            <p:cNvSpPr/>
            <p:nvPr/>
          </p:nvSpPr>
          <p:spPr>
            <a:xfrm>
              <a:off x="2806487" y="1989930"/>
              <a:ext cx="895796" cy="459117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Hypoxie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Rectangle à coins arrondis 35">
              <a:extLst>
                <a:ext uri="{FF2B5EF4-FFF2-40B4-BE49-F238E27FC236}">
                  <a16:creationId xmlns:a16="http://schemas.microsoft.com/office/drawing/2014/main" id="{420E9A1B-57DA-5148-D1D7-BDA16BE1838C}"/>
                </a:ext>
              </a:extLst>
            </p:cNvPr>
            <p:cNvSpPr/>
            <p:nvPr/>
          </p:nvSpPr>
          <p:spPr>
            <a:xfrm>
              <a:off x="3361735" y="3050092"/>
              <a:ext cx="1512862" cy="479784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Polarisation macrophages 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8" name="Rectangle à coins arrondis 36">
              <a:extLst>
                <a:ext uri="{FF2B5EF4-FFF2-40B4-BE49-F238E27FC236}">
                  <a16:creationId xmlns:a16="http://schemas.microsoft.com/office/drawing/2014/main" id="{E165B8AD-9579-9F63-67D6-415AB9055837}"/>
                </a:ext>
              </a:extLst>
            </p:cNvPr>
            <p:cNvSpPr/>
            <p:nvPr/>
          </p:nvSpPr>
          <p:spPr>
            <a:xfrm>
              <a:off x="5382131" y="2177997"/>
              <a:ext cx="1282010" cy="544425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Remodelage matriciel</a:t>
              </a:r>
            </a:p>
          </p:txBody>
        </p:sp>
        <p:sp>
          <p:nvSpPr>
            <p:cNvPr id="39" name="Rectangle à coins arrondis 37">
              <a:extLst>
                <a:ext uri="{FF2B5EF4-FFF2-40B4-BE49-F238E27FC236}">
                  <a16:creationId xmlns:a16="http://schemas.microsoft.com/office/drawing/2014/main" id="{D87C535B-19CD-4CDA-83AE-782DB43952E4}"/>
                </a:ext>
              </a:extLst>
            </p:cNvPr>
            <p:cNvSpPr/>
            <p:nvPr/>
          </p:nvSpPr>
          <p:spPr>
            <a:xfrm>
              <a:off x="7262954" y="1763403"/>
              <a:ext cx="1207643" cy="761267"/>
            </a:xfrm>
            <a:prstGeom prst="roundRect">
              <a:avLst/>
            </a:prstGeom>
            <a:solidFill>
              <a:srgbClr val="D03645">
                <a:lumMod val="60000"/>
                <a:lumOff val="40000"/>
              </a:srgbClr>
            </a:solidFill>
            <a:ln w="9525" cap="flat" cmpd="sng" algn="ctr">
              <a:solidFill>
                <a:srgbClr val="E63D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Fibrose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Nécrose</a:t>
              </a:r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E4DF1779-4132-6F4B-E0BD-68376FAD8766}"/>
                </a:ext>
              </a:extLst>
            </p:cNvPr>
            <p:cNvCxnSpPr/>
            <p:nvPr/>
          </p:nvCxnSpPr>
          <p:spPr>
            <a:xfrm>
              <a:off x="6872137" y="2214014"/>
              <a:ext cx="26395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1B1D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68348F50-5952-1969-B711-926CBA9DB04D}"/>
                </a:ext>
              </a:extLst>
            </p:cNvPr>
            <p:cNvCxnSpPr/>
            <p:nvPr/>
          </p:nvCxnSpPr>
          <p:spPr>
            <a:xfrm>
              <a:off x="2415670" y="2233767"/>
              <a:ext cx="26395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1B1D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42" name="Rectangle à coins arrondis 40">
              <a:extLst>
                <a:ext uri="{FF2B5EF4-FFF2-40B4-BE49-F238E27FC236}">
                  <a16:creationId xmlns:a16="http://schemas.microsoft.com/office/drawing/2014/main" id="{B34BF0CB-2C50-534C-71CF-31801411D098}"/>
                </a:ext>
              </a:extLst>
            </p:cNvPr>
            <p:cNvSpPr/>
            <p:nvPr/>
          </p:nvSpPr>
          <p:spPr>
            <a:xfrm>
              <a:off x="4953555" y="2831364"/>
              <a:ext cx="1512862" cy="479784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 pitchFamily="34" charset="-128"/>
                  <a:cs typeface="+mn-cs"/>
                </a:rPr>
                <a:t>Réponse immunitaire</a:t>
              </a:r>
              <a:endParaRPr kumimoji="0" lang="en-GB" alt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398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2815D-00C8-F649-0021-ECDC1814D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42174E-4796-0FFF-2FEF-B3A7AB65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43" y="38832"/>
            <a:ext cx="5507341" cy="48229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70761B-61FC-CE85-376C-0FFA3301D9BC}"/>
              </a:ext>
            </a:extLst>
          </p:cNvPr>
          <p:cNvSpPr txBox="1"/>
          <p:nvPr/>
        </p:nvSpPr>
        <p:spPr>
          <a:xfrm>
            <a:off x="281881" y="2080960"/>
            <a:ext cx="25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Un peu plus compliqué !  </a:t>
            </a:r>
            <a:endParaRPr lang="en-US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75DB30-0F7A-D69F-6033-D3D6DD83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29" y="4335656"/>
            <a:ext cx="2577286" cy="4029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E812FB5-4BF1-F770-599B-8D3F5A2161EB}"/>
              </a:ext>
            </a:extLst>
          </p:cNvPr>
          <p:cNvSpPr txBox="1"/>
          <p:nvPr/>
        </p:nvSpPr>
        <p:spPr>
          <a:xfrm>
            <a:off x="478140" y="4078007"/>
            <a:ext cx="190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 err="1">
                <a:solidFill>
                  <a:srgbClr val="000000"/>
                </a:solidFill>
                <a:latin typeface="ITCSymbolStd-MediumItalic"/>
              </a:rPr>
              <a:t>Cytlak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ITCSymbolStd-MediumItalic"/>
              </a:rPr>
              <a:t> et al.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71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BEDD6-B8CB-562D-F8EF-460D16A51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37"/>
          <a:stretch/>
        </p:blipFill>
        <p:spPr>
          <a:xfrm>
            <a:off x="267554" y="1379409"/>
            <a:ext cx="3947713" cy="17618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492CE5-DD27-97E8-D893-B02A5206DCA7}"/>
              </a:ext>
            </a:extLst>
          </p:cNvPr>
          <p:cNvSpPr txBox="1"/>
          <p:nvPr/>
        </p:nvSpPr>
        <p:spPr>
          <a:xfrm>
            <a:off x="2413932" y="1379409"/>
            <a:ext cx="794129" cy="324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200 m</a:t>
            </a:r>
            <a:r>
              <a:rPr lang="fr-FR" baseline="30000" dirty="0">
                <a:latin typeface="+mn-lt"/>
              </a:rPr>
              <a:t>2</a:t>
            </a:r>
            <a:endParaRPr lang="en-US" baseline="30000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23D5B5-C6E4-6E12-B4FF-D1944C72F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291" y="113284"/>
            <a:ext cx="4758156" cy="44307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382D57-FC83-1596-EC88-64B690F1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53" y="4407431"/>
            <a:ext cx="2577286" cy="4029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2F4C5E-CA5D-0769-E0B7-D85DC4556428}"/>
              </a:ext>
            </a:extLst>
          </p:cNvPr>
          <p:cNvSpPr txBox="1"/>
          <p:nvPr/>
        </p:nvSpPr>
        <p:spPr>
          <a:xfrm>
            <a:off x="368764" y="4149782"/>
            <a:ext cx="190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 err="1">
                <a:solidFill>
                  <a:srgbClr val="000000"/>
                </a:solidFill>
                <a:latin typeface="ITCSymbolStd-MediumItalic"/>
              </a:rPr>
              <a:t>Cytlak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ITCSymbolStd-MediumItalic"/>
              </a:rPr>
              <a:t> et al.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623298" y="4778919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AF2914D-120B-B42B-56F6-E837B1AA0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06" y="1461781"/>
            <a:ext cx="663575" cy="366713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Dose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E7A0A8A-0B2A-C080-7AF3-B4D133F6C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193" y="684387"/>
            <a:ext cx="949325" cy="366713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Volume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63AC7E6-6180-FF49-1D1F-F9008DC8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780" y="2996968"/>
            <a:ext cx="2233612" cy="1341438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Organes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(</a:t>
            </a:r>
            <a:r>
              <a:rPr kumimoji="0" lang="fr-FR" altLang="fr-FR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Compartimentaux</a:t>
            </a: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/Non </a:t>
            </a:r>
            <a:r>
              <a:rPr kumimoji="0" lang="fr-FR" altLang="fr-FR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compartimentaux</a:t>
            </a: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parallèle/série</a:t>
            </a:r>
            <a:r>
              <a:rPr kumimoji="0" lang="fr-FR" alt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981307C-A392-8A09-8A57-0B4B4051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076" y="302570"/>
            <a:ext cx="1812925" cy="366712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Fractionnement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8FB971B-7478-9DDC-72AC-E494E1976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22" y="3199458"/>
            <a:ext cx="3044079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Prédisposition individuelle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(Génétique/non génétique)  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ECC5946D-3D99-B8ED-F2AB-BA098009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122" y="4327400"/>
            <a:ext cx="2480166" cy="369332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Facteurs comorbidités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8187F06-031F-DD84-CC22-CA567DAEF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416" y="308981"/>
            <a:ext cx="1321196" cy="369332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Etalement 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418CC7F-1886-EBDD-F2BE-815608D92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80" y="1478051"/>
            <a:ext cx="160172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Débit de dose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DBDC62D-27FB-B951-BF97-D33E16581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028" y="611298"/>
            <a:ext cx="2884048" cy="646331"/>
          </a:xfrm>
          <a:prstGeom prst="rect">
            <a:avLst/>
          </a:prstGeom>
          <a:solidFill>
            <a:srgbClr val="5793C9">
              <a:lumMod val="40000"/>
              <a:lumOff val="6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▌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Qualité des RI (Energie, particules ..) EBR</a:t>
            </a:r>
          </a:p>
        </p:txBody>
      </p:sp>
      <p:sp>
        <p:nvSpPr>
          <p:cNvPr id="16" name="Rectangle à coins arrondis 52">
            <a:extLst>
              <a:ext uri="{FF2B5EF4-FFF2-40B4-BE49-F238E27FC236}">
                <a16:creationId xmlns:a16="http://schemas.microsoft.com/office/drawing/2014/main" id="{C4912CC6-9ECF-76AB-7B80-7A3A94F5C622}"/>
              </a:ext>
            </a:extLst>
          </p:cNvPr>
          <p:cNvSpPr/>
          <p:nvPr/>
        </p:nvSpPr>
        <p:spPr>
          <a:xfrm>
            <a:off x="2711519" y="1702441"/>
            <a:ext cx="3353244" cy="805270"/>
          </a:xfrm>
          <a:prstGeom prst="round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Risques de toxicité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aux tissus sains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A972E4A-3C9F-815F-2A7F-633BEB26DAB6}"/>
              </a:ext>
            </a:extLst>
          </p:cNvPr>
          <p:cNvCxnSpPr/>
          <p:nvPr/>
        </p:nvCxnSpPr>
        <p:spPr>
          <a:xfrm>
            <a:off x="1798855" y="1616768"/>
            <a:ext cx="686221" cy="144871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1C4D8FC-37E7-1D91-DC14-FFE21156DCFF}"/>
              </a:ext>
            </a:extLst>
          </p:cNvPr>
          <p:cNvCxnSpPr/>
          <p:nvPr/>
        </p:nvCxnSpPr>
        <p:spPr>
          <a:xfrm>
            <a:off x="2557084" y="1169984"/>
            <a:ext cx="504056" cy="475153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049750B-3B1E-325E-EE78-6E142A6A0FA8}"/>
              </a:ext>
            </a:extLst>
          </p:cNvPr>
          <p:cNvCxnSpPr/>
          <p:nvPr/>
        </p:nvCxnSpPr>
        <p:spPr>
          <a:xfrm>
            <a:off x="3637204" y="980631"/>
            <a:ext cx="72008" cy="636137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0E15016-376F-FAED-B59F-7B6C2DC7C05E}"/>
              </a:ext>
            </a:extLst>
          </p:cNvPr>
          <p:cNvCxnSpPr/>
          <p:nvPr/>
        </p:nvCxnSpPr>
        <p:spPr>
          <a:xfrm flipH="1">
            <a:off x="4933348" y="971453"/>
            <a:ext cx="216024" cy="673684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E6DF684-FEBE-0B5D-3FE0-4FBB6DDD736E}"/>
              </a:ext>
            </a:extLst>
          </p:cNvPr>
          <p:cNvCxnSpPr/>
          <p:nvPr/>
        </p:nvCxnSpPr>
        <p:spPr>
          <a:xfrm flipH="1">
            <a:off x="5509412" y="1169984"/>
            <a:ext cx="409370" cy="443533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3096CAC-1170-F351-30E6-99ED5FD2BC67}"/>
              </a:ext>
            </a:extLst>
          </p:cNvPr>
          <p:cNvCxnSpPr/>
          <p:nvPr/>
        </p:nvCxnSpPr>
        <p:spPr>
          <a:xfrm flipH="1" flipV="1">
            <a:off x="5348303" y="2636067"/>
            <a:ext cx="716457" cy="686335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D09B67A-696F-6339-DC37-067BA573EABD}"/>
              </a:ext>
            </a:extLst>
          </p:cNvPr>
          <p:cNvCxnSpPr/>
          <p:nvPr/>
        </p:nvCxnSpPr>
        <p:spPr>
          <a:xfrm flipH="1">
            <a:off x="6152207" y="1689203"/>
            <a:ext cx="683208" cy="198646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A6FE127-259B-C847-AE0E-A7F73E6DAEBD}"/>
              </a:ext>
            </a:extLst>
          </p:cNvPr>
          <p:cNvCxnSpPr/>
          <p:nvPr/>
        </p:nvCxnSpPr>
        <p:spPr>
          <a:xfrm flipV="1">
            <a:off x="2485073" y="2637620"/>
            <a:ext cx="432048" cy="360040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D95B934-239A-B803-CC7E-AA864D043850}"/>
              </a:ext>
            </a:extLst>
          </p:cNvPr>
          <p:cNvCxnSpPr/>
          <p:nvPr/>
        </p:nvCxnSpPr>
        <p:spPr>
          <a:xfrm flipV="1">
            <a:off x="3852221" y="2632497"/>
            <a:ext cx="0" cy="1528478"/>
          </a:xfrm>
          <a:prstGeom prst="straightConnector1">
            <a:avLst/>
          </a:prstGeom>
          <a:noFill/>
          <a:ln w="9525" cap="flat" cmpd="sng" algn="ctr">
            <a:solidFill>
              <a:srgbClr val="91B1D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3865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3904718" y="4597431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E7F50C-43EC-F7F9-83DB-A62940C5555A}"/>
              </a:ext>
            </a:extLst>
          </p:cNvPr>
          <p:cNvSpPr txBox="1"/>
          <p:nvPr/>
        </p:nvSpPr>
        <p:spPr>
          <a:xfrm>
            <a:off x="1190816" y="645651"/>
            <a:ext cx="12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RT FLASH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33E4268-D218-5735-9E38-D4AE89DB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3" y="1168597"/>
            <a:ext cx="2743269" cy="9050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D56F87-AA13-39F0-91C7-55568C28974E}"/>
              </a:ext>
            </a:extLst>
          </p:cNvPr>
          <p:cNvSpPr/>
          <p:nvPr/>
        </p:nvSpPr>
        <p:spPr>
          <a:xfrm>
            <a:off x="961426" y="2227279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kern="0" dirty="0"/>
              <a:t>débit &gt;50Gy.s</a:t>
            </a:r>
            <a:r>
              <a:rPr lang="fr-FR" altLang="fr-FR" kern="0" baseline="30000" dirty="0"/>
              <a:t>-1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57A8CC-94E2-EFD3-E994-70BC73FD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12" y="935340"/>
            <a:ext cx="2605847" cy="35749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6BABDC-6CB8-5432-2744-1EE800EB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015" y="783795"/>
            <a:ext cx="2904985" cy="38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8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FE342A-D458-8A1D-1DC7-1B626D11F1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F870E4-E654-14FB-EF1E-AEC518F7A57E}"/>
              </a:ext>
            </a:extLst>
          </p:cNvPr>
          <p:cNvSpPr txBox="1"/>
          <p:nvPr/>
        </p:nvSpPr>
        <p:spPr>
          <a:xfrm>
            <a:off x="2844801" y="1482165"/>
            <a:ext cx="3812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dirty="0">
                <a:latin typeface="+mn-lt"/>
              </a:rPr>
              <a:t>Merci de votre intention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36F6CD-D864-937B-890D-A40B6F4CE7B7}"/>
              </a:ext>
            </a:extLst>
          </p:cNvPr>
          <p:cNvSpPr txBox="1"/>
          <p:nvPr/>
        </p:nvSpPr>
        <p:spPr>
          <a:xfrm>
            <a:off x="3550023" y="1942353"/>
            <a:ext cx="216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fabien.milliat@irsn.fr</a:t>
            </a:r>
          </a:p>
        </p:txBody>
      </p:sp>
    </p:spTree>
    <p:extLst>
      <p:ext uri="{BB962C8B-B14F-4D97-AF65-F5344CB8AC3E}">
        <p14:creationId xmlns:p14="http://schemas.microsoft.com/office/powerpoint/2010/main" val="280284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numéro de diapositive 3"/>
          <p:cNvSpPr txBox="1">
            <a:spLocks/>
          </p:cNvSpPr>
          <p:nvPr/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0EA3E29C-D9BC-C885-4D4E-C5E8509D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1" y="172821"/>
            <a:ext cx="8439739" cy="47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8"/>
          </p:nvPr>
        </p:nvSpPr>
        <p:spPr>
          <a:xfrm>
            <a:off x="2530671" y="3661517"/>
            <a:ext cx="6091834" cy="273844"/>
          </a:xfrm>
        </p:spPr>
        <p:txBody>
          <a:bodyPr/>
          <a:lstStyle/>
          <a:p>
            <a:r>
              <a:rPr lang="fr-FR" dirty="0"/>
              <a:t>Bases biologiques et physiques des rayonnements ionisants,  novembre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623298" y="3661517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34136" y="1716804"/>
            <a:ext cx="2900299" cy="3030098"/>
            <a:chOff x="122563" y="3110738"/>
            <a:chExt cx="2744822" cy="334454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04" b="19177"/>
            <a:stretch/>
          </p:blipFill>
          <p:spPr bwMode="auto">
            <a:xfrm>
              <a:off x="899509" y="3110738"/>
              <a:ext cx="927698" cy="57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e 6"/>
            <p:cNvGrpSpPr/>
            <p:nvPr/>
          </p:nvGrpSpPr>
          <p:grpSpPr>
            <a:xfrm>
              <a:off x="122563" y="3271155"/>
              <a:ext cx="2744822" cy="3184125"/>
              <a:chOff x="122563" y="3078651"/>
              <a:chExt cx="2744822" cy="3184125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347385" y="3473909"/>
                <a:ext cx="2520000" cy="2788867"/>
                <a:chOff x="4079253" y="3420372"/>
                <a:chExt cx="3337131" cy="2932413"/>
              </a:xfrm>
            </p:grpSpPr>
            <p:sp>
              <p:nvSpPr>
                <p:cNvPr id="16" name="Rectangle à coins arrondis 15"/>
                <p:cNvSpPr/>
                <p:nvPr/>
              </p:nvSpPr>
              <p:spPr>
                <a:xfrm>
                  <a:off x="4079253" y="3420372"/>
                  <a:ext cx="3337131" cy="293241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  <a:alpha val="41000"/>
                  </a:schemeClr>
                </a:solidFill>
                <a:ln>
                  <a:noFill/>
                </a:ln>
                <a:effectLst>
                  <a:outerShdw blurRad="50800" dist="38100" dir="10800000" algn="r" rotWithShape="0">
                    <a:schemeClr val="accent1">
                      <a:lumMod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4665338" y="3753170"/>
                  <a:ext cx="2607988" cy="42070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lvl="0" algn="ctr" eaLnBrk="1" hangingPunct="1">
                    <a:lnSpc>
                      <a:spcPts val="2400"/>
                    </a:lnSpc>
                    <a:spcBef>
                      <a:spcPts val="120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chemeClr val="accent1">
                          <a:lumMod val="50000"/>
                        </a:schemeClr>
                      </a:solidFill>
                      <a:latin typeface="Trebuchet MS"/>
                    </a:rPr>
                    <a:t>Radiologie</a:t>
                  </a:r>
                </a:p>
              </p:txBody>
            </p:sp>
          </p:grpSp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63"/>
              <a:stretch/>
            </p:blipFill>
            <p:spPr bwMode="auto">
              <a:xfrm>
                <a:off x="356910" y="3640785"/>
                <a:ext cx="720000" cy="623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10" y="4674938"/>
                <a:ext cx="718301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095582" y="5422307"/>
                <a:ext cx="1426060" cy="6463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 eaLnBrk="1" hangingPunct="1">
                  <a:spcBef>
                    <a:spcPts val="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Médecine </a:t>
                </a:r>
              </a:p>
              <a:p>
                <a:pPr lvl="0" algn="ctr" eaLnBrk="1" hangingPunct="1">
                  <a:spcBef>
                    <a:spcPts val="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nucléaire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2563" y="3078651"/>
                <a:ext cx="872355" cy="405624"/>
              </a:xfrm>
              <a:prstGeom prst="rect">
                <a:avLst/>
              </a:prstGeom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chemeClr val="tx2">
                        <a:lumMod val="50000"/>
                      </a:schemeClr>
                    </a:solidFill>
                    <a:latin typeface="Trebuchet MS"/>
                  </a:rPr>
                  <a:t>Voir</a:t>
                </a:r>
                <a:endParaRPr lang="fr-FR" altLang="fr-FR" sz="2000" b="1" kern="0" dirty="0">
                  <a:solidFill>
                    <a:schemeClr val="tx2">
                      <a:lumMod val="50000"/>
                    </a:schemeClr>
                  </a:solidFill>
                  <a:latin typeface="Trebuchet M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98161" y="4738155"/>
                <a:ext cx="1000594" cy="3761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chemeClr val="accent1">
                        <a:lumMod val="50000"/>
                      </a:schemeClr>
                    </a:solidFill>
                    <a:latin typeface="Trebuchet MS"/>
                  </a:rPr>
                  <a:t>Scanner</a:t>
                </a:r>
              </a:p>
            </p:txBody>
          </p:sp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86" b="16466"/>
              <a:stretch/>
            </p:blipFill>
            <p:spPr bwMode="auto">
              <a:xfrm>
                <a:off x="366048" y="4292065"/>
                <a:ext cx="701724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909" y="5254092"/>
                <a:ext cx="583200" cy="9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11204" y="384034"/>
            <a:ext cx="7715250" cy="1211268"/>
          </a:xfrm>
          <a:prstGeom prst="rect">
            <a:avLst/>
          </a:prstGeom>
        </p:spPr>
        <p:txBody>
          <a:bodyPr/>
          <a:lstStyle/>
          <a:p>
            <a:r>
              <a:rPr lang="fr-FR" altLang="fr-FR" dirty="0"/>
              <a:t>D’abord, ne pas nuire…</a:t>
            </a:r>
          </a:p>
          <a:p>
            <a:pPr lvl="1"/>
            <a:r>
              <a:rPr lang="fr-FR" altLang="fr-FR" dirty="0"/>
              <a:t>Les RI peuvent altérer la santé des individus</a:t>
            </a:r>
          </a:p>
          <a:p>
            <a:pPr lvl="1"/>
            <a:r>
              <a:rPr lang="fr-FR" altLang="fr-FR" dirty="0"/>
              <a:t>Leur usage doit présenter </a:t>
            </a:r>
            <a:r>
              <a:rPr lang="fr-FR" altLang="fr-FR" u="sng" dirty="0"/>
              <a:t>plus de bénéfices que de risques</a:t>
            </a:r>
          </a:p>
          <a:p>
            <a:r>
              <a:rPr lang="fr-FR" altLang="fr-FR" dirty="0"/>
              <a:t>Les RI en médecine : un moyen, de nombreuses finalités…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55643" y="0"/>
            <a:ext cx="6499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itchFamily="2" charset="2"/>
              <a:buChar char="ì"/>
            </a:pPr>
            <a:r>
              <a:rPr lang="fr-FR" altLang="fr-FR" sz="2400" b="1" dirty="0">
                <a:solidFill>
                  <a:schemeClr val="tx2"/>
                </a:solidFill>
              </a:rPr>
              <a:t>Rayonnements ionisants (RI) et médecine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607268" y="1821397"/>
            <a:ext cx="3352650" cy="2927368"/>
            <a:chOff x="5719944" y="3121720"/>
            <a:chExt cx="3172924" cy="323115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325" y="3121720"/>
              <a:ext cx="816741" cy="45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e 21"/>
            <p:cNvGrpSpPr/>
            <p:nvPr/>
          </p:nvGrpSpPr>
          <p:grpSpPr>
            <a:xfrm>
              <a:off x="5719944" y="3144152"/>
              <a:ext cx="3172924" cy="3208719"/>
              <a:chOff x="6392766" y="2950442"/>
              <a:chExt cx="4239351" cy="3518214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7265116" y="3441466"/>
                <a:ext cx="3367001" cy="302719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  <a:alpha val="27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2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392766" y="2950442"/>
                <a:ext cx="3135564" cy="45768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chemeClr val="accent6">
                        <a:lumMod val="50000"/>
                      </a:schemeClr>
                    </a:solidFill>
                    <a:latin typeface="Trebuchet MS"/>
                  </a:rPr>
                  <a:t>Soigner</a:t>
                </a:r>
                <a:endParaRPr lang="fr-FR" altLang="fr-FR" sz="2000" b="1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endParaRPr>
              </a:p>
            </p:txBody>
          </p:sp>
        </p:grpSp>
        <p:pic>
          <p:nvPicPr>
            <p:cNvPr id="23" name="Picture 1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7" t="21086" r="28542" b="44630"/>
            <a:stretch/>
          </p:blipFill>
          <p:spPr bwMode="auto">
            <a:xfrm>
              <a:off x="6365994" y="3842462"/>
              <a:ext cx="861363" cy="61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227357" y="3945989"/>
              <a:ext cx="1635383" cy="4001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ct val="10000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Radiothérapie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70447" y="4619057"/>
              <a:ext cx="1608133" cy="3761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ct val="10000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Curiethérapie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70447" y="5403452"/>
              <a:ext cx="1162498" cy="70788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 eaLnBrk="1" hangingPunct="1">
                <a:lnSpc>
                  <a:spcPts val="2400"/>
                </a:lnSpc>
                <a:spcBef>
                  <a:spcPts val="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Médecine</a:t>
              </a:r>
            </a:p>
            <a:p>
              <a:pPr lvl="0" algn="ctr" eaLnBrk="1" hangingPunct="1">
                <a:lnSpc>
                  <a:spcPts val="2400"/>
                </a:lnSpc>
                <a:spcBef>
                  <a:spcPts val="0"/>
                </a:spcBef>
                <a:buClr>
                  <a:srgbClr val="5793C9"/>
                </a:buClr>
                <a:buSzPct val="75000"/>
              </a:pPr>
              <a:r>
                <a:rPr lang="fr-FR" altLang="fr-FR" kern="0" dirty="0">
                  <a:solidFill>
                    <a:schemeClr val="accent6">
                      <a:lumMod val="50000"/>
                    </a:schemeClr>
                  </a:solidFill>
                  <a:latin typeface="Trebuchet MS"/>
                </a:rPr>
                <a:t>nucléaire</a:t>
              </a:r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447" y="4518881"/>
              <a:ext cx="859910" cy="648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7"/>
            <a:stretch/>
          </p:blipFill>
          <p:spPr bwMode="auto">
            <a:xfrm>
              <a:off x="6610598" y="5222163"/>
              <a:ext cx="390859" cy="108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18" y="77851"/>
            <a:ext cx="1947348" cy="1432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2881266" y="1839784"/>
            <a:ext cx="3279040" cy="2920763"/>
            <a:chOff x="2989996" y="3116728"/>
            <a:chExt cx="3103260" cy="3223861"/>
          </a:xfrm>
        </p:grpSpPr>
        <p:grpSp>
          <p:nvGrpSpPr>
            <p:cNvPr id="33" name="Groupe 32"/>
            <p:cNvGrpSpPr/>
            <p:nvPr/>
          </p:nvGrpSpPr>
          <p:grpSpPr>
            <a:xfrm>
              <a:off x="2989996" y="3141931"/>
              <a:ext cx="3103260" cy="3198658"/>
              <a:chOff x="2989996" y="2949427"/>
              <a:chExt cx="3103260" cy="3198658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3153834" y="3448085"/>
                <a:ext cx="2919741" cy="2700000"/>
                <a:chOff x="3153834" y="3448085"/>
                <a:chExt cx="2919741" cy="2700000"/>
              </a:xfrm>
            </p:grpSpPr>
            <p:sp>
              <p:nvSpPr>
                <p:cNvPr id="44" name="Rectangle à coins arrondis 43"/>
                <p:cNvSpPr/>
                <p:nvPr/>
              </p:nvSpPr>
              <p:spPr>
                <a:xfrm>
                  <a:off x="3153834" y="3448085"/>
                  <a:ext cx="2880006" cy="2700000"/>
                </a:xfrm>
                <a:prstGeom prst="roundRect">
                  <a:avLst/>
                </a:prstGeom>
                <a:solidFill>
                  <a:srgbClr val="99FF66">
                    <a:alpha val="36000"/>
                  </a:srgbClr>
                </a:solidFill>
                <a:ln>
                  <a:noFill/>
                </a:ln>
                <a:effectLst>
                  <a:outerShdw blurRad="50800" dist="38100" dir="10800000" algn="r" rotWithShape="0">
                    <a:srgbClr val="0033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4336096" y="5285143"/>
                  <a:ext cx="1737479" cy="6463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lvl="0" algn="ctr" eaLnBrk="1" hangingPunct="1">
                    <a:spcBef>
                      <a:spcPts val="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rgbClr val="003300"/>
                      </a:solidFill>
                      <a:latin typeface="Trebuchet MS"/>
                    </a:rPr>
                    <a:t>Médecine</a:t>
                  </a:r>
                </a:p>
                <a:p>
                  <a:pPr lvl="0" algn="ctr" eaLnBrk="1" hangingPunct="1">
                    <a:spcBef>
                      <a:spcPts val="0"/>
                    </a:spcBef>
                    <a:buClr>
                      <a:srgbClr val="5793C9"/>
                    </a:buClr>
                    <a:buSzPct val="75000"/>
                  </a:pPr>
                  <a:r>
                    <a:rPr lang="fr-FR" altLang="fr-FR" kern="0" dirty="0">
                      <a:solidFill>
                        <a:srgbClr val="003300"/>
                      </a:solidFill>
                      <a:latin typeface="Trebuchet MS"/>
                    </a:rPr>
                    <a:t>nucléaire</a:t>
                  </a:r>
                </a:p>
              </p:txBody>
            </p:sp>
          </p:grp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7017" y="3676473"/>
                <a:ext cx="884150" cy="8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547" y="4592743"/>
                <a:ext cx="864000" cy="628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2989996" y="2949427"/>
                <a:ext cx="1313180" cy="405624"/>
              </a:xfrm>
              <a:prstGeom prst="rect">
                <a:avLst/>
              </a:prstGeom>
              <a:effectLst>
                <a:outerShdw blurRad="50800" dist="38100" dir="5400000" algn="t" rotWithShape="0">
                  <a:srgbClr val="003300">
                    <a:alpha val="40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sz="2800" b="1" kern="0" dirty="0">
                    <a:solidFill>
                      <a:srgbClr val="003300"/>
                    </a:solidFill>
                    <a:latin typeface="Trebuchet MS"/>
                  </a:rPr>
                  <a:t>Guider</a:t>
                </a:r>
                <a:endParaRPr lang="fr-FR" altLang="fr-FR" sz="2000" b="1" kern="0" dirty="0">
                  <a:solidFill>
                    <a:srgbClr val="003300"/>
                  </a:solidFill>
                  <a:latin typeface="Trebuchet M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026665" y="3861817"/>
                <a:ext cx="2066591" cy="6463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Pratiques</a:t>
                </a:r>
              </a:p>
              <a:p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interventionnelles</a:t>
                </a:r>
                <a:endParaRPr lang="fr-FR" dirty="0">
                  <a:solidFill>
                    <a:srgbClr val="003300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031167" y="4689879"/>
                <a:ext cx="1774845" cy="3761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lvl="0" algn="ctr" eaLnBrk="1" hangingPunct="1">
                  <a:lnSpc>
                    <a:spcPts val="2400"/>
                  </a:lnSpc>
                  <a:spcBef>
                    <a:spcPct val="100000"/>
                  </a:spcBef>
                  <a:buClr>
                    <a:srgbClr val="5793C9"/>
                  </a:buClr>
                  <a:buSzPct val="75000"/>
                </a:pPr>
                <a:r>
                  <a:rPr lang="fr-FR" altLang="fr-FR" kern="0" dirty="0">
                    <a:solidFill>
                      <a:srgbClr val="003300"/>
                    </a:solidFill>
                    <a:latin typeface="Trebuchet MS"/>
                  </a:rPr>
                  <a:t>Bloc opératoire</a:t>
                </a:r>
              </a:p>
            </p:txBody>
          </p:sp>
          <p:pic>
            <p:nvPicPr>
              <p:cNvPr id="43" name="Picture 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1173" y="5279400"/>
                <a:ext cx="1472010" cy="60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245" y="3116728"/>
              <a:ext cx="428710" cy="5945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237" y="3181012"/>
              <a:ext cx="357962" cy="7685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8"/>
            <a:stretch/>
          </p:blipFill>
          <p:spPr bwMode="auto">
            <a:xfrm>
              <a:off x="5204835" y="3131162"/>
              <a:ext cx="365030" cy="42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Espace réservé du numéro de diapositive 3"/>
          <p:cNvSpPr txBox="1">
            <a:spLocks/>
          </p:cNvSpPr>
          <p:nvPr/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2D89E4D-90FF-61F2-8B66-D0F5A4C761B0}"/>
              </a:ext>
            </a:extLst>
          </p:cNvPr>
          <p:cNvSpPr/>
          <p:nvPr/>
        </p:nvSpPr>
        <p:spPr>
          <a:xfrm>
            <a:off x="6025968" y="2257943"/>
            <a:ext cx="3083895" cy="8924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392" y="35323"/>
            <a:ext cx="8893175" cy="380999"/>
          </a:xfrm>
          <a:prstGeom prst="rect">
            <a:avLst/>
          </a:prstGeom>
        </p:spPr>
        <p:txBody>
          <a:bodyPr/>
          <a:lstStyle/>
          <a:p>
            <a:r>
              <a:rPr lang="fr-FR" altLang="fr-FR" dirty="0"/>
              <a:t>Parcours du patient en radiothérapie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783" y="329951"/>
            <a:ext cx="7039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ì"/>
            </a:pPr>
            <a:r>
              <a:rPr lang="fr-FR" altLang="fr-FR" sz="2400" b="1" dirty="0">
                <a:solidFill>
                  <a:schemeClr val="tx2"/>
                </a:solidFill>
                <a:latin typeface="Trebuchet MS" pitchFamily="34" charset="0"/>
              </a:rPr>
              <a:t>Etapes successives aboutissant au traitement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43779" y="741363"/>
            <a:ext cx="8713788" cy="4049712"/>
            <a:chOff x="250825" y="1341438"/>
            <a:chExt cx="8713788" cy="4049712"/>
          </a:xfrm>
        </p:grpSpPr>
        <p:pic>
          <p:nvPicPr>
            <p:cNvPr id="8" name="Picture 5" descr="process_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8" r="-1106" b="35478"/>
            <a:stretch>
              <a:fillRect/>
            </a:stretch>
          </p:blipFill>
          <p:spPr bwMode="auto">
            <a:xfrm>
              <a:off x="250825" y="1557338"/>
              <a:ext cx="8713788" cy="244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323850" y="1341438"/>
              <a:ext cx="8640763" cy="649287"/>
              <a:chOff x="204" y="799"/>
              <a:chExt cx="5443" cy="409"/>
            </a:xfrm>
          </p:grpSpPr>
          <p:sp>
            <p:nvSpPr>
              <p:cNvPr id="14" name="AutoShape 7"/>
              <p:cNvSpPr>
                <a:spLocks noChangeArrowheads="1"/>
              </p:cNvSpPr>
              <p:nvPr/>
            </p:nvSpPr>
            <p:spPr bwMode="auto">
              <a:xfrm>
                <a:off x="204" y="799"/>
                <a:ext cx="5443" cy="409"/>
              </a:xfrm>
              <a:prstGeom prst="rightArrow">
                <a:avLst>
                  <a:gd name="adj1" fmla="val 46213"/>
                  <a:gd name="adj2" fmla="val 330792"/>
                </a:avLst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800">
                    <a:solidFill>
                      <a:srgbClr val="6699FF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204" y="890"/>
                <a:ext cx="63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800">
                    <a:solidFill>
                      <a:srgbClr val="6699FF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fr-FR" altLang="fr-FR" sz="1400" b="1" dirty="0">
                    <a:solidFill>
                      <a:schemeClr val="bg1"/>
                    </a:solidFill>
                  </a:rPr>
                  <a:t>Imagerie</a:t>
                </a:r>
                <a:r>
                  <a:rPr lang="fr-FR" altLang="fr-FR" sz="1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1519" y="890"/>
                <a:ext cx="7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800">
                    <a:solidFill>
                      <a:srgbClr val="6699FF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fr-FR" altLang="fr-FR" sz="1400" b="1" dirty="0">
                    <a:solidFill>
                      <a:schemeClr val="bg1"/>
                    </a:solidFill>
                  </a:rPr>
                  <a:t>Simulation</a:t>
                </a: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2880" y="890"/>
                <a:ext cx="7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800">
                    <a:solidFill>
                      <a:srgbClr val="6699FF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fr-FR" altLang="fr-FR" sz="1400" b="1" dirty="0">
                    <a:solidFill>
                      <a:schemeClr val="bg1"/>
                    </a:solidFill>
                  </a:rPr>
                  <a:t>Planification</a:t>
                </a:r>
              </a:p>
            </p:txBody>
          </p:sp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4313" y="890"/>
                <a:ext cx="7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800">
                    <a:solidFill>
                      <a:srgbClr val="6699FF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699FF"/>
                  </a:buClr>
                  <a:buSzPct val="12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fr-FR" altLang="fr-FR" sz="1400" b="1" dirty="0">
                    <a:solidFill>
                      <a:schemeClr val="bg1"/>
                    </a:solidFill>
                  </a:rPr>
                  <a:t>Traitement</a:t>
                </a:r>
              </a:p>
            </p:txBody>
          </p:sp>
        </p:grp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250825" y="3933825"/>
              <a:ext cx="2087563" cy="1457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800">
                  <a:solidFill>
                    <a:srgbClr val="6699FF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Positionnement du patient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Acquisition des données anatomiques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Repérage des points de référence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2411412" y="3933825"/>
              <a:ext cx="2448619" cy="889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800">
                  <a:solidFill>
                    <a:srgbClr val="6699FF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Délinéation des structures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Définition des marges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Placement des faisceaux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860032" y="3933825"/>
              <a:ext cx="1799753" cy="582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800">
                  <a:solidFill>
                    <a:srgbClr val="6699FF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Calcul de dose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Optimisation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7093075" y="3946524"/>
              <a:ext cx="1655389" cy="97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800">
                  <a:solidFill>
                    <a:srgbClr val="6699FF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SzPct val="12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Imagerie de contrôle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FR" altLang="fr-FR" sz="1400" dirty="0">
                  <a:solidFill>
                    <a:schemeClr val="tx2">
                      <a:lumMod val="75000"/>
                    </a:schemeClr>
                  </a:solidFill>
                </a:rPr>
                <a:t>Faisceaux de traitement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52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"/>
          <a:stretch>
            <a:fillRect/>
          </a:stretch>
        </p:blipFill>
        <p:spPr bwMode="auto">
          <a:xfrm>
            <a:off x="2135444" y="303357"/>
            <a:ext cx="4873075" cy="29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8"/>
          <a:stretch/>
        </p:blipFill>
        <p:spPr bwMode="auto">
          <a:xfrm>
            <a:off x="2807335" y="3737441"/>
            <a:ext cx="713164" cy="89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05" y="3892886"/>
            <a:ext cx="780205" cy="5851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97" y="3784611"/>
            <a:ext cx="637682" cy="75840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234032" y="3880649"/>
            <a:ext cx="774939" cy="662370"/>
            <a:chOff x="3645354" y="3372155"/>
            <a:chExt cx="519066" cy="54573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354" y="3372155"/>
              <a:ext cx="519066" cy="545738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645354" y="3372155"/>
              <a:ext cx="511234" cy="54573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135644" y="3457799"/>
            <a:ext cx="1229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Tissus sains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70353" y="3469114"/>
            <a:ext cx="881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Tumeur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99" y="3469114"/>
            <a:ext cx="1297933" cy="11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ccolade fermante 14"/>
          <p:cNvSpPr/>
          <p:nvPr/>
        </p:nvSpPr>
        <p:spPr>
          <a:xfrm rot="16200000">
            <a:off x="4412730" y="1644075"/>
            <a:ext cx="318504" cy="358594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2550" y="165100"/>
            <a:ext cx="171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La radiothérapie</a:t>
            </a:r>
          </a:p>
        </p:txBody>
      </p:sp>
    </p:spTree>
    <p:extLst>
      <p:ext uri="{BB962C8B-B14F-4D97-AF65-F5344CB8AC3E}">
        <p14:creationId xmlns:p14="http://schemas.microsoft.com/office/powerpoint/2010/main" val="394054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853016" y="652585"/>
            <a:ext cx="7992158" cy="10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176213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065213" indent="-166688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473200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1188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38388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795588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52788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09988" indent="-228600"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altLang="fr-FR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 volume cible: </a:t>
            </a:r>
            <a:r>
              <a:rPr kumimoji="0" lang="fr-FR" altLang="fr-FR" sz="2100" b="0" i="0" u="none" strike="noStrike" kern="0" cap="none" spc="0" normalizeH="0" baseline="0" noProof="0">
                <a:ln>
                  <a:noFill/>
                </a:ln>
                <a:solidFill>
                  <a:srgbClr val="5793C9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plusieurs dizaines de grays </a:t>
            </a:r>
            <a:r>
              <a:rPr kumimoji="0" lang="fr-FR" altLang="fr-FR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(~60 Gy, 2 Gy/Fx)</a:t>
            </a:r>
          </a:p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r>
              <a:rPr kumimoji="0" lang="fr-FR" altLang="fr-FR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Protection des tissus sains: tirs croisés + fractionnement</a:t>
            </a:r>
          </a:p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altLang="fr-FR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altLang="fr-FR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altLang="fr-FR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176213" marR="0" lvl="0" indent="-176213" algn="l" defTabSz="914400" rtl="0" eaLnBrk="1" fontAlgn="base" latinLnBrk="0" hangingPunct="1">
              <a:lnSpc>
                <a:spcPts val="2400"/>
              </a:lnSpc>
              <a:spcBef>
                <a:spcPct val="100000"/>
              </a:spcBef>
              <a:spcAft>
                <a:spcPct val="0"/>
              </a:spcAft>
              <a:buClr>
                <a:srgbClr val="5793C9"/>
              </a:buClr>
              <a:buSzPct val="75000"/>
              <a:buFont typeface="Arial" charset="0"/>
              <a:buChar char="▌"/>
              <a:tabLst/>
              <a:defRPr/>
            </a:pPr>
            <a:endParaRPr kumimoji="0" lang="fr-FR" altLang="fr-FR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291" y="114423"/>
            <a:ext cx="2775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ì"/>
            </a:pPr>
            <a:r>
              <a:rPr lang="fr-FR" altLang="fr-FR" sz="2400" b="1" dirty="0">
                <a:solidFill>
                  <a:srgbClr val="5793C9"/>
                </a:solidFill>
                <a:latin typeface="Trebuchet MS" pitchFamily="34" charset="0"/>
              </a:rPr>
              <a:t>Doses délivrées</a:t>
            </a: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 bwMode="auto">
          <a:xfrm>
            <a:off x="499769" y="2051027"/>
            <a:ext cx="3077749" cy="2192422"/>
            <a:chOff x="3320143" y="1121502"/>
            <a:chExt cx="5138057" cy="444109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3320143" y="1143002"/>
              <a:ext cx="4909456" cy="4343400"/>
            </a:xfrm>
            <a:prstGeom prst="rect">
              <a:avLst/>
            </a:prstGeom>
            <a:solidFill>
              <a:srgbClr val="91B1D9"/>
            </a:solidFill>
            <a:ln w="5715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6019800" y="2514600"/>
              <a:ext cx="1371600" cy="1371600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Cible</a:t>
              </a:r>
              <a:endParaRPr kumimoji="0" lang="en-US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5105400" y="4267200"/>
              <a:ext cx="1143000" cy="457200"/>
            </a:xfrm>
            <a:prstGeom prst="rect">
              <a:avLst/>
            </a:prstGeom>
            <a:solidFill>
              <a:srgbClr val="99FF99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5791200" y="1828800"/>
              <a:ext cx="914400" cy="6096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7315200" y="3200400"/>
              <a:ext cx="457200" cy="1143000"/>
            </a:xfrm>
            <a:prstGeom prst="ellipse">
              <a:avLst/>
            </a:prstGeom>
            <a:solidFill>
              <a:srgbClr val="99FF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320145" y="1197893"/>
              <a:ext cx="1305877" cy="617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793C9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Patient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276380" y="1121502"/>
              <a:ext cx="2688340" cy="617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Organes</a:t>
              </a:r>
              <a:r>
                <a:rPr kumimoji="0" lang="en-US" alt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 à </a:t>
              </a:r>
              <a:r>
                <a:rPr kumimoji="0" lang="en-US" alt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risque</a:t>
              </a:r>
              <a:endParaRPr kumimoji="0" lang="en-US" alt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Trebuchet MS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4419600" y="1905000"/>
              <a:ext cx="1905000" cy="10668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6858000" y="3657600"/>
              <a:ext cx="1295400" cy="19050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343400" y="3429000"/>
              <a:ext cx="1981200" cy="8382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7162800" y="1600200"/>
              <a:ext cx="1295400" cy="11430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 flipV="1">
              <a:off x="7315200" y="1762195"/>
              <a:ext cx="228601" cy="13716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H="1">
              <a:off x="6324600" y="1676400"/>
              <a:ext cx="457200" cy="304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320143" y="2669778"/>
              <a:ext cx="2558678" cy="106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ts val="900"/>
                </a:spcBef>
                <a:buSzPct val="100000"/>
                <a:defRPr sz="2000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ts val="300"/>
                </a:spcBef>
                <a:buSzPct val="100000"/>
                <a:buBlip>
                  <a:blip r:embed="rId2"/>
                </a:buBlip>
                <a:defRPr sz="2000" b="1">
                  <a:solidFill>
                    <a:schemeClr val="accent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ts val="1800"/>
                </a:spcBef>
                <a:buSzPct val="110000"/>
                <a:buBlip>
                  <a:blip r:embed="rId3"/>
                </a:buBlip>
                <a:defRPr sz="2000" b="1">
                  <a:solidFill>
                    <a:srgbClr val="816164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ts val="900"/>
                </a:spcBef>
                <a:buSzPct val="65000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ts val="900"/>
                </a:spcBef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900"/>
                </a:spcBef>
                <a:spcAft>
                  <a:spcPct val="0"/>
                </a:spcAft>
                <a:buSzPct val="6500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Directions des </a:t>
              </a:r>
              <a:r>
                <a:rPr kumimoji="0" lang="en-US" alt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/>
                  <a:ea typeface="MS PGothic" pitchFamily="34" charset="-128"/>
                  <a:cs typeface="Arial" charset="0"/>
                </a:rPr>
                <a:t>faisceaux</a:t>
              </a:r>
              <a:endParaRPr kumimoji="0" lang="en-US" alt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MS PGothic" pitchFamily="34" charset="-128"/>
                <a:cs typeface="Arial" charset="0"/>
              </a:endParaRPr>
            </a:p>
          </p:txBody>
        </p:sp>
      </p:grp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4112503" y="1753015"/>
            <a:ext cx="4444578" cy="3023168"/>
            <a:chOff x="513" y="1171"/>
            <a:chExt cx="2403" cy="143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71"/>
              <a:ext cx="2297" cy="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1156" y="1752"/>
              <a:ext cx="772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93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rebuchet MS"/>
                  <a:ea typeface="Arial Unicode MS" pitchFamily="34" charset="-128"/>
                  <a:cs typeface="Arial Unicode MS" pitchFamily="34" charset="-128"/>
                </a:rPr>
                <a:t>Contrôle tumoral</a:t>
              </a: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154" y="1752"/>
              <a:ext cx="762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93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rebuchet MS"/>
                  <a:ea typeface="Arial Unicode MS" pitchFamily="34" charset="-128"/>
                  <a:cs typeface="Arial Unicode MS" pitchFamily="34" charset="-128"/>
                </a:rPr>
                <a:t>Complication du tissu sain</a:t>
              </a: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1156" y="1207"/>
              <a:ext cx="1497" cy="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1791" y="2502"/>
              <a:ext cx="545" cy="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1788" y="2584"/>
              <a:ext cx="544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764" y="2463"/>
              <a:ext cx="753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93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Arial Unicode MS" pitchFamily="34" charset="-128"/>
                  <a:cs typeface="Arial Unicode MS" pitchFamily="34" charset="-128"/>
                </a:rPr>
                <a:t>Dose prescrite</a:t>
              </a:r>
              <a:endParaRPr kumimoji="0" lang="en-US" alt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567" y="1752"/>
              <a:ext cx="90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 rot="16200000">
              <a:off x="229" y="1737"/>
              <a:ext cx="72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93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fr-FR" alt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Arial Unicode MS" pitchFamily="34" charset="-128"/>
                  <a:cs typeface="Arial Unicode MS" pitchFamily="34" charset="-128"/>
                </a:rPr>
                <a:t>Réponse</a:t>
              </a:r>
              <a:r>
                <a:rPr kumimoji="0" lang="en-US" alt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Arial Unicode MS" pitchFamily="34" charset="-128"/>
                  <a:cs typeface="Arial" charset="0"/>
                </a:rPr>
                <a:t>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23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>
          <a:xfrm>
            <a:off x="8509001" y="3777457"/>
            <a:ext cx="520702" cy="273844"/>
          </a:xfrm>
        </p:spPr>
        <p:txBody>
          <a:bodyPr/>
          <a:lstStyle/>
          <a:p>
            <a:fld id="{3ACCC249-5D5B-4515-B0B4-8C29B88314F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1831" y="-10674"/>
            <a:ext cx="846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Notion d’« organes à risque »</a:t>
            </a:r>
            <a:endParaRPr kumimoji="0" lang="fr-FR" sz="2400" b="1" i="1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6115" y="274080"/>
            <a:ext cx="3141546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Organes à risque (OAR)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tissus sains présents à proximité ou dans le champ d’irradiation</a:t>
            </a: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Radiotoxicité aux tissus sains 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1) Limite l’escalade de dose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/>
              </a:rPr>
              <a:t>→ efficacité du traitement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just" defTabSz="361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	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Balance entre élimination tumorale et 	dommages 	aux tissus sains</a:t>
            </a:r>
          </a:p>
          <a:p>
            <a:pPr marL="0" marR="0" lvl="0" indent="0" algn="just" defTabSz="361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just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2) Responsable de complications</a:t>
            </a:r>
          </a:p>
          <a:p>
            <a:pPr marL="0" marR="0" lvl="0" indent="0" algn="just" defTabSz="361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	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Pathologies radio-induites</a:t>
            </a:r>
          </a:p>
          <a:p>
            <a:pPr marL="0" marR="0" lvl="0" indent="0" algn="just" defTabSz="3619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	Altèrent la qualité de vie des patients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816349" y="928533"/>
            <a:ext cx="4732180" cy="3668074"/>
            <a:chOff x="4175034" y="1307913"/>
            <a:chExt cx="6423560" cy="4696994"/>
          </a:xfrm>
        </p:grpSpPr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>
              <a:off x="4175034" y="1307913"/>
              <a:ext cx="1801451" cy="4696994"/>
              <a:chOff x="989966" y="799928"/>
              <a:chExt cx="1978302" cy="5158107"/>
            </a:xfrm>
          </p:grpSpPr>
          <p:sp>
            <p:nvSpPr>
              <p:cNvPr id="20" name="Freeform 8"/>
              <p:cNvSpPr>
                <a:spLocks noEditPoints="1"/>
              </p:cNvSpPr>
              <p:nvPr/>
            </p:nvSpPr>
            <p:spPr bwMode="auto">
              <a:xfrm>
                <a:off x="989966" y="799928"/>
                <a:ext cx="1978302" cy="5158107"/>
              </a:xfrm>
              <a:custGeom>
                <a:avLst/>
                <a:gdLst>
                  <a:gd name="T0" fmla="*/ 419 w 1120"/>
                  <a:gd name="T1" fmla="*/ 542 h 2926"/>
                  <a:gd name="T2" fmla="*/ 291 w 1120"/>
                  <a:gd name="T3" fmla="*/ 198 h 2926"/>
                  <a:gd name="T4" fmla="*/ 276 w 1120"/>
                  <a:gd name="T5" fmla="*/ 143 h 2926"/>
                  <a:gd name="T6" fmla="*/ 279 w 1120"/>
                  <a:gd name="T7" fmla="*/ 133 h 2926"/>
                  <a:gd name="T8" fmla="*/ 279 w 1120"/>
                  <a:gd name="T9" fmla="*/ 127 h 2926"/>
                  <a:gd name="T10" fmla="*/ 284 w 1120"/>
                  <a:gd name="T11" fmla="*/ 124 h 2926"/>
                  <a:gd name="T12" fmla="*/ 292 w 1120"/>
                  <a:gd name="T13" fmla="*/ 83 h 2926"/>
                  <a:gd name="T14" fmla="*/ 289 w 1120"/>
                  <a:gd name="T15" fmla="*/ 45 h 2926"/>
                  <a:gd name="T16" fmla="*/ 232 w 1120"/>
                  <a:gd name="T17" fmla="*/ 2 h 2926"/>
                  <a:gd name="T18" fmla="*/ 173 w 1120"/>
                  <a:gd name="T19" fmla="*/ 53 h 2926"/>
                  <a:gd name="T20" fmla="*/ 172 w 1120"/>
                  <a:gd name="T21" fmla="*/ 85 h 2926"/>
                  <a:gd name="T22" fmla="*/ 181 w 1120"/>
                  <a:gd name="T23" fmla="*/ 124 h 2926"/>
                  <a:gd name="T24" fmla="*/ 186 w 1120"/>
                  <a:gd name="T25" fmla="*/ 127 h 2926"/>
                  <a:gd name="T26" fmla="*/ 187 w 1120"/>
                  <a:gd name="T27" fmla="*/ 133 h 2926"/>
                  <a:gd name="T28" fmla="*/ 188 w 1120"/>
                  <a:gd name="T29" fmla="*/ 138 h 2926"/>
                  <a:gd name="T30" fmla="*/ 189 w 1120"/>
                  <a:gd name="T31" fmla="*/ 143 h 2926"/>
                  <a:gd name="T32" fmla="*/ 190 w 1120"/>
                  <a:gd name="T33" fmla="*/ 148 h 2926"/>
                  <a:gd name="T34" fmla="*/ 175 w 1120"/>
                  <a:gd name="T35" fmla="*/ 198 h 2926"/>
                  <a:gd name="T36" fmla="*/ 47 w 1120"/>
                  <a:gd name="T37" fmla="*/ 542 h 2926"/>
                  <a:gd name="T38" fmla="*/ 7 w 1120"/>
                  <a:gd name="T39" fmla="*/ 680 h 2926"/>
                  <a:gd name="T40" fmla="*/ 56 w 1120"/>
                  <a:gd name="T41" fmla="*/ 722 h 2926"/>
                  <a:gd name="T42" fmla="*/ 72 w 1120"/>
                  <a:gd name="T43" fmla="*/ 707 h 2926"/>
                  <a:gd name="T44" fmla="*/ 74 w 1120"/>
                  <a:gd name="T45" fmla="*/ 708 h 2926"/>
                  <a:gd name="T46" fmla="*/ 83 w 1120"/>
                  <a:gd name="T47" fmla="*/ 611 h 2926"/>
                  <a:gd name="T48" fmla="*/ 123 w 1120"/>
                  <a:gd name="T49" fmla="*/ 372 h 2926"/>
                  <a:gd name="T50" fmla="*/ 136 w 1120"/>
                  <a:gd name="T51" fmla="*/ 521 h 2926"/>
                  <a:gd name="T52" fmla="*/ 129 w 1120"/>
                  <a:gd name="T53" fmla="*/ 546 h 2926"/>
                  <a:gd name="T54" fmla="*/ 128 w 1120"/>
                  <a:gd name="T55" fmla="*/ 555 h 2926"/>
                  <a:gd name="T56" fmla="*/ 126 w 1120"/>
                  <a:gd name="T57" fmla="*/ 565 h 2926"/>
                  <a:gd name="T58" fmla="*/ 124 w 1120"/>
                  <a:gd name="T59" fmla="*/ 574 h 2926"/>
                  <a:gd name="T60" fmla="*/ 123 w 1120"/>
                  <a:gd name="T61" fmla="*/ 582 h 2926"/>
                  <a:gd name="T62" fmla="*/ 123 w 1120"/>
                  <a:gd name="T63" fmla="*/ 589 h 2926"/>
                  <a:gd name="T64" fmla="*/ 175 w 1120"/>
                  <a:gd name="T65" fmla="*/ 1118 h 2926"/>
                  <a:gd name="T66" fmla="*/ 143 w 1120"/>
                  <a:gd name="T67" fmla="*/ 1190 h 2926"/>
                  <a:gd name="T68" fmla="*/ 169 w 1120"/>
                  <a:gd name="T69" fmla="*/ 1202 h 2926"/>
                  <a:gd name="T70" fmla="*/ 183 w 1120"/>
                  <a:gd name="T71" fmla="*/ 1200 h 2926"/>
                  <a:gd name="T72" fmla="*/ 203 w 1120"/>
                  <a:gd name="T73" fmla="*/ 1203 h 2926"/>
                  <a:gd name="T74" fmla="*/ 207 w 1120"/>
                  <a:gd name="T75" fmla="*/ 1201 h 2926"/>
                  <a:gd name="T76" fmla="*/ 218 w 1120"/>
                  <a:gd name="T77" fmla="*/ 1186 h 2926"/>
                  <a:gd name="T78" fmla="*/ 211 w 1120"/>
                  <a:gd name="T79" fmla="*/ 885 h 2926"/>
                  <a:gd name="T80" fmla="*/ 253 w 1120"/>
                  <a:gd name="T81" fmla="*/ 885 h 2926"/>
                  <a:gd name="T82" fmla="*/ 247 w 1120"/>
                  <a:gd name="T83" fmla="*/ 1186 h 2926"/>
                  <a:gd name="T84" fmla="*/ 258 w 1120"/>
                  <a:gd name="T85" fmla="*/ 1201 h 2926"/>
                  <a:gd name="T86" fmla="*/ 262 w 1120"/>
                  <a:gd name="T87" fmla="*/ 1203 h 2926"/>
                  <a:gd name="T88" fmla="*/ 269 w 1120"/>
                  <a:gd name="T89" fmla="*/ 1204 h 2926"/>
                  <a:gd name="T90" fmla="*/ 292 w 1120"/>
                  <a:gd name="T91" fmla="*/ 1202 h 2926"/>
                  <a:gd name="T92" fmla="*/ 313 w 1120"/>
                  <a:gd name="T93" fmla="*/ 1195 h 2926"/>
                  <a:gd name="T94" fmla="*/ 314 w 1120"/>
                  <a:gd name="T95" fmla="*/ 1170 h 2926"/>
                  <a:gd name="T96" fmla="*/ 322 w 1120"/>
                  <a:gd name="T97" fmla="*/ 868 h 2926"/>
                  <a:gd name="T98" fmla="*/ 342 w 1120"/>
                  <a:gd name="T99" fmla="*/ 586 h 2926"/>
                  <a:gd name="T100" fmla="*/ 341 w 1120"/>
                  <a:gd name="T101" fmla="*/ 579 h 2926"/>
                  <a:gd name="T102" fmla="*/ 340 w 1120"/>
                  <a:gd name="T103" fmla="*/ 570 h 2926"/>
                  <a:gd name="T104" fmla="*/ 338 w 1120"/>
                  <a:gd name="T105" fmla="*/ 561 h 2926"/>
                  <a:gd name="T106" fmla="*/ 336 w 1120"/>
                  <a:gd name="T107" fmla="*/ 551 h 2926"/>
                  <a:gd name="T108" fmla="*/ 335 w 1120"/>
                  <a:gd name="T109" fmla="*/ 542 h 2926"/>
                  <a:gd name="T110" fmla="*/ 332 w 1120"/>
                  <a:gd name="T111" fmla="*/ 534 h 2926"/>
                  <a:gd name="T112" fmla="*/ 334 w 1120"/>
                  <a:gd name="T113" fmla="*/ 453 h 2926"/>
                  <a:gd name="T114" fmla="*/ 353 w 1120"/>
                  <a:gd name="T115" fmla="*/ 502 h 2926"/>
                  <a:gd name="T116" fmla="*/ 390 w 1120"/>
                  <a:gd name="T117" fmla="*/ 708 h 2926"/>
                  <a:gd name="T118" fmla="*/ 393 w 1120"/>
                  <a:gd name="T119" fmla="*/ 708 h 2926"/>
                  <a:gd name="T120" fmla="*/ 393 w 1120"/>
                  <a:gd name="T121" fmla="*/ 707 h 2926"/>
                  <a:gd name="T122" fmla="*/ 429 w 1120"/>
                  <a:gd name="T123" fmla="*/ 690 h 2926"/>
                  <a:gd name="T124" fmla="*/ 279 w 1120"/>
                  <a:gd name="T125" fmla="*/ 127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solidFill>
                <a:srgbClr val="FFDBB7"/>
              </a:solidFill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90583" y="1943761"/>
                <a:ext cx="1177067" cy="649368"/>
              </a:xfrm>
              <a:prstGeom prst="rect">
                <a:avLst/>
              </a:prstGeom>
              <a:solidFill>
                <a:srgbClr val="0070C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rganigramme : Connecteur 21"/>
              <p:cNvSpPr>
                <a:spLocks noChangeAspect="1"/>
              </p:cNvSpPr>
              <p:nvPr/>
            </p:nvSpPr>
            <p:spPr>
              <a:xfrm>
                <a:off x="1674250" y="1268677"/>
                <a:ext cx="609734" cy="608980"/>
              </a:xfrm>
              <a:prstGeom prst="flowChartConnector">
                <a:avLst/>
              </a:prstGeom>
              <a:solidFill>
                <a:schemeClr val="bg1">
                  <a:lumMod val="50000"/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rganigramme : Connecteur 22"/>
              <p:cNvSpPr>
                <a:spLocks noChangeAspect="1"/>
              </p:cNvSpPr>
              <p:nvPr/>
            </p:nvSpPr>
            <p:spPr>
              <a:xfrm>
                <a:off x="1390583" y="2791002"/>
                <a:ext cx="1177067" cy="1175611"/>
              </a:xfrm>
              <a:prstGeom prst="flowChartConnector">
                <a:avLst/>
              </a:prstGeom>
              <a:solidFill>
                <a:schemeClr val="accent2">
                  <a:lumMod val="75000"/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Éclair 23"/>
              <p:cNvSpPr/>
              <p:nvPr/>
            </p:nvSpPr>
            <p:spPr>
              <a:xfrm rot="21298936">
                <a:off x="1200528" y="1012725"/>
                <a:ext cx="554035" cy="608225"/>
              </a:xfrm>
              <a:prstGeom prst="lightningBol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AutoShape 15"/>
            <p:cNvSpPr>
              <a:spLocks/>
            </p:cNvSpPr>
            <p:nvPr/>
          </p:nvSpPr>
          <p:spPr bwMode="auto">
            <a:xfrm>
              <a:off x="6075791" y="1802246"/>
              <a:ext cx="106363" cy="419564"/>
            </a:xfrm>
            <a:prstGeom prst="rightBrace">
              <a:avLst>
                <a:gd name="adj1" fmla="val 36443"/>
                <a:gd name="adj2" fmla="val 50000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ts val="2400"/>
                </a:lnSpc>
                <a:spcBef>
                  <a:spcPct val="100000"/>
                </a:spcBef>
                <a:buClr>
                  <a:schemeClr val="tx2"/>
                </a:buClr>
                <a:buSzPct val="75000"/>
                <a:buFont typeface="Arial" charset="0"/>
                <a:buChar char="▌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lnSpc>
                  <a:spcPts val="2400"/>
                </a:lnSpc>
                <a:buClr>
                  <a:schemeClr val="tx1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lnSpc>
                  <a:spcPts val="2400"/>
                </a:lnSpc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lnSpc>
                  <a:spcPts val="2400"/>
                </a:lnSpc>
                <a:buChar char="–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lnSpc>
                  <a:spcPts val="2400"/>
                </a:lnSpc>
                <a:buChar char="»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AutoShape 15"/>
            <p:cNvSpPr>
              <a:spLocks/>
            </p:cNvSpPr>
            <p:nvPr/>
          </p:nvSpPr>
          <p:spPr bwMode="auto">
            <a:xfrm>
              <a:off x="6079141" y="2332919"/>
              <a:ext cx="145447" cy="624465"/>
            </a:xfrm>
            <a:prstGeom prst="rightBrace">
              <a:avLst>
                <a:gd name="adj1" fmla="val 36443"/>
                <a:gd name="adj2" fmla="val 50000"/>
              </a:avLst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AutoShape 15"/>
            <p:cNvSpPr>
              <a:spLocks/>
            </p:cNvSpPr>
            <p:nvPr/>
          </p:nvSpPr>
          <p:spPr bwMode="auto">
            <a:xfrm>
              <a:off x="6091692" y="3272384"/>
              <a:ext cx="170995" cy="767737"/>
            </a:xfrm>
            <a:prstGeom prst="rightBrace">
              <a:avLst>
                <a:gd name="adj1" fmla="val 36443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6588952" y="1673746"/>
              <a:ext cx="4009642" cy="2290282"/>
              <a:chOff x="6202934" y="1810418"/>
              <a:chExt cx="4009642" cy="2094382"/>
            </a:xfrm>
          </p:grpSpPr>
          <p:sp>
            <p:nvSpPr>
              <p:cNvPr id="13" name="Text Box 21"/>
              <p:cNvSpPr txBox="1">
                <a:spLocks noChangeArrowheads="1"/>
              </p:cNvSpPr>
              <p:nvPr/>
            </p:nvSpPr>
            <p:spPr bwMode="auto">
              <a:xfrm>
                <a:off x="6308119" y="1810418"/>
                <a:ext cx="2149948" cy="56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ts val="2400"/>
                  </a:lnSpc>
                  <a:spcBef>
                    <a:spcPct val="100000"/>
                  </a:spcBef>
                  <a:buClr>
                    <a:schemeClr val="tx2"/>
                  </a:buClr>
                  <a:buSzPct val="75000"/>
                  <a:buFont typeface="Arial" charset="0"/>
                  <a:buChar char="▌"/>
                  <a:defRPr sz="20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eaLnBrk="0" hangingPunct="0">
                  <a:lnSpc>
                    <a:spcPts val="2400"/>
                  </a:lnSpc>
                  <a:buClr>
                    <a:schemeClr val="tx1"/>
                  </a:buClr>
                  <a:buSzPct val="90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eaLnBrk="0" hangingPunct="0">
                  <a:lnSpc>
                    <a:spcPts val="2400"/>
                  </a:lnSpc>
                  <a:buSzPct val="90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eaLnBrk="0" hangingPunct="0">
                  <a:lnSpc>
                    <a:spcPts val="2400"/>
                  </a:lnSpc>
                  <a:buChar char="–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eaLnBrk="0" hangingPunct="0">
                  <a:lnSpc>
                    <a:spcPts val="2400"/>
                  </a:lnSpc>
                  <a:buChar char="»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34" charset="-128"/>
                    <a:cs typeface="+mn-cs"/>
                  </a:rPr>
                  <a:t>Cancers de la tête et du cou</a:t>
                </a:r>
                <a:endPara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34" charset="-128"/>
                    <a:cs typeface="+mn-cs"/>
                  </a:rPr>
                  <a:t>OAR : glandes parotide et thyroïde,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34" charset="-128"/>
                    <a:cs typeface="+mn-cs"/>
                  </a:rPr>
                  <a:t>moelle épinière…</a:t>
                </a:r>
              </a:p>
            </p:txBody>
          </p:sp>
          <p:grpSp>
            <p:nvGrpSpPr>
              <p:cNvPr id="14" name="Groupe 13"/>
              <p:cNvGrpSpPr/>
              <p:nvPr/>
            </p:nvGrpSpPr>
            <p:grpSpPr>
              <a:xfrm>
                <a:off x="6349836" y="2417285"/>
                <a:ext cx="3862740" cy="573981"/>
                <a:chOff x="3589161" y="2326396"/>
                <a:chExt cx="3862740" cy="573981"/>
              </a:xfrm>
            </p:grpSpPr>
            <p:sp>
              <p:nvSpPr>
                <p:cNvPr id="1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589161" y="2337475"/>
                  <a:ext cx="1601398" cy="5629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charset="0"/>
                    <a:buChar char="▌"/>
                    <a:defRPr sz="20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lnSpc>
                      <a:spcPts val="2400"/>
                    </a:lnSpc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Cancers du poumon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Poumon, cœur,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moelle épinière, œsophage</a:t>
                  </a:r>
                </a:p>
              </p:txBody>
            </p:sp>
            <p:sp>
              <p:nvSpPr>
                <p:cNvPr id="1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135515" y="2326396"/>
                  <a:ext cx="1316386" cy="562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charset="0"/>
                    <a:buChar char="▌"/>
                    <a:defRPr sz="20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lnSpc>
                      <a:spcPts val="2400"/>
                    </a:lnSpc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Cancers du sein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Poumon, cœur, foie,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œsophage</a:t>
                  </a:r>
                </a:p>
              </p:txBody>
            </p:sp>
          </p:grpSp>
          <p:grpSp>
            <p:nvGrpSpPr>
              <p:cNvPr id="15" name="Groupe 14"/>
              <p:cNvGrpSpPr/>
              <p:nvPr/>
            </p:nvGrpSpPr>
            <p:grpSpPr>
              <a:xfrm>
                <a:off x="6202934" y="3341899"/>
                <a:ext cx="3913224" cy="562901"/>
                <a:chOff x="3442259" y="3323018"/>
                <a:chExt cx="3913224" cy="562901"/>
              </a:xfrm>
            </p:grpSpPr>
            <p:sp>
              <p:nvSpPr>
                <p:cNvPr id="1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442259" y="3323018"/>
                  <a:ext cx="1748301" cy="562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charset="0"/>
                    <a:buChar char="▌"/>
                    <a:defRPr sz="20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lnSpc>
                      <a:spcPts val="2400"/>
                    </a:lnSpc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Cancers de la prostate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Rectum, vessie,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canal anal</a:t>
                  </a:r>
                </a:p>
              </p:txBody>
            </p:sp>
            <p:sp>
              <p:nvSpPr>
                <p:cNvPr id="1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754660" y="3323018"/>
                  <a:ext cx="1600823" cy="562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400"/>
                    </a:lnSpc>
                    <a:spcBef>
                      <a:spcPct val="100000"/>
                    </a:spcBef>
                    <a:buClr>
                      <a:schemeClr val="tx2"/>
                    </a:buClr>
                    <a:buSzPct val="75000"/>
                    <a:buFont typeface="Arial" charset="0"/>
                    <a:buChar char="▌"/>
                    <a:defRPr sz="20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 eaLnBrk="0" hangingPunct="0">
                    <a:lnSpc>
                      <a:spcPts val="2400"/>
                    </a:lnSpc>
                    <a:buClr>
                      <a:schemeClr val="tx1"/>
                    </a:buClr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 eaLnBrk="0" hangingPunct="0">
                    <a:lnSpc>
                      <a:spcPts val="2400"/>
                    </a:lnSpc>
                    <a:buSzPct val="90000"/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 eaLnBrk="0" hangingPunct="0">
                    <a:lnSpc>
                      <a:spcPts val="2400"/>
                    </a:lnSpc>
                    <a:buChar char="–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 eaLnBrk="0" hangingPunct="0">
                    <a:lnSpc>
                      <a:spcPts val="2400"/>
                    </a:lnSpc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Cancers colorectaux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Intestin, vessie,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3D4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ＭＳ Ｐゴシック" pitchFamily="34" charset="-128"/>
                      <a:cs typeface="+mn-cs"/>
                    </a:rPr>
                    <a:t>canal anal</a:t>
                  </a:r>
                </a:p>
              </p:txBody>
            </p:sp>
          </p:grpSp>
        </p:grp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" b="100000" l="0" r="98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7"/>
          <a:stretch/>
        </p:blipFill>
        <p:spPr bwMode="auto">
          <a:xfrm>
            <a:off x="3489627" y="612772"/>
            <a:ext cx="534478" cy="5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90786E0B-6F3C-779A-C0B0-81CB29BD647C}"/>
              </a:ext>
            </a:extLst>
          </p:cNvPr>
          <p:cNvSpPr txBox="1">
            <a:spLocks/>
          </p:cNvSpPr>
          <p:nvPr/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ACCC249-5D5B-4515-B0B4-8C29B88314F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1834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E769DA-75E9-4312-C9E1-EE72C1F2DC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872698-ACCB-5570-15B3-09E89FA8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90" y="626219"/>
            <a:ext cx="5917158" cy="4106516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F151FDE1-EE49-A2C1-9020-B6C45A12A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831" y="134270"/>
            <a:ext cx="6942677" cy="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altLang="fr-FR" sz="2400" kern="0"/>
              <a:t>1 exemple :  traitement cancer de la prostate  </a:t>
            </a:r>
            <a:endParaRPr lang="fr-FR" altLang="fr-FR" sz="2400" kern="0" dirty="0"/>
          </a:p>
        </p:txBody>
      </p:sp>
    </p:spTree>
    <p:extLst>
      <p:ext uri="{BB962C8B-B14F-4D97-AF65-F5344CB8AC3E}">
        <p14:creationId xmlns:p14="http://schemas.microsoft.com/office/powerpoint/2010/main" val="752313400"/>
      </p:ext>
    </p:extLst>
  </p:cSld>
  <p:clrMapOvr>
    <a:masterClrMapping/>
  </p:clrMapOvr>
</p:sld>
</file>

<file path=ppt/theme/theme1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FB392325210247A88F0FA3D52B2055" ma:contentTypeVersion="1" ma:contentTypeDescription="Crée un document." ma:contentTypeScope="" ma:versionID="34c31b95eca514dd292f54bc7f4bc8b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CE834-D11E-4521-BD41-1B2FDEC7C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1ED695-4494-48AC-AC3E-E439590ADA2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614333-E2BE-4661-BA52-D6B882176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4831</TotalTime>
  <Words>1397</Words>
  <Application>Microsoft Office PowerPoint</Application>
  <PresentationFormat>Affichage à l'écran (16:9)</PresentationFormat>
  <Paragraphs>389</Paragraphs>
  <Slides>28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ITCSymbolStd-MediumItalic</vt:lpstr>
      <vt:lpstr>Times New Roman</vt:lpstr>
      <vt:lpstr>Trebuchet MS</vt:lpstr>
      <vt:lpstr>Wingdings</vt:lpstr>
      <vt:lpstr>I - PAGES INTERIEURES</vt:lpstr>
      <vt:lpstr>II - COUVERTURES</vt:lpstr>
      <vt:lpstr>Radiobiologie des TISSUS SAINS</vt:lpstr>
      <vt:lpstr>Présentation PowerPoint</vt:lpstr>
      <vt:lpstr>Présentation PowerPoint</vt:lpstr>
      <vt:lpstr>Présentation PowerPoint</vt:lpstr>
      <vt:lpstr>Parcours du patient en radiothérapie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TROISCUBE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TRAN</dc:creator>
  <cp:lastModifiedBy>MILLIAT Fabien</cp:lastModifiedBy>
  <cp:revision>381</cp:revision>
  <cp:lastPrinted>2020-11-20T11:34:48Z</cp:lastPrinted>
  <dcterms:created xsi:type="dcterms:W3CDTF">2008-02-07T10:11:41Z</dcterms:created>
  <dcterms:modified xsi:type="dcterms:W3CDTF">2023-10-17T08:14:17Z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0x0101005FFB392325210247A88F0FA3D52B2055</vt:lpwstr>
  </property>
</Properties>
</file>